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9" r:id="rId2"/>
    <p:sldId id="277" r:id="rId3"/>
    <p:sldId id="276" r:id="rId4"/>
    <p:sldId id="269" r:id="rId5"/>
    <p:sldId id="270" r:id="rId6"/>
    <p:sldId id="271" r:id="rId7"/>
    <p:sldId id="272" r:id="rId8"/>
    <p:sldId id="273" r:id="rId9"/>
    <p:sldId id="257" r:id="rId10"/>
    <p:sldId id="266" r:id="rId11"/>
    <p:sldId id="267" r:id="rId12"/>
    <p:sldId id="274" r:id="rId13"/>
    <p:sldId id="258" r:id="rId14"/>
    <p:sldId id="260" r:id="rId15"/>
    <p:sldId id="275" r:id="rId16"/>
    <p:sldId id="261" r:id="rId17"/>
    <p:sldId id="265" r:id="rId18"/>
    <p:sldId id="26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9FBD-092B-4AC6-A8A3-649E09DA760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8A890-235E-49B2-8ACB-BB710DD8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A890-235E-49B2-8ACB-BB710DD88A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A890-235E-49B2-8ACB-BB710DD88A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9FDEBA-B6B8-92F9-5F3B-77FEBB202F1C}"/>
              </a:ext>
            </a:extLst>
          </p:cNvPr>
          <p:cNvSpPr/>
          <p:nvPr/>
        </p:nvSpPr>
        <p:spPr>
          <a:xfrm>
            <a:off x="0" y="1334729"/>
            <a:ext cx="12192000" cy="5523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E63E8-3B6F-2D41-AA07-BA6C424779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986357"/>
            <a:ext cx="5510644" cy="419388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92FF5-7DC2-C24B-9A02-6615A174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601801"/>
            <a:ext cx="5510644" cy="747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Organization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AEF01B7-A2F3-3FB8-A612-8F5A5DE7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02" y="5756173"/>
            <a:ext cx="4000500" cy="876300"/>
          </a:xfrm>
          <a:prstGeom prst="rect">
            <a:avLst/>
          </a:prstGeom>
        </p:spPr>
      </p:pic>
      <p:pic>
        <p:nvPicPr>
          <p:cNvPr id="2" name="Picture 1" descr="A close up of text&#10;&#10;Description automatically generated">
            <a:extLst>
              <a:ext uri="{FF2B5EF4-FFF2-40B4-BE49-F238E27FC236}">
                <a16:creationId xmlns:a16="http://schemas.microsoft.com/office/drawing/2014/main" id="{1ED44F80-EFF3-41E3-3B38-9E0CFAB8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" y="3907055"/>
            <a:ext cx="5737722" cy="27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DE72CBBD-EEB0-8B72-0AAC-7A1AD9CB7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3E3A-1071-F049-83AE-F67CE944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DD15-E824-9648-9D57-342C86C3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E0D8934-2111-2540-8B8D-BC113F437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78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43D6-EB40-744D-9B57-3DC9959E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19A0B-8359-FA43-B278-2DE94F90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99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302673-A7DA-DA46-AC4A-9E8D785B5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70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2B16490-D1AE-06CD-709C-9A6409CDA14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4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099A-B558-3F4A-AA54-36F7741A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0624-7793-E44A-A943-E6BF73FC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7646"/>
            <a:ext cx="5181600" cy="3629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7ADDD-83E5-374F-BABF-44F295BA4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646"/>
            <a:ext cx="5181600" cy="3629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32B4205E-86FD-CF44-81A8-BD187CAA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2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CA12-8112-A24B-B534-1A2CF9CD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191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ECF17-270C-5844-8B9A-580F91D5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93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5E204-7959-784A-852C-67AA0D55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323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D71B-53DE-7449-8BA6-E0180E855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93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A4FBD-1540-8544-A57A-47091E415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323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BC99C2F-1C90-5CC3-6C83-571D0CEAA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6394-3229-CF41-B051-8F9A3D39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E91C549-E25F-0D46-8188-9A201094A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70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1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18A067C5-168E-0B4D-9F73-A88CDF66E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4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6B49D-C71E-1CD4-D870-A47C9BCC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8BC1-5B15-4440-8E21-62BA82AB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5955"/>
            <a:ext cx="6172200" cy="430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21B1B-B1E9-DA43-8F65-E4365EE31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5955"/>
            <a:ext cx="3932237" cy="43130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6EE1063-7B2A-054F-914F-7E3AB10B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92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70A200B-2CA5-4C22-8341-CD698FCA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9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24545-0750-2A41-B70D-69AD16B8F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4335"/>
            <a:ext cx="6172200" cy="4356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0F190-36A4-5741-AD50-4F1A4A946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0774"/>
            <a:ext cx="3932237" cy="42732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F8C418-AB22-F24C-AD13-1797797D6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38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DBDF808-EFC6-7E1C-BD81-7D5C9EBA6C8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6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79D45A-FF32-15DF-C3F3-5ED33A930E35}"/>
              </a:ext>
            </a:extLst>
          </p:cNvPr>
          <p:cNvSpPr/>
          <p:nvPr/>
        </p:nvSpPr>
        <p:spPr>
          <a:xfrm>
            <a:off x="0" y="0"/>
            <a:ext cx="12192000" cy="1337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E68F6-A48D-A94C-9223-8554C226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9E4CD-E400-0247-B473-E854C956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439"/>
            <a:ext cx="10515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829E1-5712-B749-818A-29EA4F2FA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6EC1AB01-4B74-4CD6-BFF5-42A227DD93C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C90F23A-F70F-DB5D-A7AB-76E11C98F9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21800" y="6166781"/>
            <a:ext cx="2294527" cy="510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37FC9-58CB-B77E-86E5-C11F69075F54}"/>
              </a:ext>
            </a:extLst>
          </p:cNvPr>
          <p:cNvSpPr/>
          <p:nvPr/>
        </p:nvSpPr>
        <p:spPr>
          <a:xfrm>
            <a:off x="0" y="5973037"/>
            <a:ext cx="12192000" cy="457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4A13B-0661-2176-6DD6-BAF8A9F646C7}"/>
              </a:ext>
            </a:extLst>
          </p:cNvPr>
          <p:cNvSpPr/>
          <p:nvPr/>
        </p:nvSpPr>
        <p:spPr>
          <a:xfrm>
            <a:off x="0" y="1221965"/>
            <a:ext cx="12192000" cy="1276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&#10;&#10;Description automatically generated">
            <a:extLst>
              <a:ext uri="{FF2B5EF4-FFF2-40B4-BE49-F238E27FC236}">
                <a16:creationId xmlns:a16="http://schemas.microsoft.com/office/drawing/2014/main" id="{950744E8-EC15-14FE-D622-5931F7AB68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472" y="6125081"/>
            <a:ext cx="1447800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2AB943-63FB-7C87-09E5-9A0D5FED8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Steven Vyce, DPM, FACFAS, FNAP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9086-F698-F053-FF7C-F6B413E0D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4405745"/>
            <a:ext cx="5864843" cy="1258951"/>
          </a:xfrm>
        </p:spPr>
        <p:txBody>
          <a:bodyPr>
            <a:normAutofit/>
          </a:bodyPr>
          <a:lstStyle/>
          <a:p>
            <a:r>
              <a:rPr lang="en-US" sz="2000" dirty="0"/>
              <a:t>RRC Chairman</a:t>
            </a:r>
          </a:p>
          <a:p>
            <a:r>
              <a:rPr lang="en-US" sz="2000" dirty="0"/>
              <a:t>CPME Council Member</a:t>
            </a:r>
          </a:p>
          <a:p>
            <a:r>
              <a:rPr lang="en-US" sz="2000" dirty="0"/>
              <a:t>Chairman and PD, Yale Dept of Podiatric Surgery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3233B-F3EC-378F-1E64-A9E5F947091C}"/>
              </a:ext>
            </a:extLst>
          </p:cNvPr>
          <p:cNvSpPr txBox="1"/>
          <p:nvPr/>
        </p:nvSpPr>
        <p:spPr>
          <a:xfrm>
            <a:off x="1191038" y="2065821"/>
            <a:ext cx="773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CPME/RRC Update</a:t>
            </a:r>
          </a:p>
        </p:txBody>
      </p:sp>
    </p:spTree>
    <p:extLst>
      <p:ext uri="{BB962C8B-B14F-4D97-AF65-F5344CB8AC3E}">
        <p14:creationId xmlns:p14="http://schemas.microsoft.com/office/powerpoint/2010/main" val="247827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2477-94CF-EDF1-FF95-E0C3F500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17" y="-184108"/>
            <a:ext cx="10515600" cy="1215471"/>
          </a:xfrm>
        </p:spPr>
        <p:txBody>
          <a:bodyPr/>
          <a:lstStyle/>
          <a:p>
            <a:r>
              <a:rPr lang="en-US" dirty="0"/>
              <a:t>11.1 Wound care logging vs 3.8 I+D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2740-B1BC-38D2-7F00-07B5FE80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604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11.1 = excisional debridement of ulcer or wound (e.g., neuropathic, arterial, traumatic, venous, thermal) </a:t>
            </a:r>
          </a:p>
          <a:p>
            <a:pPr marL="0" indent="0">
              <a:buNone/>
            </a:pPr>
            <a:r>
              <a:rPr lang="en-US" dirty="0"/>
              <a:t>3.8 = incision and drainage/</a:t>
            </a:r>
            <a:r>
              <a:rPr lang="en-US" i="1" dirty="0"/>
              <a:t>wide </a:t>
            </a:r>
            <a:r>
              <a:rPr lang="en-US" dirty="0"/>
              <a:t>debridement of soft tissue infection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3.8 is intended for an incision and drainage (I+D) of an infection such as plantar space infection, necrotizing fasciitis, gas gangrene,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3.8 is NOT used for excisional debridement of non-infected tissue, ulcer, eschar, decubitus wound </a:t>
            </a:r>
            <a:r>
              <a:rPr lang="en-US" dirty="0" err="1"/>
              <a:t>etc</a:t>
            </a:r>
            <a:r>
              <a:rPr lang="en-US" dirty="0"/>
              <a:t>….these would be category 11.1</a:t>
            </a:r>
          </a:p>
        </p:txBody>
      </p:sp>
    </p:spTree>
    <p:extLst>
      <p:ext uri="{BB962C8B-B14F-4D97-AF65-F5344CB8AC3E}">
        <p14:creationId xmlns:p14="http://schemas.microsoft.com/office/powerpoint/2010/main" val="251616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A479-6FA9-8BBD-D27F-ECC216C6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Wound care- biologics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33BF-2F62-9367-8BB0-C559E9F96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Debridement and application of biologic /tissue based grafts are always category 11.2  (never 3.8)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 the debridement prior to application</a:t>
            </a:r>
          </a:p>
        </p:txBody>
      </p:sp>
    </p:spTree>
    <p:extLst>
      <p:ext uri="{BB962C8B-B14F-4D97-AF65-F5344CB8AC3E}">
        <p14:creationId xmlns:p14="http://schemas.microsoft.com/office/powerpoint/2010/main" val="195653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FBAE-7900-0D91-4EC5-48C55716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Wound Closure- is a 6.6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F616-C58A-59D7-4456-1A406B74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+mj-lt"/>
              </a:rPr>
              <a:t>6.6 repair of simple laceration (no neurovascular, tendon, or bone/joint involvement); 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+mj-lt"/>
              </a:rPr>
              <a:t>includes simple delayed wound closure</a:t>
            </a:r>
            <a:endParaRPr lang="en-US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43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CA79-4ACA-D5ED-B9D0-AF39F746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may be a Wound Care Rotation- but is it a Medical Specialty Rotation?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370C-ED13-2420-CB62-6C5648CC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98" y="1593235"/>
            <a:ext cx="11793101" cy="4506855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latin typeface="+mj-lt"/>
              </a:rPr>
              <a:t>For a wound care rotation to qualify as a medical subspecialty rotation, 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+mj-lt"/>
              </a:rPr>
              <a:t>it must involve training and assessment by non-DPMs</a:t>
            </a:r>
            <a:r>
              <a:rPr lang="en-US" dirty="0">
                <a:highlight>
                  <a:srgbClr val="FFFF00"/>
                </a:highlight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  <a:p>
            <a:r>
              <a:rPr lang="en-US" b="0" i="0" u="none" strike="noStrike" baseline="0" dirty="0">
                <a:latin typeface="+mj-lt"/>
              </a:rPr>
              <a:t>This </a:t>
            </a:r>
            <a:r>
              <a:rPr lang="en-US" dirty="0">
                <a:latin typeface="+mj-lt"/>
              </a:rPr>
              <a:t>allows for logging in category:  10.20  wound care (non podiatric)</a:t>
            </a:r>
            <a:endParaRPr lang="en-US" i="0" strike="noStrike" baseline="0" dirty="0">
              <a:latin typeface="+mj-lt"/>
            </a:endParaRPr>
          </a:p>
          <a:p>
            <a:endParaRPr lang="en-US" b="0" i="0" u="none" strike="noStrike" baseline="0" dirty="0">
              <a:latin typeface="+mj-lt"/>
            </a:endParaRPr>
          </a:p>
          <a:p>
            <a:r>
              <a:rPr lang="en-US" b="0" i="0" u="none" strike="noStrike" baseline="0" dirty="0">
                <a:latin typeface="+mj-lt"/>
              </a:rPr>
              <a:t>Programs certainly may have wound care rotations that only involve training by DPMs, but </a:t>
            </a:r>
            <a:r>
              <a:rPr lang="en-US" dirty="0">
                <a:latin typeface="+mj-lt"/>
              </a:rPr>
              <a:t>that type of r</a:t>
            </a:r>
            <a:r>
              <a:rPr lang="en-US" b="0" i="0" u="none" strike="noStrike" baseline="0" dirty="0">
                <a:latin typeface="+mj-lt"/>
              </a:rPr>
              <a:t>otation does not qualify as one of the two required “medical specialty” rotations, it is simply part of podiatric med/surg  training.</a:t>
            </a:r>
          </a:p>
        </p:txBody>
      </p:sp>
    </p:spTree>
    <p:extLst>
      <p:ext uri="{BB962C8B-B14F-4D97-AF65-F5344CB8AC3E}">
        <p14:creationId xmlns:p14="http://schemas.microsoft.com/office/powerpoint/2010/main" val="102605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1985-672B-9AE3-9CBE-C04676EA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Categories 9 and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587B-B649-F562-F79B-01DC13D9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83" y="1604696"/>
            <a:ext cx="11879017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+mj-lt"/>
              </a:rPr>
              <a:t>6.2 The sponsoring institution shall require that the resident maintain web-based logs documenting clinical and didactic experiences related to the residency</a:t>
            </a:r>
          </a:p>
          <a:p>
            <a:pPr marL="0" indent="0" algn="l">
              <a:buNone/>
            </a:pP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Resident </a:t>
            </a:r>
            <a:r>
              <a:rPr lang="en-US" sz="3200" b="1" dirty="0">
                <a:latin typeface="+mj-lt"/>
              </a:rPr>
              <a:t>MUST </a:t>
            </a:r>
            <a:r>
              <a:rPr lang="en-US" sz="3200" dirty="0">
                <a:latin typeface="+mj-lt"/>
              </a:rPr>
              <a:t>log experiences to substantiate their rotations</a:t>
            </a:r>
          </a:p>
          <a:p>
            <a:r>
              <a:rPr lang="en-US" sz="3200" dirty="0">
                <a:latin typeface="+mj-lt"/>
              </a:rPr>
              <a:t>Residents MUST log experiences in all non DPM rotations</a:t>
            </a:r>
          </a:p>
          <a:p>
            <a:pPr lvl="1"/>
            <a:r>
              <a:rPr lang="en-US" sz="2800" dirty="0">
                <a:latin typeface="+mj-lt"/>
              </a:rPr>
              <a:t>Category 9-Surgical Specialties</a:t>
            </a:r>
          </a:p>
          <a:p>
            <a:pPr lvl="1"/>
            <a:r>
              <a:rPr lang="en-US" sz="2800" dirty="0">
                <a:latin typeface="+mj-lt"/>
              </a:rPr>
              <a:t>Category 10- Medical Specialties</a:t>
            </a:r>
          </a:p>
        </p:txBody>
      </p:sp>
    </p:spTree>
    <p:extLst>
      <p:ext uri="{BB962C8B-B14F-4D97-AF65-F5344CB8AC3E}">
        <p14:creationId xmlns:p14="http://schemas.microsoft.com/office/powerpoint/2010/main" val="409821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959B-2422-DD0B-4413-D4FABE9C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Completion of a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1D416-7851-FAAF-14E4-CF8B4A8C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55" y="1607871"/>
            <a:ext cx="11807419" cy="424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3 things we look for:</a:t>
            </a:r>
          </a:p>
          <a:p>
            <a:endParaRPr lang="en-US" sz="1200" dirty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Properly completed evaluations for the rotation</a:t>
            </a:r>
          </a:p>
          <a:p>
            <a:pPr lvl="2"/>
            <a:r>
              <a:rPr lang="en-US" sz="2800" dirty="0">
                <a:latin typeface="+mj-lt"/>
              </a:rPr>
              <a:t>Lists dates of rotation </a:t>
            </a:r>
          </a:p>
          <a:p>
            <a:pPr lvl="2"/>
            <a:r>
              <a:rPr lang="en-US" sz="2800" dirty="0">
                <a:latin typeface="+mj-lt"/>
              </a:rPr>
              <a:t>Signed by evaluator, whose name + degree is printed legibly </a:t>
            </a:r>
          </a:p>
          <a:p>
            <a:pPr lvl="2"/>
            <a:r>
              <a:rPr lang="en-US" sz="2800" dirty="0">
                <a:latin typeface="+mj-lt"/>
              </a:rPr>
              <a:t>Signed by Trainee and PD</a:t>
            </a:r>
          </a:p>
          <a:p>
            <a:pPr lvl="1"/>
            <a:r>
              <a:rPr lang="en-US" sz="3200" dirty="0">
                <a:latin typeface="+mj-lt"/>
              </a:rPr>
              <a:t>Experiences logged for the non DPM rotation</a:t>
            </a:r>
          </a:p>
          <a:p>
            <a:pPr lvl="1"/>
            <a:r>
              <a:rPr lang="en-US" sz="3200" dirty="0">
                <a:latin typeface="+mj-lt"/>
              </a:rPr>
              <a:t>Absence of large scale podiatric logs during that time  </a:t>
            </a:r>
          </a:p>
          <a:p>
            <a:pPr marL="457200" lvl="1" indent="0">
              <a:buNone/>
            </a:pPr>
            <a:r>
              <a:rPr lang="en-US" sz="3200" dirty="0">
                <a:latin typeface="+mj-lt"/>
              </a:rPr>
              <a:t>    (we do check this and you can be cited for this)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CD37-50CE-B763-29E4-7A65DA37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H+Ps (CHPs)</a:t>
            </a:r>
            <a:br>
              <a:rPr lang="en-US" dirty="0"/>
            </a:br>
            <a:r>
              <a:rPr lang="en-US" dirty="0"/>
              <a:t>Are you sure it is not problem focused??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AA34-F348-45C9-ADB4-AA09ECAE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03" y="1568689"/>
            <a:ext cx="11958797" cy="4285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CHPS must be something a CH+P can and should be done on</a:t>
            </a:r>
          </a:p>
          <a:p>
            <a:pPr lvl="1"/>
            <a:r>
              <a:rPr lang="en-US" dirty="0"/>
              <a:t>Think about billing and coding</a:t>
            </a:r>
          </a:p>
          <a:p>
            <a:pPr lvl="2"/>
            <a:r>
              <a:rPr lang="en-US" dirty="0"/>
              <a:t>E.g. could you code a 99214  for onychomycosis or heel </a:t>
            </a:r>
            <a:r>
              <a:rPr lang="en-US" dirty="0" err="1"/>
              <a:t>decub</a:t>
            </a:r>
            <a:r>
              <a:rPr lang="en-US" dirty="0"/>
              <a:t>  visit? </a:t>
            </a:r>
          </a:p>
          <a:p>
            <a:pPr lvl="2"/>
            <a:r>
              <a:rPr lang="en-US" dirty="0"/>
              <a:t>No these are problem focused, so don’t use these for resident CHPs</a:t>
            </a:r>
          </a:p>
          <a:p>
            <a:pPr lvl="1"/>
            <a:r>
              <a:rPr lang="en-US" dirty="0"/>
              <a:t>CHPs for podiatry essentially should only be:</a:t>
            </a:r>
          </a:p>
          <a:p>
            <a:pPr lvl="2"/>
            <a:r>
              <a:rPr lang="en-US" dirty="0"/>
              <a:t>Admission H+P or similar initial consultation</a:t>
            </a:r>
          </a:p>
          <a:p>
            <a:pPr lvl="2"/>
            <a:r>
              <a:rPr lang="en-US" dirty="0"/>
              <a:t>Pre-op H+P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 X </a:t>
            </a:r>
            <a:r>
              <a:rPr lang="en-US" dirty="0"/>
              <a:t>Daily inpatient notes for podiatry patients generally </a:t>
            </a:r>
            <a:r>
              <a:rPr lang="en-US" u="sng" dirty="0"/>
              <a:t>do not need a CHP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 X </a:t>
            </a:r>
            <a:r>
              <a:rPr lang="en-US" dirty="0"/>
              <a:t>f/u office visits, ED consults for problem focused areas generally </a:t>
            </a:r>
            <a:r>
              <a:rPr lang="en-US" u="sng" dirty="0"/>
              <a:t>do not need a CHP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25 of 50 must be done with non DPMS</a:t>
            </a:r>
          </a:p>
          <a:p>
            <a:pPr marL="457200" lvl="1" indent="0">
              <a:buNone/>
            </a:pPr>
            <a:r>
              <a:rPr lang="en-US" dirty="0"/>
              <a:t>These should be for non-Podiatric issues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F70BB-018B-6A4E-D3E8-BFFC4F06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EF0BB-7008-2BB1-86DD-B2F3B34B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4" r="7611" b="3497"/>
          <a:stretch/>
        </p:blipFill>
        <p:spPr>
          <a:xfrm>
            <a:off x="5836008" y="0"/>
            <a:ext cx="62670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97F40-3DE2-B7E6-EE58-709F6A06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926" y="-42958"/>
            <a:ext cx="10515600" cy="1215471"/>
          </a:xfrm>
        </p:spPr>
        <p:txBody>
          <a:bodyPr/>
          <a:lstStyle/>
          <a:p>
            <a:r>
              <a:rPr lang="en-US" dirty="0"/>
              <a:t>Comprehensive H+Ps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6BE7-811B-BD45-0AFF-3EDBFBC8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8860" cy="4351338"/>
          </a:xfrm>
        </p:spPr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All must have a </a:t>
            </a:r>
            <a:r>
              <a:rPr lang="en-US" dirty="0">
                <a:highlight>
                  <a:srgbClr val="FFFF00"/>
                </a:highlight>
              </a:rPr>
              <a:t>comprehensive history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All must have a </a:t>
            </a:r>
            <a:r>
              <a:rPr lang="en-US" dirty="0">
                <a:highlight>
                  <a:srgbClr val="FFFF00"/>
                </a:highlight>
              </a:rPr>
              <a:t>full body physical</a:t>
            </a:r>
          </a:p>
          <a:p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8C7A8F-8663-62FF-7449-5BDF05A89586}"/>
              </a:ext>
            </a:extLst>
          </p:cNvPr>
          <p:cNvSpPr/>
          <p:nvPr/>
        </p:nvSpPr>
        <p:spPr>
          <a:xfrm>
            <a:off x="4768381" y="2724789"/>
            <a:ext cx="1000121" cy="1031002"/>
          </a:xfrm>
          <a:prstGeom prst="leftBrace">
            <a:avLst>
              <a:gd name="adj1" fmla="val 8333"/>
              <a:gd name="adj2" fmla="val 44924"/>
            </a:avLst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5A94A50-CFDC-A591-8E20-779452F5FA06}"/>
              </a:ext>
            </a:extLst>
          </p:cNvPr>
          <p:cNvSpPr/>
          <p:nvPr/>
        </p:nvSpPr>
        <p:spPr>
          <a:xfrm>
            <a:off x="4908507" y="4725422"/>
            <a:ext cx="1050435" cy="1969949"/>
          </a:xfrm>
          <a:prstGeom prst="leftBrace">
            <a:avLst>
              <a:gd name="adj1" fmla="val 8333"/>
              <a:gd name="adj2" fmla="val 44924"/>
            </a:avLst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F757-D0AA-8A92-CD94-5D56C67E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Biomechanical </a:t>
            </a:r>
            <a:r>
              <a:rPr lang="en-US" dirty="0"/>
              <a:t>Examination (BME)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0F49-C6ED-3C8E-0C22-EE6B8712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48472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Need to be for a complaint or problem for which a BME will alter treatment  ( can’t do it just to log a BME)</a:t>
            </a:r>
          </a:p>
          <a:p>
            <a:endParaRPr lang="en-US" sz="3200" dirty="0"/>
          </a:p>
          <a:p>
            <a:r>
              <a:rPr lang="en-US" sz="3200" dirty="0">
                <a:ea typeface="Calibri" panose="020F0502020204030204" pitchFamily="34" charset="0"/>
              </a:rPr>
              <a:t>N</a:t>
            </a:r>
            <a:r>
              <a:rPr lang="en-US" sz="3200" dirty="0">
                <a:effectLst/>
                <a:ea typeface="Calibri" panose="020F0502020204030204" pitchFamily="34" charset="0"/>
              </a:rPr>
              <a:t>eed to have SOAP components to be a proper BME</a:t>
            </a:r>
          </a:p>
          <a:p>
            <a:pPr lvl="1"/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 history of complaint is required</a:t>
            </a:r>
          </a:p>
          <a:p>
            <a:pPr lvl="1"/>
            <a:r>
              <a:rPr lang="en-US" sz="3000" dirty="0">
                <a:latin typeface="Aptos" panose="020B00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3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esidents should be taught to document their physical findings in the exam, and not document diagnoses in the PE section.</a:t>
            </a:r>
          </a:p>
          <a:p>
            <a:pPr lvl="1"/>
            <a:r>
              <a:rPr lang="en-US" sz="3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Physical findings in the BME then lead to diagnoses. </a:t>
            </a:r>
            <a:endParaRPr lang="en-US" sz="3000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30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Finally, need to provide thought process connecting diagnosis to the treatment plan</a:t>
            </a:r>
            <a:r>
              <a:rPr lang="en-US" sz="3000" dirty="0">
                <a:effectLst/>
                <a:ea typeface="Calibri" panose="020F0502020204030204" pitchFamily="34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9689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4EA-E790-279E-DAB0-D80E33B0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Thank you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6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3289-E9D1-7D02-985F-FAF60199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868A-0098-B1D2-BD55-3DBED471D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GEO-LLC member</a:t>
            </a:r>
          </a:p>
          <a:p>
            <a:endParaRPr lang="en-US" dirty="0"/>
          </a:p>
          <a:p>
            <a:r>
              <a:rPr lang="en-US" dirty="0"/>
              <a:t>CPME- Council Member and RRC chair</a:t>
            </a:r>
          </a:p>
          <a:p>
            <a:endParaRPr lang="en-US" dirty="0"/>
          </a:p>
          <a:p>
            <a:r>
              <a:rPr lang="en-US" dirty="0"/>
              <a:t>Yale Medical School- Asst Clinical Professor</a:t>
            </a:r>
          </a:p>
          <a:p>
            <a:endParaRPr lang="en-US" dirty="0"/>
          </a:p>
          <a:p>
            <a:r>
              <a:rPr lang="en-US" dirty="0"/>
              <a:t>Yale New Haven Hospital- Chairman and PD, Dept of Podiatric  Surgery</a:t>
            </a:r>
          </a:p>
        </p:txBody>
      </p:sp>
    </p:spTree>
    <p:extLst>
      <p:ext uri="{BB962C8B-B14F-4D97-AF65-F5344CB8AC3E}">
        <p14:creationId xmlns:p14="http://schemas.microsoft.com/office/powerpoint/2010/main" val="417271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E509-1198-F722-34EC-709170A5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156"/>
            <a:ext cx="10515600" cy="5152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CREC and RRC are hosting a </a:t>
            </a:r>
          </a:p>
          <a:p>
            <a:pPr marL="0" indent="0" algn="ctr">
              <a:buNone/>
            </a:pPr>
            <a:r>
              <a:rPr lang="en-US" i="1" dirty="0"/>
              <a:t>Program Directors/ Program Coordinators 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educational training event in May 2025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See CPME.org for more details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618BC-E905-E2B7-702D-9FF55351EA3F}"/>
              </a:ext>
            </a:extLst>
          </p:cNvPr>
          <p:cNvSpPr txBox="1"/>
          <p:nvPr/>
        </p:nvSpPr>
        <p:spPr>
          <a:xfrm>
            <a:off x="2583641" y="288436"/>
            <a:ext cx="7149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ptos" panose="020B0004020202020204" pitchFamily="34" charset="0"/>
              </a:rPr>
              <a:t>Announcing new PD training!</a:t>
            </a:r>
          </a:p>
        </p:txBody>
      </p:sp>
    </p:spTree>
    <p:extLst>
      <p:ext uri="{BB962C8B-B14F-4D97-AF65-F5344CB8AC3E}">
        <p14:creationId xmlns:p14="http://schemas.microsoft.com/office/powerpoint/2010/main" val="21036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9090E-C814-763F-0460-133B018D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" y="787649"/>
            <a:ext cx="12192000" cy="599445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E7021EE-61AD-C6BA-56FB-26868A764E59}"/>
              </a:ext>
            </a:extLst>
          </p:cNvPr>
          <p:cNvSpPr/>
          <p:nvPr/>
        </p:nvSpPr>
        <p:spPr>
          <a:xfrm>
            <a:off x="4173100" y="2399533"/>
            <a:ext cx="1337847" cy="816209"/>
          </a:xfrm>
          <a:prstGeom prst="ellipse">
            <a:avLst/>
          </a:prstGeom>
          <a:noFill/>
          <a:ln w="101600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6DFB1-6B18-C80E-66D5-904A880C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9" y="-537914"/>
            <a:ext cx="11760882" cy="1325563"/>
          </a:xfrm>
        </p:spPr>
        <p:txBody>
          <a:bodyPr/>
          <a:lstStyle/>
          <a:p>
            <a:pPr algn="ctr"/>
            <a:r>
              <a:rPr lang="en-US" dirty="0"/>
              <a:t>Updated Website @ https://www.CPME.org</a:t>
            </a:r>
          </a:p>
        </p:txBody>
      </p:sp>
    </p:spTree>
    <p:extLst>
      <p:ext uri="{BB962C8B-B14F-4D97-AF65-F5344CB8AC3E}">
        <p14:creationId xmlns:p14="http://schemas.microsoft.com/office/powerpoint/2010/main" val="38016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BF565-C671-B931-75A5-4143B13C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8" y="61369"/>
            <a:ext cx="8929707" cy="59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2A9A4-AE50-F305-6A65-69AFF59B31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7" b="37721"/>
          <a:stretch/>
        </p:blipFill>
        <p:spPr>
          <a:xfrm>
            <a:off x="0" y="1064753"/>
            <a:ext cx="12257358" cy="5612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3BBBF-92CE-2429-29E9-9462ACBB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50" y="-334483"/>
            <a:ext cx="11088897" cy="1325563"/>
          </a:xfrm>
        </p:spPr>
        <p:txBody>
          <a:bodyPr>
            <a:normAutofit/>
          </a:bodyPr>
          <a:lstStyle/>
          <a:p>
            <a:r>
              <a:rPr lang="en-US" sz="3800" dirty="0"/>
              <a:t>New Substantive change forms on CPME.ORG</a:t>
            </a:r>
          </a:p>
        </p:txBody>
      </p:sp>
    </p:spTree>
    <p:extLst>
      <p:ext uri="{BB962C8B-B14F-4D97-AF65-F5344CB8AC3E}">
        <p14:creationId xmlns:p14="http://schemas.microsoft.com/office/powerpoint/2010/main" val="73952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144AF-12A8-9F1E-DD85-33109E11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138"/>
            <a:ext cx="12290200" cy="4960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4B42F-0A55-4000-E08C-426561E4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2029"/>
            <a:ext cx="12496936" cy="1325563"/>
          </a:xfrm>
        </p:spPr>
        <p:txBody>
          <a:bodyPr>
            <a:normAutofit/>
          </a:bodyPr>
          <a:lstStyle/>
          <a:p>
            <a:r>
              <a:rPr lang="en-US" sz="3800" dirty="0"/>
              <a:t>Logging Guidelines being rolled out on CPME.ORG</a:t>
            </a:r>
          </a:p>
        </p:txBody>
      </p:sp>
    </p:spTree>
    <p:extLst>
      <p:ext uri="{BB962C8B-B14F-4D97-AF65-F5344CB8AC3E}">
        <p14:creationId xmlns:p14="http://schemas.microsoft.com/office/powerpoint/2010/main" val="192952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A277-2766-6B6B-5816-E9162C7A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Notes (PN)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172D-E69D-C6A2-5232-847B2C42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4" y="1377631"/>
            <a:ext cx="11171738" cy="4351338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CPME 320 </a:t>
            </a: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that the “</a:t>
            </a:r>
            <a:r>
              <a:rPr lang="en-US" sz="220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2200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200" dirty="0" err="1">
                <a:solidFill>
                  <a:srgbClr val="242424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200" dirty="0" err="1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20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support</a:t>
            </a:r>
            <a:r>
              <a:rPr lang="en-US" sz="2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chosen log category for ALL log entries and ALL categories.  </a:t>
            </a:r>
            <a:r>
              <a:rPr lang="en-US" sz="220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 </a:t>
            </a:r>
          </a:p>
          <a:p>
            <a:pPr marL="0" marR="0" lv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 review of the  Procedure Note is the primary gauge of whether to verify log or not verify</a:t>
            </a:r>
          </a:p>
          <a:p>
            <a:pPr marL="0" marR="0" lv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CLAD is NOT the primary gauge of the  “appropriateness” of log entries</a:t>
            </a:r>
            <a:endParaRPr lang="en-US" sz="2200" dirty="0">
              <a:solidFill>
                <a:srgbClr val="2424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Procedure Note:</a:t>
            </a: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never be left blank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clear and we recommend it is concise</a:t>
            </a:r>
          </a:p>
          <a:p>
            <a:pPr marL="342900" marR="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describe what is being logged even if it seems redundant to the category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never</a:t>
            </a:r>
            <a:r>
              <a:rPr lang="en-US" sz="2200" b="1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say</a:t>
            </a:r>
            <a:r>
              <a:rPr lang="en-US" sz="22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“refer to Op Note” or “refer to EMR note”</a:t>
            </a:r>
          </a:p>
          <a:p>
            <a:pPr marL="0" marR="0" lv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7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4218-D344-BFE8-CDD9-8C21C22A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93" y="-282298"/>
            <a:ext cx="11619733" cy="1215471"/>
          </a:xfrm>
        </p:spPr>
        <p:txBody>
          <a:bodyPr>
            <a:normAutofit fontScale="90000"/>
          </a:bodyPr>
          <a:lstStyle/>
          <a:p>
            <a:r>
              <a:rPr lang="en-US" dirty="0"/>
              <a:t>Wound Care from CPME320 update of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5F4A-2AC5-C0C6-93CD-EDC578EF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92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DELETED Category 6.1 debridement of superficial ulcer or wound</a:t>
            </a:r>
          </a:p>
          <a:p>
            <a:pPr marL="0" indent="0">
              <a:buNone/>
            </a:pPr>
            <a:r>
              <a:rPr lang="en-US" dirty="0"/>
              <a:t>MODIFIED Category 10.20    Previously: “wound care”</a:t>
            </a:r>
          </a:p>
          <a:p>
            <a:pPr marL="0" indent="0">
              <a:buNone/>
            </a:pPr>
            <a:r>
              <a:rPr lang="en-US" dirty="0"/>
              <a:t>				         Now is :       “wound care (non-podiatric)”</a:t>
            </a:r>
          </a:p>
          <a:p>
            <a:pPr marL="0" indent="0">
              <a:buNone/>
            </a:pPr>
            <a:r>
              <a:rPr lang="en-US" dirty="0"/>
              <a:t> ADDED Category 11, Lower Extremity Wound Care </a:t>
            </a:r>
          </a:p>
          <a:p>
            <a:pPr lvl="1"/>
            <a:r>
              <a:rPr lang="en-US" dirty="0"/>
              <a:t>11.1 excisional debridement of ulcer or wound (e.g., neuropathic, arterial, traumatic, venous, thermal) </a:t>
            </a:r>
          </a:p>
          <a:p>
            <a:pPr lvl="1"/>
            <a:r>
              <a:rPr lang="en-US" dirty="0"/>
              <a:t>11.2 advanced wound care modalities (e.g., negative pressure wound therapy, cellular and/or tissue-based product, total contact casting, multi-layer compression therapy/Unna boot)</a:t>
            </a:r>
          </a:p>
          <a:p>
            <a:pPr lvl="1"/>
            <a:r>
              <a:rPr lang="en-US" dirty="0"/>
              <a:t>11.3  hyperbaric oxygen therapy </a:t>
            </a:r>
          </a:p>
        </p:txBody>
      </p:sp>
    </p:spTree>
    <p:extLst>
      <p:ext uri="{BB962C8B-B14F-4D97-AF65-F5344CB8AC3E}">
        <p14:creationId xmlns:p14="http://schemas.microsoft.com/office/powerpoint/2010/main" val="2747279370"/>
      </p:ext>
    </p:extLst>
  </p:cSld>
  <p:clrMapOvr>
    <a:masterClrMapping/>
  </p:clrMapOvr>
</p:sld>
</file>

<file path=ppt/theme/theme1.xml><?xml version="1.0" encoding="utf-8"?>
<a:theme xmlns:a="http://schemas.openxmlformats.org/drawingml/2006/main" name="ACFAS 2022">
  <a:themeElements>
    <a:clrScheme name="ACFAS">
      <a:dk1>
        <a:srgbClr val="000000"/>
      </a:dk1>
      <a:lt1>
        <a:srgbClr val="FFFFFF"/>
      </a:lt1>
      <a:dk2>
        <a:srgbClr val="430D41"/>
      </a:dk2>
      <a:lt2>
        <a:srgbClr val="EEECE1"/>
      </a:lt2>
      <a:accent1>
        <a:srgbClr val="1C3C5D"/>
      </a:accent1>
      <a:accent2>
        <a:srgbClr val="959383"/>
      </a:accent2>
      <a:accent3>
        <a:srgbClr val="9C0059"/>
      </a:accent3>
      <a:accent4>
        <a:srgbClr val="44697D"/>
      </a:accent4>
      <a:accent5>
        <a:srgbClr val="E77B33"/>
      </a:accent5>
      <a:accent6>
        <a:srgbClr val="FDCA3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14EC5D-FC47-D94F-B546-2DE81E96BB4C}" vid="{76D7E3E7-3E9E-0A40-9145-5121A4A8B2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79A9C45649340BC7077713D2094F0" ma:contentTypeVersion="18" ma:contentTypeDescription="Create a new document." ma:contentTypeScope="" ma:versionID="7af059022ff9e7fa4e77053b19eb8ff4">
  <xsd:schema xmlns:xsd="http://www.w3.org/2001/XMLSchema" xmlns:xs="http://www.w3.org/2001/XMLSchema" xmlns:p="http://schemas.microsoft.com/office/2006/metadata/properties" xmlns:ns2="fcd50eeb-4b82-4317-be54-1fe3687ad23d" xmlns:ns3="21d4c215-7d80-40c8-95cb-1022683f4e5d" targetNamespace="http://schemas.microsoft.com/office/2006/metadata/properties" ma:root="true" ma:fieldsID="ecac3748a554527fc76f474486241da9" ns2:_="" ns3:_="">
    <xsd:import namespace="fcd50eeb-4b82-4317-be54-1fe3687ad23d"/>
    <xsd:import namespace="21d4c215-7d80-40c8-95cb-1022683f4e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50eeb-4b82-4317-be54-1fe3687ad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375ec6-d0ce-414e-bc2d-1f160d9ff0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c215-7d80-40c8-95cb-1022683f4e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0c0bfb-3a42-4f7b-98ac-5c5363924f27}" ma:internalName="TaxCatchAll" ma:showField="CatchAllData" ma:web="21d4c215-7d80-40c8-95cb-1022683f4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d50eeb-4b82-4317-be54-1fe3687ad23d">
      <Terms xmlns="http://schemas.microsoft.com/office/infopath/2007/PartnerControls"/>
    </lcf76f155ced4ddcb4097134ff3c332f>
    <TaxCatchAll xmlns="21d4c215-7d80-40c8-95cb-1022683f4e5d" xsi:nil="true"/>
  </documentManagement>
</p:properties>
</file>

<file path=customXml/itemProps1.xml><?xml version="1.0" encoding="utf-8"?>
<ds:datastoreItem xmlns:ds="http://schemas.openxmlformats.org/officeDocument/2006/customXml" ds:itemID="{7C784F4B-04FC-4EAD-9BFF-7E21230CBD6A}"/>
</file>

<file path=customXml/itemProps2.xml><?xml version="1.0" encoding="utf-8"?>
<ds:datastoreItem xmlns:ds="http://schemas.openxmlformats.org/officeDocument/2006/customXml" ds:itemID="{839DBB39-902E-4260-955E-A1B225137F92}"/>
</file>

<file path=customXml/itemProps3.xml><?xml version="1.0" encoding="utf-8"?>
<ds:datastoreItem xmlns:ds="http://schemas.openxmlformats.org/officeDocument/2006/customXml" ds:itemID="{65A73501-78BA-4197-BB29-E7C51E990301}"/>
</file>

<file path=docProps/app.xml><?xml version="1.0" encoding="utf-8"?>
<Properties xmlns="http://schemas.openxmlformats.org/officeDocument/2006/extended-properties" xmlns:vt="http://schemas.openxmlformats.org/officeDocument/2006/docPropsVTypes">
  <Template>ACFAS 2025 PPT Template</Template>
  <TotalTime>318</TotalTime>
  <Words>945</Words>
  <Application>Microsoft Office PowerPoint</Application>
  <PresentationFormat>Widescreen</PresentationFormat>
  <Paragraphs>112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Symbol</vt:lpstr>
      <vt:lpstr>ACFAS 2022</vt:lpstr>
      <vt:lpstr>PowerPoint Presentation</vt:lpstr>
      <vt:lpstr>Disclosures</vt:lpstr>
      <vt:lpstr>PowerPoint Presentation</vt:lpstr>
      <vt:lpstr>Updated Website @ https://www.CPME.org</vt:lpstr>
      <vt:lpstr>PowerPoint Presentation</vt:lpstr>
      <vt:lpstr>New Substantive change forms on CPME.ORG</vt:lpstr>
      <vt:lpstr>Logging Guidelines being rolled out on CPME.ORG</vt:lpstr>
      <vt:lpstr>Procedure Notes (PN)</vt:lpstr>
      <vt:lpstr>Wound Care from CPME320 update of 2023</vt:lpstr>
      <vt:lpstr>11.1 Wound care logging vs 3.8 I+D</vt:lpstr>
      <vt:lpstr>Wound care- biologics</vt:lpstr>
      <vt:lpstr>Delayed Wound Closure- is a 6.6</vt:lpstr>
      <vt:lpstr>It may be a Wound Care Rotation- but is it a Medical Specialty Rotation?</vt:lpstr>
      <vt:lpstr>Logging in Categories 9 and 10</vt:lpstr>
      <vt:lpstr>Proof of Completion of a Rotation</vt:lpstr>
      <vt:lpstr>Comprehensive H+Ps (CHPs) Are you sure it is not problem focused??</vt:lpstr>
      <vt:lpstr>Comprehensive H+Ps</vt:lpstr>
      <vt:lpstr>Biomechanical Examination (BME)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v</dc:creator>
  <cp:lastModifiedBy>steven v</cp:lastModifiedBy>
  <cp:revision>31</cp:revision>
  <dcterms:created xsi:type="dcterms:W3CDTF">2025-03-02T20:55:17Z</dcterms:created>
  <dcterms:modified xsi:type="dcterms:W3CDTF">2025-03-24T21:45:51Z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0x010100AD679A9C45649340BC7077713D2094F0</vt:lpwstr>
  </property>
</Properties>
</file>