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4"/>
    <p:sldMasterId id="2147483734" r:id="rId5"/>
  </p:sldMasterIdLst>
  <p:notesMasterIdLst>
    <p:notesMasterId r:id="rId21"/>
  </p:notesMasterIdLst>
  <p:sldIdLst>
    <p:sldId id="547" r:id="rId6"/>
    <p:sldId id="548" r:id="rId7"/>
    <p:sldId id="549" r:id="rId8"/>
    <p:sldId id="550" r:id="rId9"/>
    <p:sldId id="551" r:id="rId10"/>
    <p:sldId id="552" r:id="rId11"/>
    <p:sldId id="553" r:id="rId12"/>
    <p:sldId id="846" r:id="rId13"/>
    <p:sldId id="847" r:id="rId14"/>
    <p:sldId id="555" r:id="rId15"/>
    <p:sldId id="557" r:id="rId16"/>
    <p:sldId id="274" r:id="rId17"/>
    <p:sldId id="558" r:id="rId18"/>
    <p:sldId id="276" r:id="rId19"/>
    <p:sldId id="55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3DF"/>
    <a:srgbClr val="0260D7"/>
    <a:srgbClr val="005DDE"/>
    <a:srgbClr val="030000"/>
    <a:srgbClr val="FFFFFF"/>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5DE4D1-5A0A-41E2-A3E8-BCE9CCA07853}"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CEF83C-049A-4CE7-8737-D1F3D21FB6B5}" type="slidenum">
              <a:rPr lang="en-US" smtClean="0"/>
              <a:t>‹#›</a:t>
            </a:fld>
            <a:endParaRPr lang="en-US"/>
          </a:p>
        </p:txBody>
      </p:sp>
    </p:spTree>
    <p:extLst>
      <p:ext uri="{BB962C8B-B14F-4D97-AF65-F5344CB8AC3E}">
        <p14:creationId xmlns:p14="http://schemas.microsoft.com/office/powerpoint/2010/main" val="2906917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914BA8-BFA9-4F0B-B0A6-D84A2B7B9B3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7432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Nahla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914BA8-BFA9-4F0B-B0A6-D84A2B7B9B3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6498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a:t>The process is voluntary – no legal authority</a:t>
            </a:r>
          </a:p>
          <a:p>
            <a:r>
              <a:rPr lang="en-US" sz="1600" b="1"/>
              <a:t>Self–study refers only to colleges, not residencies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914BA8-BFA9-4F0B-B0A6-D84A2B7B9B3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5603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Evaluation is</a:t>
            </a:r>
            <a:r>
              <a:rPr lang="en-US" baseline="0"/>
              <a:t> every six years for approved residency programs, in the fourth year for provisionally approved programs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914BA8-BFA9-4F0B-B0A6-D84A2B7B9B3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815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ASPA</a:t>
            </a:r>
            <a:r>
              <a:rPr lang="en-US"/>
              <a:t> represents its members on issues of educational quality facing institutions of higher education, governments, students, and the public.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914BA8-BFA9-4F0B-B0A6-D84A2B7B9B3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73036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Resident transfers are considered by the chair of RRC.</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914BA8-BFA9-4F0B-B0A6-D84A2B7B9B3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151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914BA8-BFA9-4F0B-B0A6-D84A2B7B9B3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0679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Further detail</a:t>
            </a:r>
            <a:r>
              <a:rPr lang="en-US" baseline="0"/>
              <a:t> in CPME 330. </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914BA8-BFA9-4F0B-B0A6-D84A2B7B9B3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09424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5457B-C3A5-763C-1B4C-09DF89199F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1178E1-3C1B-6D50-499A-6CBB53A6B2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63F174-A1C6-8FD6-96EF-31A193A0EDDD}"/>
              </a:ext>
            </a:extLst>
          </p:cNvPr>
          <p:cNvSpPr>
            <a:spLocks noGrp="1"/>
          </p:cNvSpPr>
          <p:nvPr>
            <p:ph type="body" idx="1"/>
          </p:nvPr>
        </p:nvSpPr>
        <p:spPr/>
        <p:txBody>
          <a:bodyPr/>
          <a:lstStyle/>
          <a:p>
            <a:r>
              <a:rPr lang="en-US"/>
              <a:t>Further detail</a:t>
            </a:r>
            <a:r>
              <a:rPr lang="en-US" baseline="0"/>
              <a:t> in CPME 330. </a:t>
            </a:r>
            <a:endParaRPr lang="en-US"/>
          </a:p>
        </p:txBody>
      </p:sp>
      <p:sp>
        <p:nvSpPr>
          <p:cNvPr id="4" name="Slide Number Placeholder 3">
            <a:extLst>
              <a:ext uri="{FF2B5EF4-FFF2-40B4-BE49-F238E27FC236}">
                <a16:creationId xmlns:a16="http://schemas.microsoft.com/office/drawing/2014/main" id="{8923B7DE-64D6-BA79-5B44-0B321CA37EE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914BA8-BFA9-4F0B-B0A6-D84A2B7B9B3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7260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F4E9CB-42E6-4492-89CD-54B503E1B287}"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23AF95-10A5-4631-99C9-503F0F8D7243}" type="slidenum">
              <a:rPr lang="en-US" smtClean="0"/>
              <a:t>‹#›</a:t>
            </a:fld>
            <a:endParaRPr lang="en-US"/>
          </a:p>
        </p:txBody>
      </p:sp>
    </p:spTree>
    <p:extLst>
      <p:ext uri="{BB962C8B-B14F-4D97-AF65-F5344CB8AC3E}">
        <p14:creationId xmlns:p14="http://schemas.microsoft.com/office/powerpoint/2010/main" val="2307532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2" name="Title 1"/>
          <p:cNvSpPr>
            <a:spLocks noGrp="1"/>
          </p:cNvSpPr>
          <p:nvPr>
            <p:ph type="title"/>
          </p:nvPr>
        </p:nvSpPr>
        <p:spPr>
          <a:xfrm>
            <a:off x="1097280" y="3099116"/>
            <a:ext cx="10058400" cy="1339976"/>
          </a:xfrm>
        </p:spPr>
        <p:txBody>
          <a:bodyPr anchor="b" anchorCtr="0">
            <a:normAutofit/>
          </a:bodyPr>
          <a:lstStyle>
            <a:lvl1pPr>
              <a:lnSpc>
                <a:spcPct val="90000"/>
              </a:lnSpc>
              <a:defRPr sz="48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1097280" y="4663440"/>
            <a:ext cx="10058400" cy="1737360"/>
          </a:xfrm>
        </p:spPr>
        <p:txBody>
          <a:bodyPr lIns="91440" rIns="91440" anchor="t" anchorCtr="0">
            <a:normAutofit/>
          </a:bodyPr>
          <a:lstStyle>
            <a:lvl1pPr marL="0" indent="0">
              <a:buNone/>
              <a:defRPr sz="2400" cap="all" spc="200" baseline="0">
                <a:solidFill>
                  <a:schemeClr val="tx1"/>
                </a:solidFill>
                <a:latin typeface="Times New Roman" panose="02020603050405020304" pitchFamily="18" charset="0"/>
                <a:cs typeface="Times New Roman" panose="02020603050405020304"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a:cxnSpLocks/>
          </p:cNvCxnSpPr>
          <p:nvPr/>
        </p:nvCxnSpPr>
        <p:spPr>
          <a:xfrm>
            <a:off x="1063960" y="2963981"/>
            <a:ext cx="10091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2" name="Picture 2">
            <a:extLst>
              <a:ext uri="{FF2B5EF4-FFF2-40B4-BE49-F238E27FC236}">
                <a16:creationId xmlns:a16="http://schemas.microsoft.com/office/drawing/2014/main" id="{CD7A3985-6E79-4C3A-9476-456AC0A367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36321" y="833275"/>
            <a:ext cx="3134027" cy="1671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282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a:xfrm>
            <a:off x="8218426" y="6446838"/>
            <a:ext cx="258485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1D723-8F53-4F53-90B0-1982A396982E}" type="datetime1">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Speak Pro" panose="020F0502020204030204"/>
              <a:ea typeface="+mn-ea"/>
              <a:cs typeface="+mn-cs"/>
            </a:endParaRP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a:xfrm>
            <a:off x="10993582" y="6446838"/>
            <a:ext cx="78001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pic>
        <p:nvPicPr>
          <p:cNvPr id="10" name="Picture 9" descr="A picture containing company name&#10;&#10;Description automatically generated">
            <a:extLst>
              <a:ext uri="{FF2B5EF4-FFF2-40B4-BE49-F238E27FC236}">
                <a16:creationId xmlns:a16="http://schemas.microsoft.com/office/drawing/2014/main" id="{98531EF0-BD93-49AC-B3E0-C6B3211D13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1598784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lvl1pPr>
              <a:defRPr>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latin typeface="Myanmar Text" panose="020B0502040204020203" pitchFamily="34" charset="0"/>
                <a:cs typeface="Myanmar Text"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latin typeface="Myanmar Text" panose="020B0502040204020203" pitchFamily="34" charset="0"/>
                <a:cs typeface="Myanmar Text"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a:xfrm>
            <a:off x="8218426" y="6446838"/>
            <a:ext cx="258485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DF0F1C-5577-4ACB-BB62-DF8F3C494C7E}" type="datetime1">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Speak Pro" panose="020F0502020204030204"/>
              <a:ea typeface="+mn-ea"/>
              <a:cs typeface="+mn-cs"/>
            </a:endParaRPr>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a:xfrm>
            <a:off x="10993582" y="6446838"/>
            <a:ext cx="78001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pic>
        <p:nvPicPr>
          <p:cNvPr id="13" name="Picture 12" descr="A picture containing company name&#10;&#10;Description automatically generated">
            <a:extLst>
              <a:ext uri="{FF2B5EF4-FFF2-40B4-BE49-F238E27FC236}">
                <a16:creationId xmlns:a16="http://schemas.microsoft.com/office/drawing/2014/main" id="{19C1BD71-D3B2-4EA5-91E1-4E16D7E6DF1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2280935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lvl1pPr>
              <a:defRPr>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latin typeface="Myanmar Text" panose="020B0502040204020203" pitchFamily="34" charset="0"/>
                <a:cs typeface="Myanmar Text"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latin typeface="Myanmar Text" panose="020B0502040204020203" pitchFamily="34" charset="0"/>
                <a:cs typeface="Myanmar Text"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a:xfrm>
            <a:off x="8218426" y="6446838"/>
            <a:ext cx="2584850" cy="365125"/>
          </a:xfrm>
          <a:prstGeom prst="rect">
            <a:avLst/>
          </a:prstGeom>
        </p:spPr>
        <p:txBody>
          <a:bodyPr/>
          <a:lstStyle/>
          <a:p>
            <a:fld id="{D9DF0F1C-5577-4ACB-BB62-DF8F3C494C7E}" type="datetime1">
              <a:rPr lang="en-US" smtClean="0"/>
              <a:t>9/15/2026</a:t>
            </a:fld>
            <a:endParaRPr lang="en-US"/>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13" name="Picture 12" descr="A picture containing company name&#10;&#10;Description automatically generated">
            <a:extLst>
              <a:ext uri="{FF2B5EF4-FFF2-40B4-BE49-F238E27FC236}">
                <a16:creationId xmlns:a16="http://schemas.microsoft.com/office/drawing/2014/main" id="{19C1BD71-D3B2-4EA5-91E1-4E16D7E6DF1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219659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a:xfrm>
            <a:off x="8218426" y="6446838"/>
            <a:ext cx="2584850" cy="365125"/>
          </a:xfrm>
          <a:prstGeom prst="rect">
            <a:avLst/>
          </a:prstGeom>
        </p:spPr>
        <p:txBody>
          <a:bodyPr/>
          <a:lstStyle/>
          <a:p>
            <a:fld id="{4BE1D723-8F53-4F53-90B0-1982A396982E}" type="datetime1">
              <a:rPr lang="en-US" smtClean="0"/>
              <a:t>9/15/2026</a:t>
            </a:fld>
            <a:endParaRPr lang="en-US"/>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10" name="Picture 9" descr="A picture containing company name&#10;&#10;Description automatically generated">
            <a:extLst>
              <a:ext uri="{FF2B5EF4-FFF2-40B4-BE49-F238E27FC236}">
                <a16:creationId xmlns:a16="http://schemas.microsoft.com/office/drawing/2014/main" id="{98531EF0-BD93-49AC-B3E0-C6B3211D13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3582267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fld id="{39667345-2558-425A-8533-9BFDBCE15005}" type="datetime1">
              <a:rPr lang="en-US" smtClean="0"/>
              <a:t>9/15/2026</a:t>
            </a:fld>
            <a:endParaRPr lang="en-US"/>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6" name="Picture 5" descr="A picture containing company name&#10;&#10;Description automatically generated">
            <a:extLst>
              <a:ext uri="{FF2B5EF4-FFF2-40B4-BE49-F238E27FC236}">
                <a16:creationId xmlns:a16="http://schemas.microsoft.com/office/drawing/2014/main" id="{D6BF5012-C465-4AF5-B31C-C98B5D3301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3516601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userDrawn="1"/>
        </p:nvSpPr>
        <p:spPr>
          <a:xfrm>
            <a:off x="0" y="4578350"/>
            <a:ext cx="12188825" cy="22796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no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p:nvPr>
        </p:nvSpPr>
        <p:spPr>
          <a:xfrm>
            <a:off x="1097279" y="4799362"/>
            <a:ext cx="10113264" cy="743682"/>
          </a:xfrm>
          <a:solidFill>
            <a:srgbClr val="FFFFFF"/>
          </a:solidFill>
        </p:spPr>
        <p:txBody>
          <a:bodyPr tIns="0" bIns="0" anchor="b">
            <a:noAutofit/>
          </a:bodyPr>
          <a:lstStyle>
            <a:lvl1pPr>
              <a:defRPr sz="3600" b="0">
                <a:solidFill>
                  <a:schemeClr val="tx1"/>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latin typeface="Myanmar Text" panose="020B0502040204020203" pitchFamily="34" charset="0"/>
                <a:cs typeface="Myanmar Text"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75771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a:xfrm>
            <a:off x="5458984" y="2249214"/>
            <a:ext cx="5928344" cy="3858342"/>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latin typeface="Myanmar Text" panose="020B0502040204020203" pitchFamily="34" charset="0"/>
                <a:cs typeface="Myanmar Text"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a:prstGeom prst="rect">
            <a:avLst/>
          </a:prstGeom>
        </p:spPr>
        <p:txBody>
          <a:bodyPr/>
          <a:lstStyle>
            <a:lvl1pPr algn="l">
              <a:defRPr/>
            </a:lvl1pPr>
          </a:lstStyle>
          <a:p>
            <a:fld id="{92BEA474-078D-4E9B-9B14-09A87B19DC46}" type="datetime1">
              <a:rPr lang="en-US" smtClean="0"/>
              <a:t>9/15/2026</a:t>
            </a:fld>
            <a:endParaRPr lang="en-US"/>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10993582" y="6446838"/>
            <a:ext cx="780010" cy="365125"/>
          </a:xfrm>
          <a:prstGeom prst="rect">
            <a:avLst/>
          </a:prstGeom>
        </p:spPr>
        <p:txBody>
          <a:bodyPr/>
          <a:lstStyle>
            <a:lvl1pPr>
              <a:defRPr>
                <a:solidFill>
                  <a:schemeClr val="tx2"/>
                </a:solidFill>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1519877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lvl1pPr>
              <a:defRPr>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sz="half" idx="1"/>
          </p:nvPr>
        </p:nvSpPr>
        <p:spPr>
          <a:xfrm>
            <a:off x="1097280" y="2120900"/>
            <a:ext cx="4639736" cy="3748193"/>
          </a:xfrm>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15944" y="2120900"/>
            <a:ext cx="4639736" cy="3748194"/>
          </a:xfrm>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a:xfrm>
            <a:off x="8218426" y="6446838"/>
            <a:ext cx="2584850" cy="365125"/>
          </a:xfrm>
          <a:prstGeom prst="rect">
            <a:avLst/>
          </a:prstGeom>
        </p:spPr>
        <p:txBody>
          <a:bodyPr/>
          <a:lstStyle/>
          <a:p>
            <a:fld id="{BAAAC38D-0552-4C82-B593-E6124DFADBE2}" type="datetime1">
              <a:rPr lang="en-US" smtClean="0"/>
              <a:t>9/15/2026</a:t>
            </a:fld>
            <a:endParaRPr lang="en-US"/>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11" name="Picture 10" descr="A picture containing company name&#10;&#10;Description automatically generated">
            <a:extLst>
              <a:ext uri="{FF2B5EF4-FFF2-40B4-BE49-F238E27FC236}">
                <a16:creationId xmlns:a16="http://schemas.microsoft.com/office/drawing/2014/main" id="{0E0FE313-6D0D-4FD3-AAD2-CBACFF6F54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3184857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3099116"/>
            <a:ext cx="10058400" cy="1339976"/>
          </a:xfrm>
        </p:spPr>
        <p:txBody>
          <a:bodyPr anchor="b" anchorCtr="0">
            <a:normAutofit/>
          </a:bodyPr>
          <a:lstStyle>
            <a:lvl1pPr>
              <a:lnSpc>
                <a:spcPct val="90000"/>
              </a:lnSpc>
              <a:defRPr sz="48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1097280" y="4663440"/>
            <a:ext cx="10058400" cy="1737360"/>
          </a:xfrm>
        </p:spPr>
        <p:txBody>
          <a:bodyPr lIns="91440" rIns="91440" anchor="t" anchorCtr="0">
            <a:normAutofit/>
          </a:bodyPr>
          <a:lstStyle>
            <a:lvl1pPr marL="0" indent="0">
              <a:buNone/>
              <a:defRPr sz="2400" cap="all" spc="200" baseline="0">
                <a:solidFill>
                  <a:schemeClr val="tx1"/>
                </a:solidFill>
                <a:latin typeface="Times New Roman" panose="02020603050405020304" pitchFamily="18" charset="0"/>
                <a:cs typeface="Times New Roman" panose="02020603050405020304"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a:cxnSpLocks/>
          </p:cNvCxnSpPr>
          <p:nvPr/>
        </p:nvCxnSpPr>
        <p:spPr>
          <a:xfrm>
            <a:off x="1063960" y="2963981"/>
            <a:ext cx="10091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2" name="Picture 2">
            <a:extLst>
              <a:ext uri="{FF2B5EF4-FFF2-40B4-BE49-F238E27FC236}">
                <a16:creationId xmlns:a16="http://schemas.microsoft.com/office/drawing/2014/main" id="{CD7A3985-6E79-4C3A-9476-456AC0A367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36321" y="833275"/>
            <a:ext cx="3134027" cy="1671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788949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BF4E9CB-42E6-4492-89CD-54B503E1B287}" type="datetimeFigureOut">
              <a:rPr lang="en-US" smtClean="0"/>
              <a:t>9/15/2026</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2423AF95-10A5-4631-99C9-503F0F8D7243}" type="slidenum">
              <a:rPr lang="en-US" smtClean="0"/>
              <a:t>‹#›</a:t>
            </a:fld>
            <a:endParaRPr lang="en-US"/>
          </a:p>
        </p:txBody>
      </p:sp>
    </p:spTree>
    <p:extLst>
      <p:ext uri="{BB962C8B-B14F-4D97-AF65-F5344CB8AC3E}">
        <p14:creationId xmlns:p14="http://schemas.microsoft.com/office/powerpoint/2010/main" val="2765543644"/>
      </p:ext>
    </p:extLst>
  </p:cSld>
  <p:clrMap bg1="lt1" tx1="dk1" bg2="lt2" tx2="dk2" accent1="accent1" accent2="accent2" accent3="accent3" accent4="accent4" accent5="accent5" accent6="accent6" hlink="hlink" folHlink="folHlink"/>
  <p:sldLayoutIdLst>
    <p:sldLayoutId id="2147483733" r:id="rId1"/>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5869092"/>
            <a:ext cx="12188825" cy="988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a:solidFill>
            <a:srgbClr val="00B050"/>
          </a:solidFill>
          <a:ln>
            <a:solidFill>
              <a:srgbClr val="00449E"/>
            </a:solidFill>
          </a:ln>
          <a:effectLst>
            <a:outerShdw blurRad="50800" dist="50800" dir="5400000" algn="ctr" rotWithShape="0">
              <a:schemeClr val="tx1"/>
            </a:outerShdw>
          </a:effectLst>
        </p:spPr>
        <p:txBody>
          <a:bodyPr vert="horz" lIns="9144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74124" y="6206272"/>
            <a:ext cx="7981556"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a:p>
        </p:txBody>
      </p:sp>
      <p:cxnSp>
        <p:nvCxnSpPr>
          <p:cNvPr id="10" name="Straight Connector 9">
            <a:extLst>
              <a:ext uri="{FF2B5EF4-FFF2-40B4-BE49-F238E27FC236}">
                <a16:creationId xmlns:a16="http://schemas.microsoft.com/office/drawing/2014/main" id="{C5025DAC-8B93-4160-B017-3A274A5828C0}"/>
              </a:ext>
            </a:extLst>
          </p:cNvPr>
          <p:cNvCxnSpPr>
            <a:cxnSpLocks/>
          </p:cNvCxnSpPr>
          <p:nvPr/>
        </p:nvCxnSpPr>
        <p:spPr>
          <a:xfrm>
            <a:off x="1097279" y="1897380"/>
            <a:ext cx="10063213" cy="0"/>
          </a:xfrm>
          <a:prstGeom prst="line">
            <a:avLst/>
          </a:prstGeom>
          <a:ln w="63500">
            <a:solidFill>
              <a:schemeClr val="tx1">
                <a:lumMod val="75000"/>
                <a:lumOff val="25000"/>
              </a:schemeClr>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513367"/>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68" r:id="rId4"/>
    <p:sldLayoutId id="2147483769" r:id="rId5"/>
    <p:sldLayoutId id="2147483770" r:id="rId6"/>
    <p:sldLayoutId id="2147483771" r:id="rId7"/>
    <p:sldLayoutId id="2147483772" r:id="rId8"/>
    <p:sldLayoutId id="2147483773" r:id="rId9"/>
    <p:sldLayoutId id="2147483774" r:id="rId10"/>
  </p:sldLayoutIdLst>
  <p:hf sldNum="0" hdr="0" ftr="0" dt="0"/>
  <p:txStyles>
    <p:titleStyle>
      <a:lvl1pPr algn="l" defTabSz="914400" rtl="0" eaLnBrk="1" latinLnBrk="0" hangingPunct="1">
        <a:lnSpc>
          <a:spcPct val="90000"/>
        </a:lnSpc>
        <a:spcBef>
          <a:spcPct val="0"/>
        </a:spcBef>
        <a:buNone/>
        <a:defRPr sz="4600" i="0" kern="1200" spc="-50" baseline="0">
          <a:solidFill>
            <a:srgbClr val="FFFFFF"/>
          </a:solidFill>
          <a:latin typeface="Gill Sans Nova" panose="020B0602020104020203" pitchFamily="34" charset="0"/>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baseline="0">
          <a:solidFill>
            <a:schemeClr val="tx1"/>
          </a:solidFill>
          <a:latin typeface="Gill Sans MT" panose="020B0502020104020203" pitchFamily="34" charset="0"/>
          <a:ea typeface="+mn-ea"/>
          <a:cs typeface="+mn-cs"/>
        </a:defRPr>
      </a:lvl1pPr>
      <a:lvl2pPr marL="384048" indent="-182880" algn="l" defTabSz="914400" rtl="0" eaLnBrk="1" latinLnBrk="0" hangingPunct="1">
        <a:lnSpc>
          <a:spcPct val="110000"/>
        </a:lnSpc>
        <a:spcBef>
          <a:spcPts val="200"/>
        </a:spcBef>
        <a:spcAft>
          <a:spcPts val="400"/>
        </a:spcAft>
        <a:buClrTx/>
        <a:buFont typeface="Calibri" pitchFamily="34" charset="0"/>
        <a:buChar char="◦"/>
        <a:defRPr sz="1800" kern="1200" baseline="0">
          <a:solidFill>
            <a:schemeClr val="tx1"/>
          </a:solidFill>
          <a:latin typeface="Gill Sans MT" panose="020B0502020104020203" pitchFamily="34" charset="0"/>
          <a:ea typeface="+mn-ea"/>
          <a:cs typeface="+mn-cs"/>
        </a:defRPr>
      </a:lvl2pPr>
      <a:lvl3pPr marL="56692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Gill Sans MT" panose="020B0502020104020203" pitchFamily="34" charset="0"/>
          <a:ea typeface="+mn-ea"/>
          <a:cs typeface="+mn-cs"/>
        </a:defRPr>
      </a:lvl3pPr>
      <a:lvl4pPr marL="74980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Gill Sans MT" panose="020B0502020104020203" pitchFamily="34" charset="0"/>
          <a:ea typeface="+mn-ea"/>
          <a:cs typeface="+mn-cs"/>
        </a:defRPr>
      </a:lvl4pPr>
      <a:lvl5pPr marL="93268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Gill Sans MT" panose="020B0502020104020203"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41000"/>
                <a:lumMod val="86000"/>
              </a:srgbClr>
            </a:gs>
            <a:gs pos="100000">
              <a:schemeClr val="bg2"/>
            </a:gs>
          </a:gsLst>
          <a:lin ang="5400000" scaled="0"/>
        </a:gradFill>
        <a:effectLst/>
      </p:bgPr>
    </p:bg>
    <p:spTree>
      <p:nvGrpSpPr>
        <p:cNvPr id="1" name="">
          <a:extLst>
            <a:ext uri="{FF2B5EF4-FFF2-40B4-BE49-F238E27FC236}">
              <a16:creationId xmlns:a16="http://schemas.microsoft.com/office/drawing/2014/main" id="{6DA81659-23A7-7FA2-9A6B-230DB0C5F9F3}"/>
            </a:ext>
          </a:extLst>
        </p:cNvPr>
        <p:cNvGrpSpPr/>
        <p:nvPr/>
      </p:nvGrpSpPr>
      <p:grpSpPr>
        <a:xfrm>
          <a:off x="0" y="0"/>
          <a:ext cx="0" cy="0"/>
          <a:chOff x="0" y="0"/>
          <a:chExt cx="0" cy="0"/>
        </a:xfrm>
      </p:grpSpPr>
      <p:pic>
        <p:nvPicPr>
          <p:cNvPr id="5" name="Picture 4" descr="A logo for a school  AI-generated content may be incorrect.">
            <a:extLst>
              <a:ext uri="{FF2B5EF4-FFF2-40B4-BE49-F238E27FC236}">
                <a16:creationId xmlns:a16="http://schemas.microsoft.com/office/drawing/2014/main" id="{71F3DCC9-8799-F144-EA54-BA09FA4B115F}"/>
              </a:ext>
            </a:extLst>
          </p:cNvPr>
          <p:cNvPicPr>
            <a:picLocks noChangeAspect="1"/>
          </p:cNvPicPr>
          <p:nvPr/>
        </p:nvPicPr>
        <p:blipFill>
          <a:blip r:embed="rId2">
            <a:extLst>
              <a:ext uri="{28A0092B-C50C-407E-A947-70E740481C1C}">
                <a14:useLocalDpi xmlns:a14="http://schemas.microsoft.com/office/drawing/2010/main" val="0"/>
              </a:ext>
            </a:extLst>
          </a:blip>
          <a:srcRect l="7111" r="-1" b="-1"/>
          <a:stretch/>
        </p:blipFill>
        <p:spPr>
          <a:xfrm>
            <a:off x="20" y="10"/>
            <a:ext cx="11998940" cy="6749405"/>
          </a:xfrm>
          <a:prstGeom prst="rect">
            <a:avLst/>
          </a:prstGeom>
        </p:spPr>
      </p:pic>
    </p:spTree>
    <p:extLst>
      <p:ext uri="{BB962C8B-B14F-4D97-AF65-F5344CB8AC3E}">
        <p14:creationId xmlns:p14="http://schemas.microsoft.com/office/powerpoint/2010/main" val="3203946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a:effectLst>
                  <a:outerShdw blurRad="38100" dist="38100" dir="2700000" algn="tl">
                    <a:srgbClr val="000000">
                      <a:alpha val="43137"/>
                    </a:srgbClr>
                  </a:outerShdw>
                </a:effectLst>
                <a:latin typeface="Myanmar Text"/>
                <a:cs typeface="Myanmar Text"/>
              </a:rPr>
              <a:t>Introduction to CPME</a:t>
            </a:r>
            <a:endParaRPr lang="en-US" b="1">
              <a:effectLst>
                <a:outerShdw blurRad="38100" dist="38100" dir="2700000" algn="tl">
                  <a:srgbClr val="000000">
                    <a:alpha val="43137"/>
                  </a:srgbClr>
                </a:outerShdw>
              </a:effectLst>
            </a:endParaRPr>
          </a:p>
        </p:txBody>
      </p:sp>
      <p:sp>
        <p:nvSpPr>
          <p:cNvPr id="3" name="Text Placeholder 2">
            <a:extLst>
              <a:ext uri="{FF2B5EF4-FFF2-40B4-BE49-F238E27FC236}">
                <a16:creationId xmlns:a16="http://schemas.microsoft.com/office/drawing/2014/main" id="{7941ABCD-ED29-4EA0-B54C-1373E9A71C7D}"/>
              </a:ext>
            </a:extLst>
          </p:cNvPr>
          <p:cNvSpPr>
            <a:spLocks noGrp="1"/>
          </p:cNvSpPr>
          <p:nvPr>
            <p:ph type="body" idx="1"/>
          </p:nvPr>
        </p:nvSpPr>
        <p:spPr/>
        <p:txBody>
          <a:bodyPr/>
          <a:lstStyle/>
          <a:p>
            <a:r>
              <a:rPr lang="en-US" i="1"/>
              <a:t>These informal slides were intended to be delivered in a conversational format, with the presenter sharing practical examples relevant to each topic.</a:t>
            </a:r>
            <a:endParaRPr lang="en-US"/>
          </a:p>
        </p:txBody>
      </p:sp>
    </p:spTree>
    <p:extLst>
      <p:ext uri="{BB962C8B-B14F-4D97-AF65-F5344CB8AC3E}">
        <p14:creationId xmlns:p14="http://schemas.microsoft.com/office/powerpoint/2010/main" val="2716705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b="1">
                <a:effectLst>
                  <a:outerShdw blurRad="38100" dist="38100" dir="2700000" algn="tl">
                    <a:srgbClr val="000000">
                      <a:alpha val="43137"/>
                    </a:srgbClr>
                  </a:outerShdw>
                </a:effectLst>
                <a:latin typeface="Myanmar Text"/>
                <a:cs typeface="Myanmar Text"/>
              </a:rPr>
              <a:t>What is Accreditation?</a:t>
            </a:r>
          </a:p>
        </p:txBody>
      </p:sp>
      <p:sp>
        <p:nvSpPr>
          <p:cNvPr id="2" name="Content Placeholder 1"/>
          <p:cNvSpPr>
            <a:spLocks noGrp="1"/>
          </p:cNvSpPr>
          <p:nvPr>
            <p:ph idx="1"/>
          </p:nvPr>
        </p:nvSpPr>
        <p:spPr/>
        <p:txBody>
          <a:bodyPr>
            <a:noAutofit/>
          </a:bodyPr>
          <a:lstStyle/>
          <a:p>
            <a:pPr>
              <a:buFont typeface="Wingdings" pitchFamily="2" charset="2"/>
              <a:buChar char="v"/>
            </a:pPr>
            <a:r>
              <a:rPr lang="en-US">
                <a:solidFill>
                  <a:srgbClr val="23466F"/>
                </a:solidFill>
              </a:rPr>
              <a:t>According to Webster’s:</a:t>
            </a:r>
          </a:p>
          <a:p>
            <a:pPr marL="384048" lvl="2" indent="0">
              <a:buNone/>
            </a:pPr>
            <a:r>
              <a:rPr lang="en-US">
                <a:solidFill>
                  <a:srgbClr val="23466F"/>
                </a:solidFill>
              </a:rPr>
              <a:t>The granting of approval to an institution by an official review board after the institution has met specific requirements</a:t>
            </a:r>
          </a:p>
          <a:p>
            <a:pPr lvl="1">
              <a:buNone/>
            </a:pPr>
            <a:endParaRPr lang="en-US" sz="1200">
              <a:solidFill>
                <a:srgbClr val="23466F"/>
              </a:solidFill>
            </a:endParaRPr>
          </a:p>
          <a:p>
            <a:pPr>
              <a:buFont typeface="Wingdings" pitchFamily="2" charset="2"/>
              <a:buChar char="v"/>
            </a:pPr>
            <a:r>
              <a:rPr lang="en-US">
                <a:solidFill>
                  <a:srgbClr val="23466F"/>
                </a:solidFill>
              </a:rPr>
              <a:t>According to Wikipedia:</a:t>
            </a:r>
          </a:p>
          <a:p>
            <a:pPr marL="384048" lvl="2" indent="0">
              <a:buNone/>
            </a:pPr>
            <a:r>
              <a:rPr lang="en-US">
                <a:solidFill>
                  <a:srgbClr val="23466F"/>
                </a:solidFill>
              </a:rPr>
              <a:t>A type of quality assurance process under which services and operations of educational institutions or programs are evaluated by an external body to determine if applicable standards are met</a:t>
            </a:r>
          </a:p>
        </p:txBody>
      </p:sp>
    </p:spTree>
    <p:extLst>
      <p:ext uri="{BB962C8B-B14F-4D97-AF65-F5344CB8AC3E}">
        <p14:creationId xmlns:p14="http://schemas.microsoft.com/office/powerpoint/2010/main" val="2474107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b="1">
                <a:effectLst>
                  <a:outerShdw blurRad="38100" dist="38100" dir="2700000" algn="tl">
                    <a:srgbClr val="000000">
                      <a:alpha val="43137"/>
                    </a:srgbClr>
                  </a:outerShdw>
                </a:effectLst>
                <a:latin typeface="Myanmar Text"/>
                <a:cs typeface="Myanmar Text"/>
              </a:rPr>
              <a:t>What is Accreditation? - continued</a:t>
            </a:r>
          </a:p>
        </p:txBody>
      </p:sp>
      <p:sp>
        <p:nvSpPr>
          <p:cNvPr id="2" name="Content Placeholder 1"/>
          <p:cNvSpPr>
            <a:spLocks noGrp="1"/>
          </p:cNvSpPr>
          <p:nvPr>
            <p:ph idx="1"/>
          </p:nvPr>
        </p:nvSpPr>
        <p:spPr>
          <a:xfrm>
            <a:off x="1777042" y="2017336"/>
            <a:ext cx="9378636" cy="4840664"/>
          </a:xfrm>
        </p:spPr>
        <p:txBody>
          <a:bodyPr vert="horz" wrap="square" lIns="0" tIns="45720" rIns="0" bIns="45720" rtlCol="0" anchor="t">
            <a:noAutofit/>
          </a:bodyPr>
          <a:lstStyle/>
          <a:p>
            <a:pPr>
              <a:buFont typeface="Wingdings" pitchFamily="2" charset="2"/>
              <a:buChar char="v"/>
            </a:pPr>
            <a:r>
              <a:rPr lang="en-US">
                <a:solidFill>
                  <a:srgbClr val="23466F"/>
                </a:solidFill>
              </a:rPr>
              <a:t>Accreditation is about</a:t>
            </a:r>
          </a:p>
          <a:p>
            <a:pPr marL="383540" lvl="2" indent="0">
              <a:spcBef>
                <a:spcPts val="0"/>
              </a:spcBef>
              <a:spcAft>
                <a:spcPts val="0"/>
              </a:spcAft>
              <a:buNone/>
            </a:pPr>
            <a:r>
              <a:rPr lang="en-US" u="sng">
                <a:solidFill>
                  <a:srgbClr val="23466F"/>
                </a:solidFill>
              </a:rPr>
              <a:t>Quality assurance</a:t>
            </a:r>
            <a:r>
              <a:rPr lang="en-US">
                <a:solidFill>
                  <a:srgbClr val="23466F"/>
                </a:solidFill>
              </a:rPr>
              <a:t>:  assuring threshold quality in higher education; and </a:t>
            </a:r>
          </a:p>
          <a:p>
            <a:pPr marL="383540" lvl="2" indent="0">
              <a:spcBef>
                <a:spcPts val="0"/>
              </a:spcBef>
              <a:buNone/>
            </a:pPr>
            <a:r>
              <a:rPr lang="en-US" u="sng">
                <a:solidFill>
                  <a:srgbClr val="23466F"/>
                </a:solidFill>
              </a:rPr>
              <a:t>Quality improvement</a:t>
            </a:r>
            <a:r>
              <a:rPr lang="en-US">
                <a:solidFill>
                  <a:srgbClr val="23466F"/>
                </a:solidFill>
              </a:rPr>
              <a:t>:  assuring that institutions and programs have processes to try to do what they do better</a:t>
            </a:r>
          </a:p>
          <a:p>
            <a:pPr>
              <a:buFont typeface="Wingdings" pitchFamily="2" charset="2"/>
              <a:buChar char="v"/>
            </a:pPr>
            <a:r>
              <a:rPr lang="en-US">
                <a:solidFill>
                  <a:srgbClr val="23466F"/>
                </a:solidFill>
              </a:rPr>
              <a:t>Accreditation has no legal authority</a:t>
            </a:r>
          </a:p>
          <a:p>
            <a:pPr>
              <a:buFont typeface="Wingdings" pitchFamily="2" charset="2"/>
              <a:buChar char="v"/>
            </a:pPr>
            <a:r>
              <a:rPr lang="en-US">
                <a:solidFill>
                  <a:srgbClr val="23466F"/>
                </a:solidFill>
              </a:rPr>
              <a:t>The accreditation process revolves around:</a:t>
            </a:r>
          </a:p>
          <a:p>
            <a:pPr marL="1699895" lvl="8">
              <a:buFont typeface="Wingdings" pitchFamily="2" charset="2"/>
              <a:buChar char="v"/>
            </a:pPr>
            <a:r>
              <a:rPr lang="en-US" sz="2400">
                <a:solidFill>
                  <a:srgbClr val="23466F"/>
                </a:solidFill>
                <a:latin typeface="Myanmar Text"/>
                <a:cs typeface="Myanmar Text"/>
              </a:rPr>
              <a:t>Self-study for colleges</a:t>
            </a:r>
          </a:p>
          <a:p>
            <a:pPr marL="1699895" lvl="8">
              <a:buFont typeface="Wingdings" pitchFamily="2" charset="2"/>
              <a:buChar char="v"/>
            </a:pPr>
            <a:r>
              <a:rPr lang="en-US" sz="2400">
                <a:solidFill>
                  <a:srgbClr val="23466F"/>
                </a:solidFill>
                <a:latin typeface="Myanmar Text" panose="020B0502040204020203" pitchFamily="34" charset="0"/>
                <a:cs typeface="Myanmar Text" panose="020B0502040204020203" pitchFamily="34" charset="0"/>
              </a:rPr>
              <a:t>Pre-evaluation report for residencies and fellowships</a:t>
            </a:r>
          </a:p>
          <a:p>
            <a:pPr marL="1699895" lvl="8">
              <a:buFont typeface="Wingdings" pitchFamily="2" charset="2"/>
              <a:buChar char="v"/>
            </a:pPr>
            <a:r>
              <a:rPr lang="en-US" sz="2400">
                <a:solidFill>
                  <a:srgbClr val="23466F"/>
                </a:solidFill>
                <a:latin typeface="Myanmar Text" panose="020B0502040204020203" pitchFamily="34" charset="0"/>
                <a:cs typeface="Myanmar Text" panose="020B0502040204020203" pitchFamily="34" charset="0"/>
              </a:rPr>
              <a:t>Petition for providers of continuing education</a:t>
            </a:r>
          </a:p>
        </p:txBody>
      </p:sp>
    </p:spTree>
    <p:extLst>
      <p:ext uri="{BB962C8B-B14F-4D97-AF65-F5344CB8AC3E}">
        <p14:creationId xmlns:p14="http://schemas.microsoft.com/office/powerpoint/2010/main" val="2783142668"/>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3600" b="1">
                <a:effectLst>
                  <a:outerShdw blurRad="38100" dist="38100" dir="2700000" algn="tl">
                    <a:srgbClr val="000000">
                      <a:alpha val="43137"/>
                    </a:srgbClr>
                  </a:outerShdw>
                </a:effectLst>
              </a:rPr>
              <a:t>Council on Podiatric Medical Education</a:t>
            </a:r>
          </a:p>
        </p:txBody>
      </p:sp>
      <p:sp>
        <p:nvSpPr>
          <p:cNvPr id="2" name="Content Placeholder 1"/>
          <p:cNvSpPr>
            <a:spLocks noGrp="1"/>
          </p:cNvSpPr>
          <p:nvPr>
            <p:ph idx="1"/>
          </p:nvPr>
        </p:nvSpPr>
        <p:spPr>
          <a:xfrm>
            <a:off x="1097279" y="2036190"/>
            <a:ext cx="10058399" cy="3069210"/>
          </a:xfrm>
        </p:spPr>
        <p:txBody>
          <a:bodyPr vert="horz" lIns="0" tIns="45720" rIns="0" bIns="45720" rtlCol="0" anchor="t">
            <a:normAutofit lnSpcReduction="10000"/>
          </a:bodyPr>
          <a:lstStyle/>
          <a:p>
            <a:pPr>
              <a:buFont typeface="Wingdings" pitchFamily="2" charset="2"/>
              <a:buChar char="v"/>
            </a:pPr>
            <a:endParaRPr lang="en-US"/>
          </a:p>
          <a:p>
            <a:pPr marL="282575" indent="-282575">
              <a:buFont typeface="Wingdings" pitchFamily="2" charset="2"/>
              <a:buChar char="v"/>
            </a:pPr>
            <a:r>
              <a:rPr lang="en-US">
                <a:latin typeface="Myanmar Text"/>
                <a:cs typeface="Myanmar Text"/>
              </a:rPr>
              <a:t>The Council on Podiatric Medical Education (CPME or Council) is an autonomous, professional accrediting agency designated by the American Podiatric Medical Association (APMA) to serve as the accrediting agency in the profession of podiatric medicine.</a:t>
            </a:r>
            <a:endParaRPr lang="en-US"/>
          </a:p>
          <a:p>
            <a:pPr marL="282575" indent="-282575">
              <a:buFont typeface="Wingdings" pitchFamily="2" charset="2"/>
              <a:buChar char="v"/>
            </a:pPr>
            <a:r>
              <a:rPr lang="en-US">
                <a:latin typeface="Myanmar Text"/>
                <a:cs typeface="Myanmar Text"/>
              </a:rPr>
              <a:t>CPME evaluates, accredits, and recognizes educational institutions and programs.</a:t>
            </a:r>
            <a:endParaRPr lang="en-US"/>
          </a:p>
        </p:txBody>
      </p:sp>
    </p:spTree>
    <p:extLst>
      <p:ext uri="{BB962C8B-B14F-4D97-AF65-F5344CB8AC3E}">
        <p14:creationId xmlns:p14="http://schemas.microsoft.com/office/powerpoint/2010/main" val="4073546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3600" b="1">
                <a:effectLst>
                  <a:outerShdw blurRad="38100" dist="38100" dir="2700000" algn="tl">
                    <a:srgbClr val="000000">
                      <a:alpha val="43137"/>
                    </a:srgbClr>
                  </a:outerShdw>
                </a:effectLst>
              </a:rPr>
              <a:t>Council on Podiatric Medical Education</a:t>
            </a:r>
          </a:p>
        </p:txBody>
      </p:sp>
      <p:sp>
        <p:nvSpPr>
          <p:cNvPr id="2" name="Content Placeholder 1"/>
          <p:cNvSpPr>
            <a:spLocks noGrp="1"/>
          </p:cNvSpPr>
          <p:nvPr>
            <p:ph idx="1"/>
          </p:nvPr>
        </p:nvSpPr>
        <p:spPr>
          <a:xfrm>
            <a:off x="1097280" y="2064469"/>
            <a:ext cx="10058400" cy="3601039"/>
          </a:xfrm>
        </p:spPr>
        <p:txBody>
          <a:bodyPr>
            <a:normAutofit/>
          </a:bodyPr>
          <a:lstStyle/>
          <a:p>
            <a:pPr marL="282575" indent="-282575">
              <a:buFont typeface="Wingdings" pitchFamily="2" charset="2"/>
              <a:buChar char="v"/>
            </a:pPr>
            <a:endParaRPr lang="en-US"/>
          </a:p>
          <a:p>
            <a:pPr marL="282575" indent="-282575">
              <a:buFont typeface="Wingdings" pitchFamily="2" charset="2"/>
              <a:buChar char="v"/>
            </a:pPr>
            <a:r>
              <a:rPr lang="en-US"/>
              <a:t>CPME is recognized by the US Department of Education and the Council for Higher Education Accreditation (CHEA) as </a:t>
            </a:r>
            <a:r>
              <a:rPr lang="en-US" u="sng"/>
              <a:t>the</a:t>
            </a:r>
            <a:r>
              <a:rPr lang="en-US"/>
              <a:t> accrediting agency for professional degree programs in podiatric medicine</a:t>
            </a:r>
          </a:p>
          <a:p>
            <a:pPr marL="282575" indent="-282575">
              <a:buFont typeface="Wingdings" pitchFamily="2" charset="2"/>
              <a:buChar char="v"/>
            </a:pPr>
            <a:r>
              <a:rPr lang="en-US"/>
              <a:t>CPME is a charter member of the Association of Specialized and Professional Accreditors (ASPA)</a:t>
            </a:r>
          </a:p>
          <a:p>
            <a:endParaRPr lang="en-US">
              <a:latin typeface="Century Schoolbook" panose="02040604050505020304" pitchFamily="18" charset="0"/>
            </a:endParaRPr>
          </a:p>
        </p:txBody>
      </p:sp>
    </p:spTree>
    <p:extLst>
      <p:ext uri="{BB962C8B-B14F-4D97-AF65-F5344CB8AC3E}">
        <p14:creationId xmlns:p14="http://schemas.microsoft.com/office/powerpoint/2010/main" val="3233509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84082" y="304799"/>
            <a:ext cx="10048974" cy="1439160"/>
          </a:xfrm>
        </p:spPr>
        <p:txBody>
          <a:bodyPr>
            <a:noAutofit/>
          </a:bodyPr>
          <a:lstStyle/>
          <a:p>
            <a:pPr algn="ctr"/>
            <a:r>
              <a:rPr lang="en-US" sz="3600" b="1">
                <a:effectLst>
                  <a:outerShdw blurRad="38100" dist="38100" dir="2700000" algn="tl">
                    <a:srgbClr val="000000">
                      <a:alpha val="43137"/>
                    </a:srgbClr>
                  </a:outerShdw>
                </a:effectLst>
              </a:rPr>
              <a:t>Council on Podiatric Medical Education</a:t>
            </a:r>
          </a:p>
        </p:txBody>
      </p:sp>
      <p:sp>
        <p:nvSpPr>
          <p:cNvPr id="2" name="Content Placeholder 1"/>
          <p:cNvSpPr>
            <a:spLocks noGrp="1"/>
          </p:cNvSpPr>
          <p:nvPr>
            <p:ph idx="1"/>
          </p:nvPr>
        </p:nvSpPr>
        <p:spPr>
          <a:xfrm>
            <a:off x="1084082" y="2064470"/>
            <a:ext cx="10048974" cy="3117130"/>
          </a:xfrm>
        </p:spPr>
        <p:txBody>
          <a:bodyPr vert="horz" lIns="0" tIns="45720" rIns="0" bIns="45720" rtlCol="0" anchor="t">
            <a:normAutofit/>
          </a:bodyPr>
          <a:lstStyle/>
          <a:p>
            <a:pPr marL="0" indent="0">
              <a:buNone/>
            </a:pPr>
            <a:r>
              <a:rPr lang="en-US"/>
              <a:t>The Council:</a:t>
            </a:r>
          </a:p>
          <a:p>
            <a:pPr marL="282575" indent="-282575">
              <a:buFont typeface="Wingdings" pitchFamily="2" charset="2"/>
              <a:buChar char="v"/>
            </a:pPr>
            <a:r>
              <a:rPr lang="en-US" u="sng"/>
              <a:t>Accredits</a:t>
            </a:r>
            <a:r>
              <a:rPr lang="en-US"/>
              <a:t> colleges of podiatric medicine, residencies, fellowships, and continuing education providers</a:t>
            </a:r>
          </a:p>
          <a:p>
            <a:pPr marL="282575" indent="-282575">
              <a:buFont typeface="Wingdings" pitchFamily="2" charset="2"/>
              <a:buChar char="v"/>
            </a:pPr>
            <a:r>
              <a:rPr lang="en-US" u="sng">
                <a:latin typeface="Myanmar Text"/>
                <a:cs typeface="Myanmar Text"/>
              </a:rPr>
              <a:t>Recognizes</a:t>
            </a:r>
            <a:r>
              <a:rPr lang="en-US">
                <a:latin typeface="Myanmar Text"/>
                <a:cs typeface="Myanmar Text"/>
              </a:rPr>
              <a:t> certifying boards through the Specialty Boards Recognition Committee (SBRC)</a:t>
            </a:r>
          </a:p>
        </p:txBody>
      </p:sp>
    </p:spTree>
    <p:extLst>
      <p:ext uri="{BB962C8B-B14F-4D97-AF65-F5344CB8AC3E}">
        <p14:creationId xmlns:p14="http://schemas.microsoft.com/office/powerpoint/2010/main" val="3595186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4C3F8-D41A-3BB4-8477-C20F61FA9A6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71843B7-ED17-426B-956B-32195D9C0BF7}"/>
              </a:ext>
            </a:extLst>
          </p:cNvPr>
          <p:cNvSpPr>
            <a:spLocks noGrp="1"/>
          </p:cNvSpPr>
          <p:nvPr>
            <p:ph type="title"/>
          </p:nvPr>
        </p:nvSpPr>
        <p:spPr>
          <a:xfrm>
            <a:off x="1084082" y="304799"/>
            <a:ext cx="10048974" cy="1439160"/>
          </a:xfrm>
        </p:spPr>
        <p:txBody>
          <a:bodyPr>
            <a:noAutofit/>
          </a:bodyPr>
          <a:lstStyle/>
          <a:p>
            <a:pPr algn="ctr"/>
            <a:r>
              <a:rPr lang="en-US" b="1"/>
              <a:t>CPME Mission</a:t>
            </a:r>
          </a:p>
        </p:txBody>
      </p:sp>
      <p:sp>
        <p:nvSpPr>
          <p:cNvPr id="2" name="Content Placeholder 1">
            <a:extLst>
              <a:ext uri="{FF2B5EF4-FFF2-40B4-BE49-F238E27FC236}">
                <a16:creationId xmlns:a16="http://schemas.microsoft.com/office/drawing/2014/main" id="{A769D7F7-6081-0677-C36F-8BAAD09ACD7C}"/>
              </a:ext>
            </a:extLst>
          </p:cNvPr>
          <p:cNvSpPr>
            <a:spLocks noGrp="1"/>
          </p:cNvSpPr>
          <p:nvPr>
            <p:ph idx="1"/>
          </p:nvPr>
        </p:nvSpPr>
        <p:spPr>
          <a:xfrm>
            <a:off x="1084082" y="2064470"/>
            <a:ext cx="10048974" cy="3117130"/>
          </a:xfrm>
        </p:spPr>
        <p:txBody>
          <a:bodyPr vert="horz" lIns="0" tIns="45720" rIns="0" bIns="45720" rtlCol="0" anchor="t">
            <a:normAutofit/>
          </a:bodyPr>
          <a:lstStyle/>
          <a:p>
            <a:pPr marL="282575" indent="-282575">
              <a:buFont typeface="Wingdings" pitchFamily="2" charset="2"/>
              <a:buChar char="v"/>
            </a:pPr>
            <a:endParaRPr lang="en-US" u="sng"/>
          </a:p>
          <a:p>
            <a:pPr marL="282575" indent="-282575">
              <a:buFont typeface="Wingdings" pitchFamily="2" charset="2"/>
              <a:buChar char="v"/>
            </a:pPr>
            <a:r>
              <a:rPr lang="en-US"/>
              <a:t>The mission of the Council is to promote the quality of graduate education, postgraduate education, certification, and continuing education. By confirming these programs meet established standards and requirements, the Council serves to protect the public, podiatric medical students, and doctors of podiatric medicine.</a:t>
            </a:r>
            <a:endParaRPr lang="en-US">
              <a:latin typeface="Myanmar Text"/>
              <a:cs typeface="Myanmar Text"/>
            </a:endParaRPr>
          </a:p>
        </p:txBody>
      </p:sp>
    </p:spTree>
    <p:extLst>
      <p:ext uri="{BB962C8B-B14F-4D97-AF65-F5344CB8AC3E}">
        <p14:creationId xmlns:p14="http://schemas.microsoft.com/office/powerpoint/2010/main" val="668938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B8569-AB5A-170B-7580-316BDEAA3EC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4FA2642-1D67-D06F-AB31-001213ED5239}"/>
              </a:ext>
            </a:extLst>
          </p:cNvPr>
          <p:cNvSpPr>
            <a:spLocks noGrp="1"/>
          </p:cNvSpPr>
          <p:nvPr>
            <p:ph type="title"/>
          </p:nvPr>
        </p:nvSpPr>
        <p:spPr>
          <a:xfrm>
            <a:off x="1084082" y="304799"/>
            <a:ext cx="10048974" cy="1439160"/>
          </a:xfrm>
        </p:spPr>
        <p:txBody>
          <a:bodyPr>
            <a:noAutofit/>
          </a:bodyPr>
          <a:lstStyle/>
          <a:p>
            <a:pPr algn="ctr"/>
            <a:r>
              <a:rPr lang="en-US" b="1"/>
              <a:t>Guiding Principles</a:t>
            </a:r>
          </a:p>
        </p:txBody>
      </p:sp>
      <p:sp>
        <p:nvSpPr>
          <p:cNvPr id="2" name="Content Placeholder 1">
            <a:extLst>
              <a:ext uri="{FF2B5EF4-FFF2-40B4-BE49-F238E27FC236}">
                <a16:creationId xmlns:a16="http://schemas.microsoft.com/office/drawing/2014/main" id="{1A90E6D3-ADC0-D2EB-7C46-8F68934E993F}"/>
              </a:ext>
            </a:extLst>
          </p:cNvPr>
          <p:cNvSpPr>
            <a:spLocks noGrp="1"/>
          </p:cNvSpPr>
          <p:nvPr>
            <p:ph idx="1"/>
          </p:nvPr>
        </p:nvSpPr>
        <p:spPr>
          <a:xfrm>
            <a:off x="1084082" y="2064470"/>
            <a:ext cx="10048974" cy="3801492"/>
          </a:xfrm>
        </p:spPr>
        <p:txBody>
          <a:bodyPr vert="horz" lIns="0" tIns="45720" rIns="0" bIns="45720" rtlCol="0" anchor="t">
            <a:normAutofit fontScale="85000" lnSpcReduction="20000"/>
          </a:bodyPr>
          <a:lstStyle/>
          <a:p>
            <a:pPr marL="282575" indent="-282575">
              <a:buFont typeface="Wingdings" pitchFamily="2" charset="2"/>
              <a:buChar char="v"/>
            </a:pPr>
            <a:endParaRPr lang="en-US" u="sng"/>
          </a:p>
          <a:p>
            <a:r>
              <a:rPr lang="en-US"/>
              <a:t>The success of CPME is based on the following guiding principles. A commitment to:</a:t>
            </a:r>
          </a:p>
          <a:p>
            <a:pPr marL="365760" indent="-365760">
              <a:lnSpc>
                <a:spcPct val="130000"/>
              </a:lnSpc>
              <a:buFont typeface="Wingdings" pitchFamily="2" charset="2"/>
              <a:buChar char="v"/>
            </a:pPr>
            <a:r>
              <a:rPr lang="en-US" sz="2600">
                <a:latin typeface="Myanmar Text"/>
                <a:cs typeface="Myanmar Text"/>
              </a:rPr>
              <a:t>the CPME mission;</a:t>
            </a:r>
          </a:p>
          <a:p>
            <a:pPr marL="365760" indent="-365760">
              <a:lnSpc>
                <a:spcPct val="130000"/>
              </a:lnSpc>
              <a:buFont typeface="Wingdings" pitchFamily="2" charset="2"/>
              <a:buChar char="v"/>
            </a:pPr>
            <a:r>
              <a:rPr lang="en-US" sz="2600">
                <a:latin typeface="Myanmar Text"/>
                <a:cs typeface="Myanmar Text"/>
              </a:rPr>
              <a:t>the engagement in continuous quality improvement and learning;</a:t>
            </a:r>
          </a:p>
          <a:p>
            <a:pPr marL="365760" indent="-365760">
              <a:lnSpc>
                <a:spcPct val="130000"/>
              </a:lnSpc>
              <a:buFont typeface="Wingdings" pitchFamily="2" charset="2"/>
              <a:buChar char="v"/>
            </a:pPr>
            <a:r>
              <a:rPr lang="en-US" sz="2600">
                <a:latin typeface="Myanmar Text"/>
                <a:cs typeface="Myanmar Text"/>
              </a:rPr>
              <a:t>the contribution of CPME to the profession; and</a:t>
            </a:r>
          </a:p>
          <a:p>
            <a:pPr marL="365760" indent="-365760">
              <a:lnSpc>
                <a:spcPct val="130000"/>
              </a:lnSpc>
              <a:buFont typeface="Wingdings" pitchFamily="2" charset="2"/>
              <a:buChar char="v"/>
            </a:pPr>
            <a:r>
              <a:rPr lang="en-US" sz="2600">
                <a:latin typeface="Myanmar Text"/>
                <a:cs typeface="Myanmar Text"/>
              </a:rPr>
              <a:t>the cultivation and support of an environment that reflects a commitment to a broad representation and respect within its member institutions, board and staff, representatives, and all who are served by these groups.</a:t>
            </a:r>
          </a:p>
        </p:txBody>
      </p:sp>
    </p:spTree>
    <p:extLst>
      <p:ext uri="{BB962C8B-B14F-4D97-AF65-F5344CB8AC3E}">
        <p14:creationId xmlns:p14="http://schemas.microsoft.com/office/powerpoint/2010/main" val="2045318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97280" y="228600"/>
            <a:ext cx="10058400" cy="1534212"/>
          </a:xfrm>
        </p:spPr>
        <p:txBody>
          <a:bodyPr>
            <a:noAutofit/>
          </a:bodyPr>
          <a:lstStyle/>
          <a:p>
            <a:pPr algn="ctr"/>
            <a:br>
              <a:rPr lang="en-US" sz="3600" b="1">
                <a:effectLst>
                  <a:outerShdw blurRad="38100" dist="38100" dir="2700000" algn="tl">
                    <a:srgbClr val="000000">
                      <a:alpha val="43137"/>
                    </a:srgbClr>
                  </a:outerShdw>
                </a:effectLst>
              </a:rPr>
            </a:br>
            <a:r>
              <a:rPr lang="en-US" sz="3600" b="1">
                <a:effectLst>
                  <a:outerShdw blurRad="38100" dist="38100" dir="2700000" algn="tl">
                    <a:srgbClr val="000000">
                      <a:alpha val="43137"/>
                    </a:srgbClr>
                  </a:outerShdw>
                </a:effectLst>
              </a:rPr>
              <a:t>CPME | ABFAS | ABPM</a:t>
            </a:r>
            <a:br>
              <a:rPr lang="en-US" sz="3600" b="1">
                <a:effectLst>
                  <a:outerShdw blurRad="38100" dist="38100" dir="2700000" algn="tl">
                    <a:srgbClr val="000000">
                      <a:alpha val="43137"/>
                    </a:srgbClr>
                  </a:outerShdw>
                </a:effectLst>
              </a:rPr>
            </a:br>
            <a:endParaRPr lang="en-US" sz="3600" i="1">
              <a:effectLst>
                <a:outerShdw blurRad="38100" dist="38100" dir="2700000" algn="tl">
                  <a:srgbClr val="000000">
                    <a:alpha val="43137"/>
                  </a:srgbClr>
                </a:outerShdw>
              </a:effectLst>
            </a:endParaRPr>
          </a:p>
        </p:txBody>
      </p:sp>
      <p:sp>
        <p:nvSpPr>
          <p:cNvPr id="2" name="Content Placeholder 1"/>
          <p:cNvSpPr>
            <a:spLocks noGrp="1"/>
          </p:cNvSpPr>
          <p:nvPr>
            <p:ph idx="1"/>
          </p:nvPr>
        </p:nvSpPr>
        <p:spPr>
          <a:xfrm>
            <a:off x="1097280" y="1762813"/>
            <a:ext cx="10058400" cy="4106280"/>
          </a:xfrm>
        </p:spPr>
        <p:txBody>
          <a:bodyPr vert="horz" lIns="0" tIns="45720" rIns="0" bIns="45720" rtlCol="0" anchor="t">
            <a:normAutofit/>
          </a:bodyPr>
          <a:lstStyle/>
          <a:p>
            <a:pPr>
              <a:buFont typeface="Wingdings" pitchFamily="2" charset="2"/>
              <a:buChar char="v"/>
            </a:pPr>
            <a:endParaRPr lang="en-US"/>
          </a:p>
          <a:p>
            <a:pPr marL="339725" indent="-339725">
              <a:buFont typeface="Wingdings" pitchFamily="2" charset="2"/>
              <a:buChar char="v"/>
            </a:pPr>
            <a:r>
              <a:rPr lang="en-US"/>
              <a:t>1960s – CPME established its residency approval process</a:t>
            </a:r>
          </a:p>
          <a:p>
            <a:pPr marL="339725" indent="-339725">
              <a:buFont typeface="Wingdings" pitchFamily="2" charset="2"/>
              <a:buChar char="v"/>
            </a:pPr>
            <a:r>
              <a:rPr lang="en-US">
                <a:latin typeface="Myanmar Text"/>
                <a:cs typeface="Myanmar Text"/>
              </a:rPr>
              <a:t>ABFAS conducted an independent approval process from the mid-1970s through 1983</a:t>
            </a:r>
          </a:p>
          <a:p>
            <a:pPr marL="339725" indent="-339725">
              <a:buFont typeface="Wingdings" pitchFamily="2" charset="2"/>
              <a:buChar char="v"/>
            </a:pPr>
            <a:r>
              <a:rPr lang="en-US">
                <a:latin typeface="Myanmar Text"/>
                <a:cs typeface="Myanmar Text"/>
              </a:rPr>
              <a:t>1983 revisions to the CPME 320 required collaboration between CPME and ABFAS in evaluating podiatric surgical residencies and between CPME and ABPM in evaluating podiatric orthopedic residencies </a:t>
            </a:r>
          </a:p>
        </p:txBody>
      </p:sp>
    </p:spTree>
    <p:extLst>
      <p:ext uri="{BB962C8B-B14F-4D97-AF65-F5344CB8AC3E}">
        <p14:creationId xmlns:p14="http://schemas.microsoft.com/office/powerpoint/2010/main" val="3703006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p:txBody>
          <a:bodyPr>
            <a:noAutofit/>
          </a:bodyPr>
          <a:lstStyle/>
          <a:p>
            <a:pPr algn="ctr"/>
            <a:r>
              <a:rPr lang="en-US" sz="3600" b="1">
                <a:effectLst>
                  <a:outerShdw blurRad="38100" dist="38100" dir="2700000" algn="tl">
                    <a:srgbClr val="000000">
                      <a:alpha val="43137"/>
                    </a:srgbClr>
                  </a:outerShdw>
                </a:effectLst>
              </a:rPr>
              <a:t>Residency Review Committee</a:t>
            </a:r>
          </a:p>
        </p:txBody>
      </p:sp>
      <p:sp>
        <p:nvSpPr>
          <p:cNvPr id="3" name="Text Placeholder 2">
            <a:extLst>
              <a:ext uri="{FF2B5EF4-FFF2-40B4-BE49-F238E27FC236}">
                <a16:creationId xmlns:a16="http://schemas.microsoft.com/office/drawing/2014/main" id="{7ED7791F-B3C9-4E3E-BBDF-86F4567E5785}"/>
              </a:ext>
            </a:extLst>
          </p:cNvPr>
          <p:cNvSpPr>
            <a:spLocks noGrp="1"/>
          </p:cNvSpPr>
          <p:nvPr>
            <p:ph type="body" idx="1"/>
          </p:nvPr>
        </p:nvSpPr>
        <p:spPr>
          <a:xfrm>
            <a:off x="957072" y="2057400"/>
            <a:ext cx="4779944" cy="736282"/>
          </a:xfrm>
        </p:spPr>
        <p:txBody>
          <a:bodyPr/>
          <a:lstStyle/>
          <a:p>
            <a:r>
              <a:rPr lang="en-US" b="1"/>
              <a:t>representation</a:t>
            </a:r>
          </a:p>
        </p:txBody>
      </p:sp>
      <p:sp>
        <p:nvSpPr>
          <p:cNvPr id="2" name="Content Placeholder 1"/>
          <p:cNvSpPr>
            <a:spLocks noGrp="1"/>
          </p:cNvSpPr>
          <p:nvPr>
            <p:ph sz="half" idx="2"/>
          </p:nvPr>
        </p:nvSpPr>
        <p:spPr>
          <a:xfrm>
            <a:off x="1097280" y="2793682"/>
            <a:ext cx="4998720" cy="3075413"/>
          </a:xfrm>
        </p:spPr>
        <p:txBody>
          <a:bodyPr vert="horz" lIns="0" tIns="45720" rIns="0" bIns="45720" rtlCol="0" anchor="t">
            <a:normAutofit/>
          </a:bodyPr>
          <a:lstStyle/>
          <a:p>
            <a:pPr marL="0" indent="0">
              <a:buNone/>
            </a:pPr>
            <a:r>
              <a:rPr lang="en-US">
                <a:latin typeface="Myanmar Text"/>
                <a:cs typeface="Myanmar Text"/>
              </a:rPr>
              <a:t>At least two CPME members</a:t>
            </a:r>
          </a:p>
          <a:p>
            <a:pPr marL="0" indent="0">
              <a:buNone/>
            </a:pPr>
            <a:r>
              <a:rPr lang="en-US"/>
              <a:t>Two ABFAS members*</a:t>
            </a:r>
          </a:p>
          <a:p>
            <a:pPr marL="0" indent="0">
              <a:buNone/>
            </a:pPr>
            <a:r>
              <a:rPr lang="en-US"/>
              <a:t>Two ABPM members*</a:t>
            </a:r>
          </a:p>
          <a:p>
            <a:pPr marL="0" indent="0">
              <a:buNone/>
            </a:pPr>
            <a:r>
              <a:rPr lang="en-US">
                <a:latin typeface="Myanmar Text"/>
                <a:cs typeface="Myanmar Text"/>
              </a:rPr>
              <a:t>Two at-large members*</a:t>
            </a:r>
          </a:p>
          <a:p>
            <a:pPr marL="0" indent="0">
              <a:buNone/>
            </a:pPr>
            <a:r>
              <a:rPr lang="en-US">
                <a:latin typeface="Myanmar Text"/>
                <a:cs typeface="Myanmar Text"/>
              </a:rPr>
              <a:t>Two COTH members*</a:t>
            </a:r>
          </a:p>
          <a:p>
            <a:pPr marL="169545" indent="-169545">
              <a:buNone/>
            </a:pPr>
            <a:r>
              <a:rPr lang="en-US" sz="1600"/>
              <a:t>* </a:t>
            </a:r>
            <a:r>
              <a:rPr lang="en-US" sz="1600" i="1"/>
              <a:t>Non-CPME members may serve two 3-year terms</a:t>
            </a:r>
          </a:p>
        </p:txBody>
      </p:sp>
      <p:sp>
        <p:nvSpPr>
          <p:cNvPr id="4" name="Text Placeholder 3">
            <a:extLst>
              <a:ext uri="{FF2B5EF4-FFF2-40B4-BE49-F238E27FC236}">
                <a16:creationId xmlns:a16="http://schemas.microsoft.com/office/drawing/2014/main" id="{3E87E7A8-09F8-482A-893B-3B87B76B2ABE}"/>
              </a:ext>
            </a:extLst>
          </p:cNvPr>
          <p:cNvSpPr>
            <a:spLocks noGrp="1"/>
          </p:cNvSpPr>
          <p:nvPr>
            <p:ph type="body" sz="quarter" idx="3"/>
          </p:nvPr>
        </p:nvSpPr>
        <p:spPr>
          <a:xfrm>
            <a:off x="6016752" y="2057400"/>
            <a:ext cx="5138928" cy="736282"/>
          </a:xfrm>
        </p:spPr>
        <p:txBody>
          <a:bodyPr/>
          <a:lstStyle/>
          <a:p>
            <a:r>
              <a:rPr lang="en-US" b="1"/>
              <a:t>Responsibilities</a:t>
            </a:r>
          </a:p>
        </p:txBody>
      </p:sp>
      <p:sp>
        <p:nvSpPr>
          <p:cNvPr id="6" name="Content Placeholder 5">
            <a:extLst>
              <a:ext uri="{FF2B5EF4-FFF2-40B4-BE49-F238E27FC236}">
                <a16:creationId xmlns:a16="http://schemas.microsoft.com/office/drawing/2014/main" id="{801CAC39-AEAA-4B81-BCE0-35579C23EE79}"/>
              </a:ext>
            </a:extLst>
          </p:cNvPr>
          <p:cNvSpPr>
            <a:spLocks noGrp="1"/>
          </p:cNvSpPr>
          <p:nvPr>
            <p:ph sz="quarter" idx="4"/>
          </p:nvPr>
        </p:nvSpPr>
        <p:spPr>
          <a:xfrm>
            <a:off x="6096000" y="2793683"/>
            <a:ext cx="5059680" cy="3852214"/>
          </a:xfrm>
        </p:spPr>
        <p:txBody>
          <a:bodyPr vert="horz" lIns="0" tIns="45720" rIns="0" bIns="45720" rtlCol="0" anchor="t">
            <a:noAutofit/>
          </a:bodyPr>
          <a:lstStyle/>
          <a:p>
            <a:r>
              <a:rPr lang="en-US"/>
              <a:t>Provisional accreditation</a:t>
            </a:r>
          </a:p>
          <a:p>
            <a:r>
              <a:rPr lang="en-US"/>
              <a:t>Increases in positions</a:t>
            </a:r>
          </a:p>
          <a:p>
            <a:r>
              <a:rPr lang="en-US">
                <a:latin typeface="Myanmar Text"/>
                <a:cs typeface="Myanmar Text"/>
              </a:rPr>
              <a:t>Review of team reports and progress reports</a:t>
            </a:r>
          </a:p>
          <a:p>
            <a:r>
              <a:rPr lang="en-US"/>
              <a:t>Requests for reconsideration</a:t>
            </a:r>
          </a:p>
          <a:p>
            <a:r>
              <a:rPr lang="en-US"/>
              <a:t>Accreditation recommendations</a:t>
            </a:r>
          </a:p>
          <a:p>
            <a:r>
              <a:rPr lang="en-US"/>
              <a:t>Program transfer</a:t>
            </a:r>
          </a:p>
          <a:p>
            <a:r>
              <a:rPr lang="en-US"/>
              <a:t>One-time certificate requests</a:t>
            </a:r>
          </a:p>
        </p:txBody>
      </p:sp>
    </p:spTree>
    <p:extLst>
      <p:ext uri="{BB962C8B-B14F-4D97-AF65-F5344CB8AC3E}">
        <p14:creationId xmlns:p14="http://schemas.microsoft.com/office/powerpoint/2010/main" val="1617498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3600" b="1">
                <a:effectLst>
                  <a:outerShdw blurRad="38100" dist="38100" dir="2700000" algn="tl">
                    <a:srgbClr val="000000">
                      <a:alpha val="43137"/>
                    </a:srgbClr>
                  </a:outerShdw>
                </a:effectLst>
                <a:latin typeface="Myanmar Text"/>
                <a:cs typeface="Myanmar Text"/>
              </a:rPr>
              <a:t>Evaluators Representing </a:t>
            </a:r>
            <a:br>
              <a:rPr lang="en-US" sz="3600" b="1">
                <a:effectLst>
                  <a:outerShdw blurRad="38100" dist="38100" dir="2700000" algn="tl">
                    <a:srgbClr val="000000">
                      <a:alpha val="43137"/>
                    </a:srgbClr>
                  </a:outerShdw>
                </a:effectLst>
                <a:latin typeface="Myanmar Text"/>
                <a:cs typeface="Myanmar Text"/>
              </a:rPr>
            </a:br>
            <a:r>
              <a:rPr lang="en-US" sz="3600" b="1">
                <a:effectLst>
                  <a:outerShdw blurRad="38100" dist="38100" dir="2700000" algn="tl">
                    <a:srgbClr val="000000">
                      <a:alpha val="43137"/>
                    </a:srgbClr>
                  </a:outerShdw>
                </a:effectLst>
                <a:latin typeface="Myanmar Text"/>
                <a:cs typeface="Myanmar Text"/>
              </a:rPr>
              <a:t>ABFAS | ABPM | CPME</a:t>
            </a:r>
          </a:p>
        </p:txBody>
      </p:sp>
      <p:sp>
        <p:nvSpPr>
          <p:cNvPr id="2" name="Content Placeholder 1"/>
          <p:cNvSpPr>
            <a:spLocks noGrp="1"/>
          </p:cNvSpPr>
          <p:nvPr>
            <p:ph idx="1"/>
          </p:nvPr>
        </p:nvSpPr>
        <p:spPr>
          <a:xfrm>
            <a:off x="1097279" y="1600201"/>
            <a:ext cx="10058399" cy="5180161"/>
          </a:xfrm>
        </p:spPr>
        <p:txBody>
          <a:bodyPr vert="horz" lIns="0" tIns="45720" rIns="0" bIns="45720" rtlCol="0" anchor="t">
            <a:normAutofit fontScale="92500" lnSpcReduction="20000"/>
          </a:bodyPr>
          <a:lstStyle/>
          <a:p>
            <a:pPr>
              <a:buFont typeface="Wingdings" pitchFamily="2" charset="2"/>
              <a:buChar char="v"/>
            </a:pPr>
            <a:endParaRPr lang="en-US">
              <a:latin typeface="Century Schoolbook" panose="02040604050505020304" pitchFamily="18" charset="0"/>
            </a:endParaRPr>
          </a:p>
          <a:p>
            <a:pPr marL="282575" indent="-365760">
              <a:buFont typeface="Wingdings" pitchFamily="2" charset="2"/>
              <a:buChar char="v"/>
            </a:pPr>
            <a:r>
              <a:rPr lang="en-US"/>
              <a:t>Residency programs are accredited</a:t>
            </a:r>
          </a:p>
          <a:p>
            <a:pPr marL="282575" indent="-365760">
              <a:buFont typeface="Wingdings" pitchFamily="2" charset="2"/>
              <a:buChar char="v"/>
            </a:pPr>
            <a:r>
              <a:rPr lang="en-US"/>
              <a:t>The on-site evaluation team typically* has three members:</a:t>
            </a:r>
          </a:p>
          <a:p>
            <a:pPr marL="757555" lvl="2" indent="-365760">
              <a:buFont typeface="Wingdings" pitchFamily="2" charset="2"/>
              <a:buChar char="v"/>
            </a:pPr>
            <a:r>
              <a:rPr lang="en-US">
                <a:latin typeface="Myanmar Text"/>
                <a:cs typeface="Myanmar Text"/>
              </a:rPr>
              <a:t>A chair representing CPME</a:t>
            </a:r>
          </a:p>
          <a:p>
            <a:pPr marL="757555" lvl="2" indent="-365760">
              <a:buFont typeface="Wingdings" pitchFamily="2" charset="2"/>
              <a:buChar char="v"/>
            </a:pPr>
            <a:r>
              <a:rPr lang="en-US"/>
              <a:t>ABFAS representative</a:t>
            </a:r>
          </a:p>
          <a:p>
            <a:pPr marL="757555" lvl="2" indent="-365760">
              <a:buFont typeface="Wingdings" pitchFamily="2" charset="2"/>
              <a:buChar char="v"/>
            </a:pPr>
            <a:r>
              <a:rPr lang="en-US"/>
              <a:t>ABPM representative</a:t>
            </a:r>
          </a:p>
          <a:p>
            <a:pPr marL="282575" indent="-365760">
              <a:buFont typeface="Wingdings" pitchFamily="2" charset="2"/>
              <a:buChar char="v"/>
            </a:pPr>
            <a:r>
              <a:rPr lang="en-US">
                <a:latin typeface="Myanmar Text"/>
                <a:cs typeface="Myanmar Text"/>
              </a:rPr>
              <a:t>Teams are provided the program's pre-evaluation documents (rather than self-studies) and other materials prior to the visit and request charts for review</a:t>
            </a:r>
          </a:p>
          <a:p>
            <a:pPr marL="282575" indent="-365760">
              <a:buFont typeface="Wingdings" pitchFamily="2" charset="2"/>
              <a:buChar char="v"/>
            </a:pPr>
            <a:r>
              <a:rPr lang="en-US">
                <a:latin typeface="Myanmar Text"/>
                <a:cs typeface="Myanmar Text"/>
              </a:rPr>
              <a:t>Each team member is responsible for reviewing and understanding these materials before the on-site evaluation</a:t>
            </a:r>
          </a:p>
          <a:p>
            <a:pPr marL="1608455" lvl="8" indent="0">
              <a:buNone/>
            </a:pPr>
            <a:r>
              <a:rPr lang="en-US"/>
              <a:t>	</a:t>
            </a:r>
          </a:p>
          <a:p>
            <a:pPr marL="1608560" lvl="8" indent="0">
              <a:buNone/>
            </a:pPr>
            <a:endParaRPr lang="en-US" sz="1700">
              <a:latin typeface="Myanmar Text" panose="020B0502040204020203" pitchFamily="34" charset="0"/>
              <a:cs typeface="Myanmar Text" panose="020B0502040204020203" pitchFamily="34" charset="0"/>
            </a:endParaRPr>
          </a:p>
          <a:p>
            <a:pPr marL="1608455" lvl="8" indent="0">
              <a:buNone/>
            </a:pPr>
            <a:r>
              <a:rPr lang="en-US" sz="1700">
                <a:latin typeface="Myanmar Text"/>
                <a:cs typeface="Myanmar Text"/>
              </a:rPr>
              <a:t>	  *In some cases, the chair may also represent ABFAS or ABPM.</a:t>
            </a:r>
          </a:p>
          <a:p>
            <a:pPr marL="282575" indent="-282575">
              <a:buFont typeface="Wingdings" pitchFamily="2" charset="2"/>
              <a:buChar char="v"/>
            </a:pPr>
            <a:endParaRPr lang="en-US"/>
          </a:p>
        </p:txBody>
      </p:sp>
    </p:spTree>
    <p:extLst>
      <p:ext uri="{BB962C8B-B14F-4D97-AF65-F5344CB8AC3E}">
        <p14:creationId xmlns:p14="http://schemas.microsoft.com/office/powerpoint/2010/main" val="4217932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3600" b="1">
                <a:effectLst>
                  <a:outerShdw blurRad="38100" dist="38100" dir="2700000" algn="tl">
                    <a:srgbClr val="000000">
                      <a:alpha val="43137"/>
                    </a:srgbClr>
                  </a:outerShdw>
                </a:effectLst>
                <a:latin typeface="Myanmar Text"/>
                <a:cs typeface="Myanmar Text"/>
              </a:rPr>
              <a:t>Evaluators Representing </a:t>
            </a:r>
            <a:br>
              <a:rPr lang="en-US" sz="3600" b="1">
                <a:effectLst>
                  <a:outerShdw blurRad="38100" dist="38100" dir="2700000" algn="tl">
                    <a:srgbClr val="000000">
                      <a:alpha val="43137"/>
                    </a:srgbClr>
                  </a:outerShdw>
                </a:effectLst>
                <a:latin typeface="Myanmar Text"/>
                <a:cs typeface="Myanmar Text"/>
              </a:rPr>
            </a:br>
            <a:r>
              <a:rPr lang="en-US" sz="3600" b="1">
                <a:effectLst>
                  <a:outerShdw blurRad="38100" dist="38100" dir="2700000" algn="tl">
                    <a:srgbClr val="000000">
                      <a:alpha val="43137"/>
                    </a:srgbClr>
                  </a:outerShdw>
                </a:effectLst>
                <a:latin typeface="Myanmar Text"/>
                <a:cs typeface="Myanmar Text"/>
              </a:rPr>
              <a:t>ABFAS | ABPM | CPME</a:t>
            </a:r>
          </a:p>
        </p:txBody>
      </p:sp>
      <p:sp>
        <p:nvSpPr>
          <p:cNvPr id="2" name="Content Placeholder 1"/>
          <p:cNvSpPr>
            <a:spLocks noGrp="1"/>
          </p:cNvSpPr>
          <p:nvPr>
            <p:ph idx="1"/>
          </p:nvPr>
        </p:nvSpPr>
        <p:spPr>
          <a:xfrm>
            <a:off x="1097280" y="1676401"/>
            <a:ext cx="10058400" cy="4330891"/>
          </a:xfrm>
        </p:spPr>
        <p:txBody>
          <a:bodyPr vert="horz" lIns="0" tIns="45720" rIns="0" bIns="45720" rtlCol="0" anchor="t">
            <a:normAutofit/>
          </a:bodyPr>
          <a:lstStyle/>
          <a:p>
            <a:pPr>
              <a:buFont typeface="Wingdings" pitchFamily="2" charset="2"/>
              <a:buChar char="v"/>
            </a:pPr>
            <a:endParaRPr lang="en-US" sz="2200">
              <a:latin typeface="Century Schoolbook" panose="02040604050505020304" pitchFamily="18" charset="0"/>
            </a:endParaRPr>
          </a:p>
          <a:p>
            <a:pPr marL="282575" indent="-365760">
              <a:buFont typeface="Wingdings" pitchFamily="2" charset="2"/>
              <a:buChar char="v"/>
            </a:pPr>
            <a:r>
              <a:rPr lang="en-US">
                <a:latin typeface="Myanmar Text"/>
                <a:cs typeface="Myanmar Text"/>
              </a:rPr>
              <a:t>The team visits the institution to determine firsthand if the program meets the established standards and requirements</a:t>
            </a:r>
          </a:p>
          <a:p>
            <a:pPr marL="282575" indent="-365760">
              <a:buFont typeface="Wingdings" pitchFamily="2" charset="2"/>
              <a:buChar char="v"/>
            </a:pPr>
            <a:r>
              <a:rPr lang="en-US">
                <a:latin typeface="Myanmar Text"/>
                <a:cs typeface="Myanmar Text"/>
              </a:rPr>
              <a:t>A written report is prepared and forwarded to the institution for response, if necessary</a:t>
            </a:r>
          </a:p>
          <a:p>
            <a:pPr marL="282575" indent="-365760">
              <a:buFont typeface="Wingdings" pitchFamily="2" charset="2"/>
              <a:buChar char="v"/>
            </a:pPr>
            <a:r>
              <a:rPr lang="en-US">
                <a:latin typeface="Myanmar Text"/>
                <a:cs typeface="Myanmar Text"/>
              </a:rPr>
              <a:t>The team report and response are reviewed by RRC; confidential accreditation recommendation is forwarded to CPME</a:t>
            </a:r>
          </a:p>
        </p:txBody>
      </p:sp>
    </p:spTree>
    <p:extLst>
      <p:ext uri="{BB962C8B-B14F-4D97-AF65-F5344CB8AC3E}">
        <p14:creationId xmlns:p14="http://schemas.microsoft.com/office/powerpoint/2010/main" val="1005231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b="1">
                <a:effectLst>
                  <a:outerShdw blurRad="38100" dist="38100" dir="2700000" algn="tl">
                    <a:srgbClr val="000000">
                      <a:alpha val="43137"/>
                    </a:srgbClr>
                  </a:outerShdw>
                </a:effectLst>
                <a:latin typeface="Myanmar Text"/>
                <a:cs typeface="Myanmar Text"/>
              </a:rPr>
              <a:t>CPME Actions</a:t>
            </a:r>
          </a:p>
        </p:txBody>
      </p:sp>
      <p:sp>
        <p:nvSpPr>
          <p:cNvPr id="2" name="Content Placeholder 1"/>
          <p:cNvSpPr>
            <a:spLocks noGrp="1"/>
          </p:cNvSpPr>
          <p:nvPr>
            <p:ph idx="1"/>
          </p:nvPr>
        </p:nvSpPr>
        <p:spPr>
          <a:xfrm>
            <a:off x="1036320" y="1600201"/>
            <a:ext cx="10119360" cy="4190999"/>
          </a:xfrm>
        </p:spPr>
        <p:txBody>
          <a:bodyPr vert="horz" lIns="0" tIns="45720" rIns="0" bIns="45720" rtlCol="0" anchor="t">
            <a:normAutofit/>
          </a:bodyPr>
          <a:lstStyle/>
          <a:p>
            <a:pPr>
              <a:buFont typeface="Wingdings" pitchFamily="2" charset="2"/>
              <a:buChar char="v"/>
            </a:pPr>
            <a:endParaRPr lang="en-US" sz="3100">
              <a:latin typeface="Century Schoolbook" panose="02040604050505020304" pitchFamily="18" charset="0"/>
            </a:endParaRPr>
          </a:p>
          <a:p>
            <a:pPr marL="0" indent="0">
              <a:buNone/>
            </a:pPr>
            <a:r>
              <a:rPr lang="en-US">
                <a:latin typeface="Myanmar Text"/>
                <a:cs typeface="Myanmar Text"/>
              </a:rPr>
              <a:t>CPME takes action at one of its official meetings (April or October) by conference call or by email ballot:</a:t>
            </a:r>
          </a:p>
          <a:p>
            <a:pPr marL="282575" lvl="1" indent="-365760">
              <a:spcBef>
                <a:spcPts val="1200"/>
              </a:spcBef>
              <a:spcAft>
                <a:spcPts val="200"/>
              </a:spcAft>
              <a:buClr>
                <a:schemeClr val="accent1"/>
              </a:buClr>
              <a:buSzPct val="100000"/>
              <a:buFont typeface="Wingdings" pitchFamily="2" charset="2"/>
              <a:buChar char="v"/>
            </a:pPr>
            <a:r>
              <a:rPr lang="en-US"/>
              <a:t>Provisional (or withholding) accreditation (new residency)</a:t>
            </a:r>
          </a:p>
          <a:p>
            <a:pPr marL="282575" lvl="1" indent="-365760">
              <a:spcBef>
                <a:spcPts val="1200"/>
              </a:spcBef>
              <a:spcAft>
                <a:spcPts val="200"/>
              </a:spcAft>
              <a:buClr>
                <a:schemeClr val="accent1"/>
              </a:buClr>
              <a:buSzPct val="100000"/>
              <a:buFont typeface="Wingdings" pitchFamily="2" charset="2"/>
              <a:buChar char="v"/>
            </a:pPr>
            <a:r>
              <a:rPr lang="en-US">
                <a:latin typeface="Myanmar Text"/>
                <a:cs typeface="Myanmar Text"/>
              </a:rPr>
              <a:t>Accreditation or accreditation with report (existing residency)</a:t>
            </a:r>
          </a:p>
          <a:p>
            <a:pPr marL="282575" lvl="1" indent="-365760">
              <a:spcBef>
                <a:spcPts val="1200"/>
              </a:spcBef>
              <a:spcAft>
                <a:spcPts val="200"/>
              </a:spcAft>
              <a:buClr>
                <a:schemeClr val="accent1"/>
              </a:buClr>
              <a:buSzPct val="100000"/>
              <a:buFont typeface="Wingdings" pitchFamily="2" charset="2"/>
              <a:buChar char="v"/>
            </a:pPr>
            <a:r>
              <a:rPr lang="en-US"/>
              <a:t>Probationary accreditation (new or existing residency)</a:t>
            </a:r>
          </a:p>
          <a:p>
            <a:pPr marL="282575" lvl="1" indent="-365760">
              <a:spcBef>
                <a:spcPts val="1200"/>
              </a:spcBef>
              <a:spcAft>
                <a:spcPts val="200"/>
              </a:spcAft>
              <a:buClr>
                <a:schemeClr val="accent1"/>
              </a:buClr>
              <a:buSzPct val="100000"/>
              <a:buFont typeface="Wingdings" pitchFamily="2" charset="2"/>
              <a:buChar char="v"/>
            </a:pPr>
            <a:r>
              <a:rPr lang="en-US">
                <a:latin typeface="Myanmar Text"/>
                <a:cs typeface="Myanmar Text"/>
              </a:rPr>
              <a:t>Withdrawal of accreditation</a:t>
            </a:r>
          </a:p>
          <a:p>
            <a:endParaRPr lang="en-US"/>
          </a:p>
        </p:txBody>
      </p:sp>
    </p:spTree>
    <p:extLst>
      <p:ext uri="{BB962C8B-B14F-4D97-AF65-F5344CB8AC3E}">
        <p14:creationId xmlns:p14="http://schemas.microsoft.com/office/powerpoint/2010/main" val="311157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BD58C-7686-71A3-0547-3DC682A95F8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1164E54-D725-803F-0523-380DF981BC78}"/>
              </a:ext>
            </a:extLst>
          </p:cNvPr>
          <p:cNvSpPr>
            <a:spLocks noGrp="1"/>
          </p:cNvSpPr>
          <p:nvPr>
            <p:ph type="title"/>
          </p:nvPr>
        </p:nvSpPr>
        <p:spPr/>
        <p:txBody>
          <a:bodyPr>
            <a:normAutofit/>
          </a:bodyPr>
          <a:lstStyle/>
          <a:p>
            <a:pPr algn="ctr"/>
            <a:r>
              <a:rPr lang="en-US" sz="3600" b="1">
                <a:effectLst>
                  <a:outerShdw blurRad="38100" dist="38100" dir="2700000" algn="tl">
                    <a:srgbClr val="000000">
                      <a:alpha val="43137"/>
                    </a:srgbClr>
                  </a:outerShdw>
                </a:effectLst>
              </a:rPr>
              <a:t>Cycle of On-site Evaluation Activities</a:t>
            </a:r>
          </a:p>
        </p:txBody>
      </p:sp>
      <p:sp>
        <p:nvSpPr>
          <p:cNvPr id="4" name="Text Placeholder 3">
            <a:extLst>
              <a:ext uri="{FF2B5EF4-FFF2-40B4-BE49-F238E27FC236}">
                <a16:creationId xmlns:a16="http://schemas.microsoft.com/office/drawing/2014/main" id="{9AADF0C8-7030-BCED-7B2A-76C1F182F3CE}"/>
              </a:ext>
            </a:extLst>
          </p:cNvPr>
          <p:cNvSpPr>
            <a:spLocks noGrp="1"/>
          </p:cNvSpPr>
          <p:nvPr>
            <p:ph type="body" idx="1"/>
          </p:nvPr>
        </p:nvSpPr>
        <p:spPr/>
        <p:txBody>
          <a:bodyPr/>
          <a:lstStyle/>
          <a:p>
            <a:r>
              <a:rPr lang="en-US"/>
              <a:t>Fall On-site Evaluations</a:t>
            </a:r>
          </a:p>
        </p:txBody>
      </p:sp>
      <p:sp>
        <p:nvSpPr>
          <p:cNvPr id="2" name="Content Placeholder 1">
            <a:extLst>
              <a:ext uri="{FF2B5EF4-FFF2-40B4-BE49-F238E27FC236}">
                <a16:creationId xmlns:a16="http://schemas.microsoft.com/office/drawing/2014/main" id="{DECF364A-CA3B-D746-F27D-2666BD8CCE67}"/>
              </a:ext>
            </a:extLst>
          </p:cNvPr>
          <p:cNvSpPr>
            <a:spLocks noGrp="1"/>
          </p:cNvSpPr>
          <p:nvPr>
            <p:ph sz="half" idx="2"/>
          </p:nvPr>
        </p:nvSpPr>
        <p:spPr>
          <a:xfrm>
            <a:off x="1097280" y="2631058"/>
            <a:ext cx="4639736" cy="3238038"/>
          </a:xfrm>
        </p:spPr>
        <p:txBody>
          <a:bodyPr>
            <a:normAutofit fontScale="25000" lnSpcReduction="20000"/>
          </a:bodyPr>
          <a:lstStyle/>
          <a:p>
            <a:pPr>
              <a:buFont typeface="Wingdings" pitchFamily="2" charset="2"/>
              <a:buChar char="v"/>
            </a:pPr>
            <a:r>
              <a:rPr lang="en-US" sz="5600"/>
              <a:t>Notification in May/June</a:t>
            </a:r>
          </a:p>
          <a:p>
            <a:pPr>
              <a:buFont typeface="Wingdings" pitchFamily="2" charset="2"/>
              <a:buChar char="v"/>
            </a:pPr>
            <a:r>
              <a:rPr lang="en-US" sz="5600"/>
              <a:t>Pre-evaluation materials due in August</a:t>
            </a:r>
          </a:p>
          <a:p>
            <a:pPr>
              <a:buFont typeface="Wingdings" pitchFamily="2" charset="2"/>
              <a:buChar char="v"/>
            </a:pPr>
            <a:r>
              <a:rPr lang="en-US" sz="5600"/>
              <a:t>On-site scheduled between September and December</a:t>
            </a:r>
          </a:p>
          <a:p>
            <a:pPr>
              <a:buFont typeface="Wingdings" pitchFamily="2" charset="2"/>
              <a:buChar char="v"/>
            </a:pPr>
            <a:r>
              <a:rPr lang="en-US" sz="5600"/>
              <a:t>Team report response due in January</a:t>
            </a:r>
          </a:p>
          <a:p>
            <a:pPr>
              <a:buFont typeface="Wingdings" pitchFamily="2" charset="2"/>
              <a:buChar char="v"/>
            </a:pPr>
            <a:r>
              <a:rPr lang="en-US" sz="5600"/>
              <a:t>RRC review of team report and response at spring meeting (typically March)</a:t>
            </a:r>
          </a:p>
          <a:p>
            <a:pPr>
              <a:buFont typeface="Wingdings" pitchFamily="2" charset="2"/>
              <a:buChar char="v"/>
            </a:pPr>
            <a:r>
              <a:rPr lang="en-US" sz="5600"/>
              <a:t>CPME accreditation action at spring meeting (typically April/May)</a:t>
            </a:r>
          </a:p>
          <a:p>
            <a:pPr>
              <a:buFont typeface="Wingdings" pitchFamily="2" charset="2"/>
              <a:buChar char="v"/>
            </a:pPr>
            <a:r>
              <a:rPr lang="en-US" sz="5600"/>
              <a:t>CPME action letter within 30 days of spring meeting</a:t>
            </a:r>
          </a:p>
          <a:p>
            <a:pPr>
              <a:buFont typeface="Wingdings" pitchFamily="2" charset="2"/>
              <a:buChar char="v"/>
            </a:pPr>
            <a:endParaRPr lang="en-US" sz="3100">
              <a:latin typeface="Century Schoolbook" panose="02040604050505020304" pitchFamily="18" charset="0"/>
            </a:endParaRPr>
          </a:p>
          <a:p>
            <a:endParaRPr lang="en-US"/>
          </a:p>
        </p:txBody>
      </p:sp>
      <p:sp>
        <p:nvSpPr>
          <p:cNvPr id="5" name="Text Placeholder 4">
            <a:extLst>
              <a:ext uri="{FF2B5EF4-FFF2-40B4-BE49-F238E27FC236}">
                <a16:creationId xmlns:a16="http://schemas.microsoft.com/office/drawing/2014/main" id="{27129E0D-CE06-CD35-E3D1-637DEEDB8764}"/>
              </a:ext>
            </a:extLst>
          </p:cNvPr>
          <p:cNvSpPr>
            <a:spLocks noGrp="1"/>
          </p:cNvSpPr>
          <p:nvPr>
            <p:ph type="body" sz="quarter" idx="3"/>
          </p:nvPr>
        </p:nvSpPr>
        <p:spPr/>
        <p:txBody>
          <a:bodyPr/>
          <a:lstStyle/>
          <a:p>
            <a:r>
              <a:rPr lang="en-US"/>
              <a:t>Spring on-site evaluations</a:t>
            </a:r>
          </a:p>
        </p:txBody>
      </p:sp>
      <p:sp>
        <p:nvSpPr>
          <p:cNvPr id="6" name="Content Placeholder 5">
            <a:extLst>
              <a:ext uri="{FF2B5EF4-FFF2-40B4-BE49-F238E27FC236}">
                <a16:creationId xmlns:a16="http://schemas.microsoft.com/office/drawing/2014/main" id="{3DF81358-C01A-F2F9-794B-26E88861F0FD}"/>
              </a:ext>
            </a:extLst>
          </p:cNvPr>
          <p:cNvSpPr>
            <a:spLocks noGrp="1"/>
          </p:cNvSpPr>
          <p:nvPr>
            <p:ph sz="quarter" idx="4"/>
          </p:nvPr>
        </p:nvSpPr>
        <p:spPr>
          <a:xfrm>
            <a:off x="6515944" y="2631057"/>
            <a:ext cx="4639736" cy="3238038"/>
          </a:xfrm>
        </p:spPr>
        <p:txBody>
          <a:bodyPr vert="horz" lIns="0" tIns="45720" rIns="0" bIns="45720" rtlCol="0" anchor="t">
            <a:normAutofit fontScale="25000" lnSpcReduction="20000"/>
          </a:bodyPr>
          <a:lstStyle/>
          <a:p>
            <a:pPr>
              <a:buFont typeface="Wingdings" pitchFamily="2" charset="2"/>
              <a:buChar char="v"/>
            </a:pPr>
            <a:r>
              <a:rPr lang="en-US" sz="5600"/>
              <a:t>Notification in October/November</a:t>
            </a:r>
          </a:p>
          <a:p>
            <a:pPr>
              <a:buFont typeface="Wingdings" pitchFamily="2" charset="2"/>
              <a:buChar char="v"/>
            </a:pPr>
            <a:r>
              <a:rPr lang="en-US" sz="5600"/>
              <a:t>Pre-evaluation materials due in January</a:t>
            </a:r>
          </a:p>
          <a:p>
            <a:pPr>
              <a:buFont typeface="Wingdings" pitchFamily="2" charset="2"/>
              <a:buChar char="v"/>
            </a:pPr>
            <a:r>
              <a:rPr lang="en-US" sz="5600"/>
              <a:t>On-site scheduled between March and June</a:t>
            </a:r>
          </a:p>
          <a:p>
            <a:pPr>
              <a:buFont typeface="Wingdings" pitchFamily="2" charset="2"/>
              <a:buChar char="v"/>
            </a:pPr>
            <a:r>
              <a:rPr lang="en-US" sz="5600"/>
              <a:t>Team report response due in August</a:t>
            </a:r>
          </a:p>
          <a:p>
            <a:pPr>
              <a:buFont typeface="Wingdings" pitchFamily="2" charset="2"/>
              <a:buChar char="v"/>
            </a:pPr>
            <a:r>
              <a:rPr lang="en-US" sz="5600"/>
              <a:t>RRC review of team report and response at fall meeting (typically September)</a:t>
            </a:r>
          </a:p>
          <a:p>
            <a:pPr>
              <a:buFont typeface="Wingdings" pitchFamily="2" charset="2"/>
              <a:buChar char="v"/>
            </a:pPr>
            <a:r>
              <a:rPr lang="en-US" sz="5600"/>
              <a:t>CPME accreditation action at fall meeting (typically October)</a:t>
            </a:r>
          </a:p>
          <a:p>
            <a:pPr>
              <a:buFont typeface="Wingdings" pitchFamily="2" charset="2"/>
              <a:buChar char="v"/>
            </a:pPr>
            <a:r>
              <a:rPr lang="en-US" sz="5600">
                <a:latin typeface="Myanmar Text"/>
                <a:cs typeface="Myanmar Text"/>
              </a:rPr>
              <a:t>CPME action letter within 30 days of fall meeting</a:t>
            </a:r>
          </a:p>
          <a:p>
            <a:endParaRPr lang="en-US"/>
          </a:p>
        </p:txBody>
      </p:sp>
    </p:spTree>
    <p:extLst>
      <p:ext uri="{BB962C8B-B14F-4D97-AF65-F5344CB8AC3E}">
        <p14:creationId xmlns:p14="http://schemas.microsoft.com/office/powerpoint/2010/main" val="13589104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CPME">
      <a:dk1>
        <a:srgbClr val="344068"/>
      </a:dk1>
      <a:lt1>
        <a:srgbClr val="C4D9E4"/>
      </a:lt1>
      <a:dk2>
        <a:srgbClr val="4DA23E"/>
      </a:dk2>
      <a:lt2>
        <a:srgbClr val="A9DC92"/>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RetrospectVTI">
  <a:themeElements>
    <a:clrScheme name="Custom 2">
      <a:dk1>
        <a:srgbClr val="344068"/>
      </a:dk1>
      <a:lt1>
        <a:srgbClr val="C4D9E4"/>
      </a:lt1>
      <a:dk2>
        <a:srgbClr val="4DA23E"/>
      </a:dk2>
      <a:lt2>
        <a:srgbClr val="A9DC92"/>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21d4c215-7d80-40c8-95cb-1022683f4e5d">
      <UserInfo>
        <DisplayName/>
        <AccountId xsi:nil="true"/>
        <AccountType/>
      </UserInfo>
    </SharedWithUsers>
    <lcf76f155ced4ddcb4097134ff3c332f xmlns="fcd50eeb-4b82-4317-be54-1fe3687ad23d">
      <Terms xmlns="http://schemas.microsoft.com/office/infopath/2007/PartnerControls"/>
    </lcf76f155ced4ddcb4097134ff3c332f>
    <TaxCatchAll xmlns="21d4c215-7d80-40c8-95cb-1022683f4e5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D679A9C45649340BC7077713D2094F0" ma:contentTypeVersion="19" ma:contentTypeDescription="Create a new document." ma:contentTypeScope="" ma:versionID="3051f97fd229b1959d8e8f704119235e">
  <xsd:schema xmlns:xsd="http://www.w3.org/2001/XMLSchema" xmlns:xs="http://www.w3.org/2001/XMLSchema" xmlns:p="http://schemas.microsoft.com/office/2006/metadata/properties" xmlns:ns2="fcd50eeb-4b82-4317-be54-1fe3687ad23d" xmlns:ns3="21d4c215-7d80-40c8-95cb-1022683f4e5d" targetNamespace="http://schemas.microsoft.com/office/2006/metadata/properties" ma:root="true" ma:fieldsID="4e65001b7654dcc2636992c95bf7b733" ns2:_="" ns3:_="">
    <xsd:import namespace="fcd50eeb-4b82-4317-be54-1fe3687ad23d"/>
    <xsd:import namespace="21d4c215-7d80-40c8-95cb-1022683f4e5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d50eeb-4b82-4317-be54-1fe3687ad2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7375ec6-d0ce-414e-bc2d-1f160d9ff07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1d4c215-7d80-40c8-95cb-1022683f4e5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b0c0bfb-3a42-4f7b-98ac-5c5363924f27}" ma:internalName="TaxCatchAll" ma:showField="CatchAllData" ma:web="21d4c215-7d80-40c8-95cb-1022683f4e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28149A-2A2D-48BB-AC79-35CB50A12B98}">
  <ds:schemaRefs>
    <ds:schemaRef ds:uri="http://schemas.microsoft.com/sharepoint/v3/contenttype/forms"/>
  </ds:schemaRefs>
</ds:datastoreItem>
</file>

<file path=customXml/itemProps2.xml><?xml version="1.0" encoding="utf-8"?>
<ds:datastoreItem xmlns:ds="http://schemas.openxmlformats.org/officeDocument/2006/customXml" ds:itemID="{CC0ED6DE-CC46-441A-9D84-077322BD32E6}">
  <ds:schemaRefs>
    <ds:schemaRef ds:uri="21d4c215-7d80-40c8-95cb-1022683f4e5d"/>
    <ds:schemaRef ds:uri="fcd50eeb-4b82-4317-be54-1fe3687ad23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FEBB720-FFF9-474A-8B9F-9798504F8A97}">
  <ds:schemaRefs>
    <ds:schemaRef ds:uri="21d4c215-7d80-40c8-95cb-1022683f4e5d"/>
    <ds:schemaRef ds:uri="fcd50eeb-4b82-4317-be54-1fe3687ad23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17</TotalTime>
  <Words>944</Words>
  <Application>Microsoft Office PowerPoint</Application>
  <PresentationFormat>Widescreen</PresentationFormat>
  <Paragraphs>118</Paragraphs>
  <Slides>15</Slides>
  <Notes>9</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15</vt:i4>
      </vt:variant>
    </vt:vector>
  </HeadingPairs>
  <TitlesOfParts>
    <vt:vector size="29" baseType="lpstr">
      <vt:lpstr>Aptos</vt:lpstr>
      <vt:lpstr>Arial</vt:lpstr>
      <vt:lpstr>Calibri</vt:lpstr>
      <vt:lpstr>Century Gothic</vt:lpstr>
      <vt:lpstr>Century Schoolbook</vt:lpstr>
      <vt:lpstr>Gill Sans MT</vt:lpstr>
      <vt:lpstr>Gill Sans Nova</vt:lpstr>
      <vt:lpstr>Myanmar Text</vt:lpstr>
      <vt:lpstr>Speak Pro</vt:lpstr>
      <vt:lpstr>Times New Roman</vt:lpstr>
      <vt:lpstr>Wingdings</vt:lpstr>
      <vt:lpstr>Wingdings 2</vt:lpstr>
      <vt:lpstr>Quotable</vt:lpstr>
      <vt:lpstr>RetrospectVTI</vt:lpstr>
      <vt:lpstr>PowerPoint Presentation</vt:lpstr>
      <vt:lpstr>Introduction to CPME</vt:lpstr>
      <vt:lpstr>What is Accreditation?</vt:lpstr>
      <vt:lpstr>What is Accreditation? - continued</vt:lpstr>
      <vt:lpstr>Council on Podiatric Medical Education</vt:lpstr>
      <vt:lpstr>Council on Podiatric Medical Education</vt:lpstr>
      <vt:lpstr>Council on Podiatric Medical Education</vt:lpstr>
      <vt:lpstr>CPME Mission</vt:lpstr>
      <vt:lpstr>Guiding Principles</vt:lpstr>
      <vt:lpstr> CPME | ABFAS | ABPM </vt:lpstr>
      <vt:lpstr>Residency Review Committee</vt:lpstr>
      <vt:lpstr>Evaluators Representing  ABFAS | ABPM | CPME</vt:lpstr>
      <vt:lpstr>Evaluators Representing  ABFAS | ABPM | CPME</vt:lpstr>
      <vt:lpstr>CPME Actions</vt:lpstr>
      <vt:lpstr>Cycle of On-site Evaluation Activities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L. Chouinard</dc:creator>
  <cp:lastModifiedBy>Briana Santos</cp:lastModifiedBy>
  <cp:revision>1</cp:revision>
  <dcterms:created xsi:type="dcterms:W3CDTF">2013-07-15T20:26:40Z</dcterms:created>
  <dcterms:modified xsi:type="dcterms:W3CDTF">2026-09-15T16:23:20Z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0x010100AD679A9C45649340BC7077713D2094F0</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