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8" r:id="rId4"/>
  </p:sldMasterIdLst>
  <p:notesMasterIdLst>
    <p:notesMasterId r:id="rId35"/>
  </p:notesMasterIdLst>
  <p:sldIdLst>
    <p:sldId id="858" r:id="rId5"/>
    <p:sldId id="857" r:id="rId6"/>
    <p:sldId id="684" r:id="rId7"/>
    <p:sldId id="685" r:id="rId8"/>
    <p:sldId id="262" r:id="rId9"/>
    <p:sldId id="686" r:id="rId10"/>
    <p:sldId id="689" r:id="rId11"/>
    <p:sldId id="690" r:id="rId12"/>
    <p:sldId id="691" r:id="rId13"/>
    <p:sldId id="527" r:id="rId14"/>
    <p:sldId id="529" r:id="rId15"/>
    <p:sldId id="528" r:id="rId16"/>
    <p:sldId id="285" r:id="rId17"/>
    <p:sldId id="603" r:id="rId18"/>
    <p:sldId id="604" r:id="rId19"/>
    <p:sldId id="692" r:id="rId20"/>
    <p:sldId id="289" r:id="rId21"/>
    <p:sldId id="693" r:id="rId22"/>
    <p:sldId id="694" r:id="rId23"/>
    <p:sldId id="695" r:id="rId24"/>
    <p:sldId id="696" r:id="rId25"/>
    <p:sldId id="850" r:id="rId26"/>
    <p:sldId id="606" r:id="rId27"/>
    <p:sldId id="697" r:id="rId28"/>
    <p:sldId id="698" r:id="rId29"/>
    <p:sldId id="520" r:id="rId30"/>
    <p:sldId id="531" r:id="rId31"/>
    <p:sldId id="535" r:id="rId32"/>
    <p:sldId id="534" r:id="rId33"/>
    <p:sldId id="53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3DF"/>
    <a:srgbClr val="0260D7"/>
    <a:srgbClr val="005DDE"/>
    <a:srgbClr val="030000"/>
    <a:srgbClr val="FFFFFF"/>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2" d="100"/>
          <a:sy n="42" d="100"/>
        </p:scale>
        <p:origin x="52" y="4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5DE4D1-5A0A-41E2-A3E8-BCE9CCA07853}"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CEF83C-049A-4CE7-8737-D1F3D21FB6B5}" type="slidenum">
              <a:rPr lang="en-US" smtClean="0"/>
              <a:t>‹#›</a:t>
            </a:fld>
            <a:endParaRPr lang="en-US"/>
          </a:p>
        </p:txBody>
      </p:sp>
    </p:spTree>
    <p:extLst>
      <p:ext uri="{BB962C8B-B14F-4D97-AF65-F5344CB8AC3E}">
        <p14:creationId xmlns:p14="http://schemas.microsoft.com/office/powerpoint/2010/main" val="2906917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52C3500-B963-9043-AE3D-C4B720D56791}" type="datetimeFigureOut">
              <a:rPr kumimoji="0" lang="en-US" sz="1100" b="0" i="0" u="none" strike="noStrike" kern="1200" cap="none" spc="0" normalizeH="0" baseline="0" noProof="0" smtClean="0">
                <a:ln>
                  <a:noFill/>
                </a:ln>
                <a:solidFill>
                  <a:srgbClr val="C4D9E4">
                    <a:tint val="75000"/>
                    <a:alpha val="60000"/>
                  </a:srgb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9/15/2026</a:t>
            </a:fld>
            <a:endParaRPr kumimoji="0" lang="en-US" sz="1100" b="0" i="0" u="none" strike="noStrike" kern="1200" cap="none" spc="0" normalizeH="0" baseline="0" noProof="0">
              <a:ln>
                <a:noFill/>
              </a:ln>
              <a:solidFill>
                <a:srgbClr val="C4D9E4">
                  <a:tint val="75000"/>
                  <a:alpha val="60000"/>
                </a:srgb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C4D9E4">
                  <a:tint val="75000"/>
                  <a:alpha val="60000"/>
                </a:srgb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6F550329-6E7B-7448-9431-7667D6FC53F6}" type="slidenum">
              <a:rPr kumimoji="0" lang="en-US" sz="2800" b="0" i="0" u="none" strike="noStrike" kern="1200" cap="none" spc="0" normalizeH="0" baseline="0" noProof="0" smtClean="0">
                <a:ln>
                  <a:noFill/>
                </a:ln>
                <a:solidFill>
                  <a:srgbClr val="C4D9E4">
                    <a:tint val="75000"/>
                  </a:srgb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a:ln>
                <a:noFill/>
              </a:ln>
              <a:solidFill>
                <a:srgbClr val="C4D9E4">
                  <a:tint val="75000"/>
                </a:srgb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364740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52C3500-B963-9043-AE3D-C4B720D56791}" type="datetimeFigureOut">
              <a:rPr kumimoji="0" lang="en-US" sz="1100" b="0" i="0" u="none" strike="noStrike" kern="1200" cap="none" spc="0" normalizeH="0" baseline="0" noProof="0" smtClean="0">
                <a:ln>
                  <a:noFill/>
                </a:ln>
                <a:solidFill>
                  <a:srgbClr val="C4D9E4">
                    <a:tint val="75000"/>
                    <a:alpha val="60000"/>
                  </a:srgb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9/15/2026</a:t>
            </a:fld>
            <a:endParaRPr kumimoji="0" lang="en-US" sz="1100" b="0" i="0" u="none" strike="noStrike" kern="1200" cap="none" spc="0" normalizeH="0" baseline="0" noProof="0">
              <a:ln>
                <a:noFill/>
              </a:ln>
              <a:solidFill>
                <a:srgbClr val="C4D9E4">
                  <a:tint val="75000"/>
                  <a:alpha val="60000"/>
                </a:srgb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C4D9E4">
                  <a:tint val="75000"/>
                  <a:alpha val="60000"/>
                </a:srgb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6F550329-6E7B-7448-9431-7667D6FC53F6}" type="slidenum">
              <a:rPr kumimoji="0" lang="en-US" sz="2800" b="0" i="0" u="none" strike="noStrike" kern="1200" cap="none" spc="0" normalizeH="0" baseline="0" noProof="0" smtClean="0">
                <a:ln>
                  <a:noFill/>
                </a:ln>
                <a:solidFill>
                  <a:srgbClr val="C4D9E4">
                    <a:tint val="75000"/>
                  </a:srgb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a:ln>
                <a:noFill/>
              </a:ln>
              <a:solidFill>
                <a:srgbClr val="C4D9E4">
                  <a:tint val="75000"/>
                </a:srgb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99654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52C3500-B963-9043-AE3D-C4B720D56791}" type="datetimeFigureOut">
              <a:rPr kumimoji="0" lang="en-US" sz="1100" b="0" i="0" u="none" strike="noStrike" kern="1200" cap="none" spc="0" normalizeH="0" baseline="0" noProof="0" smtClean="0">
                <a:ln>
                  <a:noFill/>
                </a:ln>
                <a:solidFill>
                  <a:srgbClr val="C4D9E4">
                    <a:tint val="75000"/>
                    <a:alpha val="60000"/>
                  </a:srgb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9/15/2026</a:t>
            </a:fld>
            <a:endParaRPr kumimoji="0" lang="en-US" sz="1100" b="0" i="0" u="none" strike="noStrike" kern="1200" cap="none" spc="0" normalizeH="0" baseline="0" noProof="0">
              <a:ln>
                <a:noFill/>
              </a:ln>
              <a:solidFill>
                <a:srgbClr val="C4D9E4">
                  <a:tint val="75000"/>
                  <a:alpha val="60000"/>
                </a:srgb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C4D9E4">
                  <a:tint val="75000"/>
                  <a:alpha val="60000"/>
                </a:srgb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6F550329-6E7B-7448-9431-7667D6FC53F6}" type="slidenum">
              <a:rPr kumimoji="0" lang="en-US" sz="2800" b="0" i="0" u="none" strike="noStrike" kern="1200" cap="none" spc="0" normalizeH="0" baseline="0" noProof="0" smtClean="0">
                <a:ln>
                  <a:noFill/>
                </a:ln>
                <a:solidFill>
                  <a:srgbClr val="C4D9E4">
                    <a:tint val="75000"/>
                  </a:srgb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a:ln>
                <a:noFill/>
              </a:ln>
              <a:solidFill>
                <a:srgbClr val="C4D9E4">
                  <a:tint val="75000"/>
                </a:srgb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20857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52C3500-B963-9043-AE3D-C4B720D56791}" type="datetimeFigureOut">
              <a:rPr kumimoji="0" lang="en-US" sz="1100" b="0" i="0" u="none" strike="noStrike" kern="1200" cap="none" spc="0" normalizeH="0" baseline="0" noProof="0" smtClean="0">
                <a:ln>
                  <a:noFill/>
                </a:ln>
                <a:solidFill>
                  <a:srgbClr val="C4D9E4">
                    <a:tint val="75000"/>
                    <a:alpha val="60000"/>
                  </a:srgb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9/15/2026</a:t>
            </a:fld>
            <a:endParaRPr kumimoji="0" lang="en-US" sz="1100" b="0" i="0" u="none" strike="noStrike" kern="1200" cap="none" spc="0" normalizeH="0" baseline="0" noProof="0">
              <a:ln>
                <a:noFill/>
              </a:ln>
              <a:solidFill>
                <a:srgbClr val="C4D9E4">
                  <a:tint val="75000"/>
                  <a:alpha val="60000"/>
                </a:srgbClr>
              </a:solidFill>
              <a:effectLst/>
              <a:uLnTx/>
              <a:uFillTx/>
              <a:latin typeface="Century Gothic" panose="020B0502020202020204"/>
              <a:ea typeface="+mn-ea"/>
              <a:cs typeface="+mn-cs"/>
            </a:endParaRPr>
          </a:p>
        </p:txBody>
      </p:sp>
      <p:sp>
        <p:nvSpPr>
          <p:cNvPr id="5"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C4D9E4">
                  <a:tint val="75000"/>
                  <a:alpha val="60000"/>
                </a:srgbClr>
              </a:solidFill>
              <a:effectLst/>
              <a:uLnTx/>
              <a:uFillTx/>
              <a:latin typeface="Century Gothic" panose="020B0502020202020204"/>
              <a:ea typeface="+mn-ea"/>
              <a:cs typeface="+mn-cs"/>
            </a:endParaRPr>
          </a:p>
        </p:txBody>
      </p:sp>
      <p:sp>
        <p:nvSpPr>
          <p:cNvPr id="6" name="Slide Number Placeholder 6"/>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6F550329-6E7B-7448-9431-7667D6FC53F6}" type="slidenum">
              <a:rPr kumimoji="0" lang="en-US" sz="2800" b="0" i="0" u="none" strike="noStrike" kern="1200" cap="none" spc="0" normalizeH="0" baseline="0" noProof="0" smtClean="0">
                <a:ln>
                  <a:noFill/>
                </a:ln>
                <a:solidFill>
                  <a:srgbClr val="C4D9E4">
                    <a:tint val="75000"/>
                  </a:srgb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a:ln>
                <a:noFill/>
              </a:ln>
              <a:solidFill>
                <a:srgbClr val="C4D9E4">
                  <a:tint val="75000"/>
                </a:srgb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63310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52C3500-B963-9043-AE3D-C4B720D56791}" type="datetimeFigureOut">
              <a:rPr kumimoji="0" lang="en-US" sz="1100" b="0" i="0" u="none" strike="noStrike" kern="1200" cap="none" spc="0" normalizeH="0" baseline="0" noProof="0" smtClean="0">
                <a:ln>
                  <a:noFill/>
                </a:ln>
                <a:solidFill>
                  <a:srgbClr val="C4D9E4">
                    <a:tint val="75000"/>
                    <a:alpha val="60000"/>
                  </a:srgbClr>
                </a:solidFill>
                <a:effectLst/>
                <a:uLnTx/>
                <a:uFillTx/>
                <a:latin typeface="Century Gothic" panose="020B0502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9/15/2026</a:t>
            </a:fld>
            <a:endParaRPr kumimoji="0" lang="en-US" sz="1100" b="0" i="0" u="none" strike="noStrike" kern="1200" cap="none" spc="0" normalizeH="0" baseline="0" noProof="0">
              <a:ln>
                <a:noFill/>
              </a:ln>
              <a:solidFill>
                <a:srgbClr val="C4D9E4">
                  <a:tint val="75000"/>
                  <a:alpha val="60000"/>
                </a:srgbClr>
              </a:solidFill>
              <a:effectLst/>
              <a:uLnTx/>
              <a:uFillTx/>
              <a:latin typeface="Century Gothic" panose="020B0502020202020204"/>
              <a:ea typeface="+mn-ea"/>
              <a:cs typeface="+mn-cs"/>
            </a:endParaRPr>
          </a:p>
        </p:txBody>
      </p:sp>
      <p:sp>
        <p:nvSpPr>
          <p:cNvPr id="5"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C4D9E4">
                  <a:tint val="75000"/>
                  <a:alpha val="60000"/>
                </a:srgbClr>
              </a:solidFill>
              <a:effectLst/>
              <a:uLnTx/>
              <a:uFillTx/>
              <a:latin typeface="Century Gothic" panose="020B0502020202020204"/>
              <a:ea typeface="+mn-ea"/>
              <a:cs typeface="+mn-cs"/>
            </a:endParaRPr>
          </a:p>
        </p:txBody>
      </p:sp>
      <p:sp>
        <p:nvSpPr>
          <p:cNvPr id="6" name="Slide Number Placeholder 3"/>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6F550329-6E7B-7448-9431-7667D6FC53F6}" type="slidenum">
              <a:rPr kumimoji="0" lang="en-US" sz="2800" b="0" i="0" u="none" strike="noStrike" kern="1200" cap="none" spc="0" normalizeH="0" baseline="0" noProof="0" smtClean="0">
                <a:ln>
                  <a:noFill/>
                </a:ln>
                <a:solidFill>
                  <a:srgbClr val="C4D9E4">
                    <a:tint val="75000"/>
                  </a:srgb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a:ln>
                <a:noFill/>
              </a:ln>
              <a:solidFill>
                <a:srgbClr val="C4D9E4">
                  <a:tint val="75000"/>
                </a:srgb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09893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7">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8">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9">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10">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52C3500-B963-9043-AE3D-C4B720D56791}" type="datetimeFigureOut">
              <a:rPr lang="en-US" smtClean="0"/>
              <a:t>9/15/2026</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F550329-6E7B-7448-9431-7667D6FC53F6}" type="slidenum">
              <a:rPr lang="en-US" smtClean="0"/>
              <a:t>‹#›</a:t>
            </a:fld>
            <a:endParaRPr lang="en-US"/>
          </a:p>
        </p:txBody>
      </p:sp>
    </p:spTree>
    <p:extLst>
      <p:ext uri="{BB962C8B-B14F-4D97-AF65-F5344CB8AC3E}">
        <p14:creationId xmlns:p14="http://schemas.microsoft.com/office/powerpoint/2010/main" val="18834064"/>
      </p:ext>
    </p:extLst>
  </p:cSld>
  <p:clrMap bg1="dk1" tx1="lt1" bg2="dk2" tx2="lt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93DAD-CA1B-6308-1485-2C896B1E8366}"/>
              </a:ext>
            </a:extLst>
          </p:cNvPr>
          <p:cNvSpPr>
            <a:spLocks noGrp="1"/>
          </p:cNvSpPr>
          <p:nvPr>
            <p:ph type="ctrTitle"/>
          </p:nvPr>
        </p:nvSpPr>
        <p:spPr/>
        <p:txBody>
          <a:bodyPr/>
          <a:lstStyle/>
          <a:p>
            <a:r>
              <a:rPr lang="en-US"/>
              <a:t>Affiliation Agreements</a:t>
            </a:r>
          </a:p>
        </p:txBody>
      </p:sp>
      <p:sp>
        <p:nvSpPr>
          <p:cNvPr id="3" name="Subtitle 2">
            <a:extLst>
              <a:ext uri="{FF2B5EF4-FFF2-40B4-BE49-F238E27FC236}">
                <a16:creationId xmlns:a16="http://schemas.microsoft.com/office/drawing/2014/main" id="{82C57817-343D-E3A7-D641-1356A41C06C3}"/>
              </a:ext>
            </a:extLst>
          </p:cNvPr>
          <p:cNvSpPr>
            <a:spLocks noGrp="1"/>
          </p:cNvSpPr>
          <p:nvPr>
            <p:ph type="subTitle" idx="1"/>
          </p:nvPr>
        </p:nvSpPr>
        <p:spPr/>
        <p:txBody>
          <a:bodyPr>
            <a:normAutofit fontScale="92500" lnSpcReduction="20000"/>
          </a:bodyPr>
          <a:lstStyle/>
          <a:p>
            <a:r>
              <a:rPr lang="en-US" i="1" cap="none">
                <a:latin typeface="Myanmar Text" panose="020B0502040204020203" pitchFamily="34" charset="0"/>
                <a:cs typeface="Myanmar Text" panose="020B0502040204020203" pitchFamily="34" charset="0"/>
              </a:rPr>
              <a:t>These informal slides were intended to be delivered in a conversational format, with the presenter sharing practical examples and emphasizing the key elements that contribute to a successful on-site evaluation.</a:t>
            </a:r>
            <a:endParaRPr lang="en-US"/>
          </a:p>
        </p:txBody>
      </p:sp>
    </p:spTree>
    <p:extLst>
      <p:ext uri="{BB962C8B-B14F-4D97-AF65-F5344CB8AC3E}">
        <p14:creationId xmlns:p14="http://schemas.microsoft.com/office/powerpoint/2010/main" val="3809214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7097A3-FDE2-AF16-F2D8-8012B3144B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03C3BB-90BB-EA06-5C17-1563C257DA08}"/>
              </a:ext>
            </a:extLst>
          </p:cNvPr>
          <p:cNvSpPr>
            <a:spLocks noGrp="1"/>
          </p:cNvSpPr>
          <p:nvPr>
            <p:ph type="title"/>
          </p:nvPr>
        </p:nvSpPr>
        <p:spPr>
          <a:xfrm>
            <a:off x="646111" y="452718"/>
            <a:ext cx="9404723" cy="1400530"/>
          </a:xfrm>
        </p:spPr>
        <p:txBody>
          <a:bodyPr anchor="b">
            <a:normAutofit/>
          </a:bodyPr>
          <a:lstStyle/>
          <a:p>
            <a:r>
              <a:rPr lang="en-US" sz="4400">
                <a:latin typeface="Myanmar Text"/>
                <a:cs typeface="Myanmar Text"/>
              </a:rPr>
              <a:t>What are Affiliation Agreements?</a:t>
            </a:r>
          </a:p>
        </p:txBody>
      </p:sp>
      <p:sp>
        <p:nvSpPr>
          <p:cNvPr id="3" name="Content Placeholder 2">
            <a:extLst>
              <a:ext uri="{FF2B5EF4-FFF2-40B4-BE49-F238E27FC236}">
                <a16:creationId xmlns:a16="http://schemas.microsoft.com/office/drawing/2014/main" id="{183F1609-9B7B-8F8C-2E99-82EDED75AA9F}"/>
              </a:ext>
            </a:extLst>
          </p:cNvPr>
          <p:cNvSpPr>
            <a:spLocks noGrp="1"/>
          </p:cNvSpPr>
          <p:nvPr>
            <p:ph idx="1"/>
          </p:nvPr>
        </p:nvSpPr>
        <p:spPr>
          <a:xfrm>
            <a:off x="1103312" y="2052918"/>
            <a:ext cx="8946541" cy="4195481"/>
          </a:xfrm>
        </p:spPr>
        <p:txBody>
          <a:bodyPr vert="horz" lIns="91440" tIns="45720" rIns="91440" bIns="45720" rtlCol="0" anchor="t">
            <a:normAutofit/>
          </a:bodyPr>
          <a:lstStyle/>
          <a:p>
            <a:r>
              <a:rPr lang="en-US">
                <a:latin typeface="Myanmar Text"/>
                <a:cs typeface="Myanmar Text"/>
              </a:rPr>
              <a:t>Affiliation agreements (sometimes called Program Letters of Agreement or PLAs) are agreements between the sponsoring institution and other health-care facilities to provide resident training.</a:t>
            </a:r>
          </a:p>
          <a:p>
            <a:pPr lvl="1">
              <a:buClr>
                <a:srgbClr val="B4DFAC"/>
              </a:buClr>
              <a:buFont typeface="Arial,Sans-Serif" charset="2"/>
              <a:buChar char="•"/>
            </a:pPr>
            <a:r>
              <a:rPr lang="en-US" sz="2000" u="sng">
                <a:latin typeface="Myanmar Text"/>
                <a:cs typeface="Myanmar Text"/>
              </a:rPr>
              <a:t>MUST</a:t>
            </a:r>
            <a:r>
              <a:rPr lang="en-US" sz="2000">
                <a:latin typeface="Myanmar Text"/>
                <a:cs typeface="Myanmar Text"/>
              </a:rPr>
              <a:t> have a written agreement for each training site where residents interact with patients, including: </a:t>
            </a:r>
          </a:p>
          <a:p>
            <a:pPr marL="914400" lvl="2" indent="0">
              <a:buNone/>
            </a:pPr>
            <a:endParaRPr lang="en-US"/>
          </a:p>
          <a:p>
            <a:pPr lvl="1">
              <a:buClr>
                <a:srgbClr val="B4DFAC"/>
              </a:buClr>
              <a:buFont typeface="Courier New" charset="2"/>
              <a:buChar char="o"/>
            </a:pPr>
            <a:endParaRPr lang="en-US">
              <a:latin typeface="Myanmar Text"/>
              <a:cs typeface="Myanmar Text"/>
            </a:endParaRPr>
          </a:p>
          <a:p>
            <a:endParaRPr lang="en-US">
              <a:latin typeface="Myanmar Text"/>
              <a:cs typeface="Myanmar Text"/>
            </a:endParaRPr>
          </a:p>
          <a:p>
            <a:r>
              <a:rPr lang="en-US">
                <a:latin typeface="Myanmar Text"/>
                <a:cs typeface="Myanmar Text"/>
              </a:rPr>
              <a:t>Roles and responsibilities of each institution and/or facility </a:t>
            </a:r>
            <a:r>
              <a:rPr lang="en-US" u="sng">
                <a:latin typeface="Myanmar Text"/>
                <a:cs typeface="Myanmar Text"/>
              </a:rPr>
              <a:t>MUST </a:t>
            </a:r>
            <a:r>
              <a:rPr lang="en-US">
                <a:latin typeface="Myanmar Text"/>
                <a:cs typeface="Myanmar Text"/>
              </a:rPr>
              <a:t>be clearly defined.</a:t>
            </a:r>
          </a:p>
          <a:p>
            <a:endParaRPr lang="en-US">
              <a:latin typeface="Myanmar Text"/>
              <a:cs typeface="Myanmar Text"/>
            </a:endParaRPr>
          </a:p>
          <a:p>
            <a:pPr marL="0" indent="0">
              <a:buNone/>
            </a:pPr>
            <a:endParaRPr lang="en-US">
              <a:latin typeface="Myanmar Text"/>
              <a:cs typeface="Myanmar Text"/>
            </a:endParaRPr>
          </a:p>
          <a:p>
            <a:pPr marL="0" indent="0">
              <a:buNone/>
            </a:pPr>
            <a:endParaRPr lang="en-US">
              <a:latin typeface="Myanmar Text"/>
              <a:cs typeface="Myanmar Text"/>
            </a:endParaRPr>
          </a:p>
        </p:txBody>
      </p:sp>
      <p:sp>
        <p:nvSpPr>
          <p:cNvPr id="5" name="TextBox 4">
            <a:extLst>
              <a:ext uri="{FF2B5EF4-FFF2-40B4-BE49-F238E27FC236}">
                <a16:creationId xmlns:a16="http://schemas.microsoft.com/office/drawing/2014/main" id="{C9628C84-EE40-44CE-E43F-14B2366C442E}"/>
              </a:ext>
            </a:extLst>
          </p:cNvPr>
          <p:cNvSpPr txBox="1"/>
          <p:nvPr/>
        </p:nvSpPr>
        <p:spPr>
          <a:xfrm>
            <a:off x="970235" y="3996110"/>
            <a:ext cx="10058400" cy="1754326"/>
          </a:xfrm>
          <a:prstGeom prst="rect">
            <a:avLst/>
          </a:prstGeom>
          <a:noFill/>
        </p:spPr>
        <p:txBody>
          <a:bodyPr wrap="square" numCol="2" rtlCol="0">
            <a:spAutoFit/>
          </a:bodyPr>
          <a:lstStyle/>
          <a:p>
            <a:pPr marL="1371600" marR="0" lvl="3" indent="0" algn="l" defTabSz="4572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C4D9E4"/>
                </a:solidFill>
                <a:effectLst/>
                <a:uLnTx/>
                <a:uFillTx/>
                <a:latin typeface="Myanmar Text" panose="020B0502040204020203" pitchFamily="34" charset="0"/>
                <a:ea typeface="+mn-ea"/>
                <a:cs typeface="Myanmar Text" panose="020B0502040204020203" pitchFamily="34" charset="0"/>
              </a:rPr>
              <a:t>Hospitals and clinics</a:t>
            </a:r>
          </a:p>
          <a:p>
            <a:pPr marL="1371600" marR="0" lvl="3" indent="0" algn="l" defTabSz="4572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C4D9E4"/>
                </a:solidFill>
                <a:effectLst/>
                <a:uLnTx/>
                <a:uFillTx/>
                <a:latin typeface="Myanmar Text" panose="020B0502040204020203" pitchFamily="34" charset="0"/>
                <a:ea typeface="+mn-ea"/>
                <a:cs typeface="Myanmar Text" panose="020B0502040204020203" pitchFamily="34" charset="0"/>
              </a:rPr>
              <a:t>Private practice offices</a:t>
            </a:r>
          </a:p>
          <a:p>
            <a:pPr marL="457200" marR="0" lvl="1" indent="0" algn="l" defTabSz="4572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C4D9E4"/>
              </a:solidFill>
              <a:effectLst/>
              <a:uLnTx/>
              <a:uFillTx/>
              <a:latin typeface="Myanmar Text" panose="020B0502040204020203" pitchFamily="34" charset="0"/>
              <a:ea typeface="+mn-ea"/>
              <a:cs typeface="Myanmar Text" panose="020B0502040204020203" pitchFamily="34" charset="0"/>
            </a:endParaRPr>
          </a:p>
          <a:p>
            <a:pPr marL="457200" marR="0" lvl="1" indent="0" algn="l" defTabSz="4572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C4D9E4"/>
              </a:solidFill>
              <a:effectLst/>
              <a:uLnTx/>
              <a:uFillTx/>
              <a:latin typeface="Myanmar Text" panose="020B0502040204020203" pitchFamily="34" charset="0"/>
              <a:ea typeface="+mn-ea"/>
              <a:cs typeface="Myanmar Text" panose="020B0502040204020203" pitchFamily="34" charset="0"/>
            </a:endParaRPr>
          </a:p>
          <a:p>
            <a:pPr marL="457200" marR="0" lvl="1" indent="0" algn="l" defTabSz="457200" rtl="0" eaLnBrk="1" fontAlgn="auto" latinLnBrk="0" hangingPunct="1">
              <a:lnSpc>
                <a:spcPct val="12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Myanmar Text" panose="020B0502040204020203" pitchFamily="34" charset="0"/>
              <a:ea typeface="+mn-ea"/>
              <a:cs typeface="Myanmar Text" panose="020B0502040204020203" pitchFamily="34" charset="0"/>
            </a:endParaRPr>
          </a:p>
          <a:p>
            <a:pPr marL="0" marR="0" lvl="0" indent="0" algn="l" defTabSz="4572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C4D9E4"/>
                </a:solidFill>
                <a:effectLst/>
                <a:uLnTx/>
                <a:uFillTx/>
                <a:latin typeface="Myanmar Text" panose="020B0502040204020203" pitchFamily="34" charset="0"/>
                <a:ea typeface="+mn-ea"/>
                <a:cs typeface="Myanmar Text" panose="020B0502040204020203" pitchFamily="34" charset="0"/>
              </a:rPr>
              <a:t>Surgery centers</a:t>
            </a:r>
          </a:p>
          <a:p>
            <a:pPr marL="0" marR="0" lvl="0" indent="0" algn="l" defTabSz="4572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C4D9E4"/>
                </a:solidFill>
                <a:effectLst/>
                <a:uLnTx/>
                <a:uFillTx/>
                <a:latin typeface="Myanmar Text" panose="020B0502040204020203" pitchFamily="34" charset="0"/>
                <a:ea typeface="+mn-ea"/>
                <a:cs typeface="Myanmar Text" panose="020B0502040204020203" pitchFamily="34" charset="0"/>
              </a:rPr>
              <a:t>Colleges of podiatric medicine</a:t>
            </a:r>
          </a:p>
        </p:txBody>
      </p:sp>
    </p:spTree>
    <p:extLst>
      <p:ext uri="{BB962C8B-B14F-4D97-AF65-F5344CB8AC3E}">
        <p14:creationId xmlns:p14="http://schemas.microsoft.com/office/powerpoint/2010/main" val="122854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504F1-45F7-0EC8-C2AF-2BCDD7872A8C}"/>
              </a:ext>
            </a:extLst>
          </p:cNvPr>
          <p:cNvSpPr>
            <a:spLocks noGrp="1"/>
          </p:cNvSpPr>
          <p:nvPr>
            <p:ph type="title"/>
          </p:nvPr>
        </p:nvSpPr>
        <p:spPr/>
        <p:txBody>
          <a:bodyPr anchor="b"/>
          <a:lstStyle/>
          <a:p>
            <a:r>
              <a:rPr lang="en-US" sz="4000">
                <a:latin typeface="Myanmar Text"/>
                <a:cs typeface="Myanmar Text"/>
              </a:rPr>
              <a:t>Why are Affiliation Agreements/PLAs Important?</a:t>
            </a:r>
          </a:p>
        </p:txBody>
      </p:sp>
      <p:sp>
        <p:nvSpPr>
          <p:cNvPr id="3" name="Content Placeholder 2">
            <a:extLst>
              <a:ext uri="{FF2B5EF4-FFF2-40B4-BE49-F238E27FC236}">
                <a16:creationId xmlns:a16="http://schemas.microsoft.com/office/drawing/2014/main" id="{940E349E-F337-75B8-35B8-67DFDAA7516D}"/>
              </a:ext>
            </a:extLst>
          </p:cNvPr>
          <p:cNvSpPr>
            <a:spLocks noGrp="1"/>
          </p:cNvSpPr>
          <p:nvPr>
            <p:ph idx="1"/>
          </p:nvPr>
        </p:nvSpPr>
        <p:spPr/>
        <p:txBody>
          <a:bodyPr vert="horz" lIns="91440" tIns="45720" rIns="91440" bIns="45720" rtlCol="0" anchor="t">
            <a:normAutofit/>
          </a:bodyPr>
          <a:lstStyle/>
          <a:p>
            <a:r>
              <a:rPr lang="en-US">
                <a:latin typeface="Myanmar Text"/>
                <a:cs typeface="Myanmar Text"/>
              </a:rPr>
              <a:t>Protect the residents! </a:t>
            </a:r>
            <a:endParaRPr lang="en-US"/>
          </a:p>
          <a:p>
            <a:pPr marL="0" indent="0">
              <a:buNone/>
            </a:pPr>
            <a:endParaRPr lang="en-US">
              <a:latin typeface="Myanmar Text"/>
              <a:cs typeface="Myanmar Text"/>
            </a:endParaRPr>
          </a:p>
          <a:p>
            <a:r>
              <a:rPr lang="en-US">
                <a:latin typeface="Myanmar Text"/>
                <a:cs typeface="Myanmar Text"/>
              </a:rPr>
              <a:t>Ensure residents have professional and general liability insurance.</a:t>
            </a:r>
          </a:p>
          <a:p>
            <a:pPr marL="0" indent="0">
              <a:buNone/>
            </a:pPr>
            <a:endParaRPr lang="en-US">
              <a:latin typeface="Myanmar Text"/>
              <a:cs typeface="Myanmar Text"/>
            </a:endParaRPr>
          </a:p>
          <a:p>
            <a:r>
              <a:rPr lang="en-US">
                <a:latin typeface="Myanmar Text"/>
                <a:cs typeface="Myanmar Text"/>
              </a:rPr>
              <a:t>Residents </a:t>
            </a:r>
            <a:r>
              <a:rPr lang="en-US" u="sng">
                <a:latin typeface="Myanmar Text"/>
                <a:cs typeface="Myanmar Text"/>
              </a:rPr>
              <a:t>MUST NOT</a:t>
            </a:r>
            <a:r>
              <a:rPr lang="en-US">
                <a:latin typeface="Myanmar Text"/>
                <a:cs typeface="Myanmar Text"/>
              </a:rPr>
              <a:t> participate in training at affiliated sites until the agreements are fully executed!</a:t>
            </a:r>
          </a:p>
        </p:txBody>
      </p:sp>
    </p:spTree>
    <p:extLst>
      <p:ext uri="{BB962C8B-B14F-4D97-AF65-F5344CB8AC3E}">
        <p14:creationId xmlns:p14="http://schemas.microsoft.com/office/powerpoint/2010/main" val="4068427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1C1901-F4CA-214D-78CF-C3EDD0FFAD1C}"/>
              </a:ext>
            </a:extLst>
          </p:cNvPr>
          <p:cNvSpPr>
            <a:spLocks noGrp="1"/>
          </p:cNvSpPr>
          <p:nvPr>
            <p:ph type="title"/>
          </p:nvPr>
        </p:nvSpPr>
        <p:spPr/>
        <p:txBody>
          <a:bodyPr anchor="b"/>
          <a:lstStyle/>
          <a:p>
            <a:r>
              <a:rPr lang="en-US" sz="4000">
                <a:latin typeface="Myanmar Text"/>
                <a:cs typeface="Myanmar Text"/>
              </a:rPr>
              <a:t>The Agreement </a:t>
            </a:r>
            <a:r>
              <a:rPr lang="en-US" sz="4000" u="sng">
                <a:latin typeface="Myanmar Text"/>
                <a:cs typeface="Myanmar Text"/>
              </a:rPr>
              <a:t>MUST</a:t>
            </a:r>
            <a:r>
              <a:rPr lang="en-US" sz="4000">
                <a:latin typeface="Myanmar Text"/>
                <a:cs typeface="Myanmar Text"/>
              </a:rPr>
              <a:t>:</a:t>
            </a:r>
          </a:p>
        </p:txBody>
      </p:sp>
      <p:sp>
        <p:nvSpPr>
          <p:cNvPr id="5" name="Content Placeholder 4">
            <a:extLst>
              <a:ext uri="{FF2B5EF4-FFF2-40B4-BE49-F238E27FC236}">
                <a16:creationId xmlns:a16="http://schemas.microsoft.com/office/drawing/2014/main" id="{0A7AF3D9-4BA7-AE26-D7BA-C9EB0BB2E6F5}"/>
              </a:ext>
            </a:extLst>
          </p:cNvPr>
          <p:cNvSpPr>
            <a:spLocks noGrp="1"/>
          </p:cNvSpPr>
          <p:nvPr>
            <p:ph sz="half" idx="1"/>
          </p:nvPr>
        </p:nvSpPr>
        <p:spPr/>
        <p:txBody>
          <a:bodyPr vert="horz" lIns="91440" tIns="45720" rIns="91440" bIns="45720" rtlCol="0" anchor="t">
            <a:normAutofit/>
          </a:bodyPr>
          <a:lstStyle/>
          <a:p>
            <a:r>
              <a:rPr lang="en-US" sz="2000">
                <a:latin typeface="Myanmar Text"/>
                <a:cs typeface="Myanmar Text"/>
              </a:rPr>
              <a:t>Be reaffirmed every 10 years;</a:t>
            </a:r>
          </a:p>
          <a:p>
            <a:r>
              <a:rPr lang="en-US" sz="2000">
                <a:latin typeface="Myanmar Text"/>
                <a:cs typeface="Myanmar Text"/>
              </a:rPr>
              <a:t>Acknowledge the affiliation;</a:t>
            </a:r>
          </a:p>
          <a:p>
            <a:pPr>
              <a:buClr>
                <a:srgbClr val="B4DFAC"/>
              </a:buClr>
            </a:pPr>
            <a:r>
              <a:rPr lang="en-US" sz="2000">
                <a:latin typeface="Myanmar Text"/>
                <a:cs typeface="Myanmar Text"/>
              </a:rPr>
              <a:t>Delineate:</a:t>
            </a:r>
          </a:p>
          <a:p>
            <a:pPr lvl="1"/>
            <a:r>
              <a:rPr lang="en-US" sz="2000">
                <a:latin typeface="Myanmar Text"/>
                <a:cs typeface="Myanmar Text"/>
              </a:rPr>
              <a:t>Financial arrangements;</a:t>
            </a:r>
          </a:p>
          <a:p>
            <a:pPr lvl="1"/>
            <a:r>
              <a:rPr lang="en-US" sz="2000">
                <a:latin typeface="Myanmar Text"/>
                <a:cs typeface="Myanmar Text"/>
              </a:rPr>
              <a:t>Liability coverage; and</a:t>
            </a:r>
          </a:p>
          <a:p>
            <a:pPr lvl="1"/>
            <a:r>
              <a:rPr lang="en-US" sz="2000">
                <a:latin typeface="Myanmar Text"/>
                <a:cs typeface="Myanmar Text"/>
              </a:rPr>
              <a:t>Educational contributions of each training site.</a:t>
            </a:r>
          </a:p>
          <a:p>
            <a:pPr lvl="1"/>
            <a:endParaRPr lang="en-US" sz="2000">
              <a:latin typeface="Myanmar Text"/>
              <a:cs typeface="Myanmar Text"/>
            </a:endParaRPr>
          </a:p>
        </p:txBody>
      </p:sp>
      <p:sp>
        <p:nvSpPr>
          <p:cNvPr id="6" name="Content Placeholder 5">
            <a:extLst>
              <a:ext uri="{FF2B5EF4-FFF2-40B4-BE49-F238E27FC236}">
                <a16:creationId xmlns:a16="http://schemas.microsoft.com/office/drawing/2014/main" id="{754EE1B4-4C53-620D-D776-2402A9BF4DD5}"/>
              </a:ext>
            </a:extLst>
          </p:cNvPr>
          <p:cNvSpPr>
            <a:spLocks noGrp="1"/>
          </p:cNvSpPr>
          <p:nvPr>
            <p:ph sz="half" idx="2"/>
          </p:nvPr>
        </p:nvSpPr>
        <p:spPr/>
        <p:txBody>
          <a:bodyPr vert="horz" lIns="91440" tIns="45720" rIns="91440" bIns="45720" rtlCol="0" anchor="t">
            <a:normAutofit/>
          </a:bodyPr>
          <a:lstStyle/>
          <a:p>
            <a:r>
              <a:rPr lang="en-US" sz="2000">
                <a:latin typeface="Myanmar Text"/>
                <a:cs typeface="Myanmar Text"/>
              </a:rPr>
              <a:t>Be signed by the CAO, DIO, or designee of each participating institution or facility; </a:t>
            </a:r>
            <a:endParaRPr lang="en-US"/>
          </a:p>
          <a:p>
            <a:pPr lvl="1"/>
            <a:r>
              <a:rPr lang="en-US" sz="2000">
                <a:latin typeface="Myanmar Text"/>
                <a:cs typeface="Myanmar Text"/>
              </a:rPr>
              <a:t>Include an effective date; and</a:t>
            </a:r>
          </a:p>
          <a:p>
            <a:pPr lvl="1"/>
            <a:r>
              <a:rPr lang="en-US" sz="2000">
                <a:latin typeface="Myanmar Text"/>
                <a:cs typeface="Myanmar Text"/>
              </a:rPr>
              <a:t>Be forwarded to the Program Director.</a:t>
            </a:r>
          </a:p>
        </p:txBody>
      </p:sp>
    </p:spTree>
    <p:extLst>
      <p:ext uri="{BB962C8B-B14F-4D97-AF65-F5344CB8AC3E}">
        <p14:creationId xmlns:p14="http://schemas.microsoft.com/office/powerpoint/2010/main" val="1939740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EA7FE-92C3-1799-716C-14547269DD90}"/>
              </a:ext>
            </a:extLst>
          </p:cNvPr>
          <p:cNvSpPr>
            <a:spLocks noGrp="1"/>
          </p:cNvSpPr>
          <p:nvPr>
            <p:ph type="title"/>
          </p:nvPr>
        </p:nvSpPr>
        <p:spPr/>
        <p:txBody>
          <a:bodyPr anchor="b"/>
          <a:lstStyle/>
          <a:p>
            <a:r>
              <a:rPr lang="en-US" sz="4000">
                <a:latin typeface="Myanmar Text"/>
                <a:cs typeface="Myanmar Text"/>
              </a:rPr>
              <a:t>In Addition…</a:t>
            </a:r>
          </a:p>
        </p:txBody>
      </p:sp>
      <p:sp>
        <p:nvSpPr>
          <p:cNvPr id="3" name="Content Placeholder 2">
            <a:extLst>
              <a:ext uri="{FF2B5EF4-FFF2-40B4-BE49-F238E27FC236}">
                <a16:creationId xmlns:a16="http://schemas.microsoft.com/office/drawing/2014/main" id="{9C8F25A5-8F3F-FE09-44A0-C82560ED0CB3}"/>
              </a:ext>
            </a:extLst>
          </p:cNvPr>
          <p:cNvSpPr>
            <a:spLocks noGrp="1"/>
          </p:cNvSpPr>
          <p:nvPr>
            <p:ph sz="half" idx="1"/>
          </p:nvPr>
        </p:nvSpPr>
        <p:spPr/>
        <p:txBody>
          <a:bodyPr vert="horz" lIns="91440" tIns="45720" rIns="91440" bIns="45720" rtlCol="0" anchor="t">
            <a:normAutofit/>
          </a:bodyPr>
          <a:lstStyle/>
          <a:p>
            <a:r>
              <a:rPr lang="en-US" sz="2000">
                <a:latin typeface="Myanmar Text"/>
                <a:cs typeface="Myanmar Text"/>
              </a:rPr>
              <a:t>If the Program Director does not participate at the affiliated training site:</a:t>
            </a:r>
          </a:p>
          <a:p>
            <a:pPr lvl="1"/>
            <a:r>
              <a:rPr lang="en-US" sz="2000">
                <a:latin typeface="Myanmar Text"/>
                <a:cs typeface="Myanmar Text"/>
              </a:rPr>
              <a:t>A Site Coordinator </a:t>
            </a:r>
            <a:r>
              <a:rPr lang="en-US" sz="2000" u="sng">
                <a:latin typeface="Myanmar Text"/>
                <a:cs typeface="Myanmar Text"/>
              </a:rPr>
              <a:t>MUST</a:t>
            </a:r>
            <a:r>
              <a:rPr lang="en-US" sz="2000">
                <a:latin typeface="Myanmar Text"/>
                <a:cs typeface="Myanmar Text"/>
              </a:rPr>
              <a:t> be designated.</a:t>
            </a:r>
          </a:p>
          <a:p>
            <a:pPr lvl="1"/>
            <a:r>
              <a:rPr lang="en-US" sz="2000">
                <a:latin typeface="Myanmar Text"/>
                <a:cs typeface="Myanmar Text"/>
              </a:rPr>
              <a:t>The Site Coordinator </a:t>
            </a:r>
            <a:r>
              <a:rPr lang="en-US" sz="2000" u="sng">
                <a:latin typeface="Myanmar Text"/>
                <a:cs typeface="Myanmar Text"/>
              </a:rPr>
              <a:t>MUST</a:t>
            </a:r>
            <a:r>
              <a:rPr lang="en-US" sz="2000">
                <a:latin typeface="Myanmar Text"/>
                <a:cs typeface="Myanmar Text"/>
              </a:rPr>
              <a:t> hold a staff appointment.</a:t>
            </a:r>
          </a:p>
          <a:p>
            <a:pPr lvl="1"/>
            <a:r>
              <a:rPr lang="en-US" sz="2000">
                <a:latin typeface="Myanmar Text"/>
                <a:cs typeface="Myanmar Text"/>
              </a:rPr>
              <a:t>The Site Coordinator </a:t>
            </a:r>
            <a:r>
              <a:rPr lang="en-US" sz="2000" u="sng">
                <a:latin typeface="Myanmar Text"/>
                <a:cs typeface="Myanmar Text"/>
              </a:rPr>
              <a:t>MUST</a:t>
            </a:r>
            <a:r>
              <a:rPr lang="en-US" sz="2000">
                <a:latin typeface="Myanmar Text"/>
                <a:cs typeface="Myanmar Text"/>
              </a:rPr>
              <a:t> be a faculty member actively involved in the program at the affiliated training site.</a:t>
            </a:r>
          </a:p>
        </p:txBody>
      </p:sp>
      <p:sp>
        <p:nvSpPr>
          <p:cNvPr id="4" name="Content Placeholder 3">
            <a:extLst>
              <a:ext uri="{FF2B5EF4-FFF2-40B4-BE49-F238E27FC236}">
                <a16:creationId xmlns:a16="http://schemas.microsoft.com/office/drawing/2014/main" id="{A71ECD4F-B1F5-84BD-F4C2-97FC9AD43D1E}"/>
              </a:ext>
            </a:extLst>
          </p:cNvPr>
          <p:cNvSpPr>
            <a:spLocks noGrp="1"/>
          </p:cNvSpPr>
          <p:nvPr>
            <p:ph sz="half" idx="2"/>
          </p:nvPr>
        </p:nvSpPr>
        <p:spPr/>
        <p:txBody>
          <a:bodyPr vert="horz" lIns="91440" tIns="45720" rIns="91440" bIns="45720" rtlCol="0" anchor="t">
            <a:normAutofit/>
          </a:bodyPr>
          <a:lstStyle/>
          <a:p>
            <a:r>
              <a:rPr lang="en-US" sz="2000">
                <a:latin typeface="Myanmar Text"/>
                <a:cs typeface="Myanmar Text"/>
              </a:rPr>
              <a:t>Written confirmation of this appointment is required:</a:t>
            </a:r>
          </a:p>
          <a:p>
            <a:pPr lvl="1"/>
            <a:r>
              <a:rPr lang="en-US" sz="2000">
                <a:latin typeface="Myanmar Text"/>
                <a:cs typeface="Myanmar Text"/>
              </a:rPr>
              <a:t>Either in the affiliation agreement or in a separate document; </a:t>
            </a:r>
          </a:p>
        </p:txBody>
      </p:sp>
    </p:spTree>
    <p:extLst>
      <p:ext uri="{BB962C8B-B14F-4D97-AF65-F5344CB8AC3E}">
        <p14:creationId xmlns:p14="http://schemas.microsoft.com/office/powerpoint/2010/main" val="3575963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EE62958-DD22-341B-3431-6B8802C004EE}"/>
              </a:ext>
            </a:extLst>
          </p:cNvPr>
          <p:cNvSpPr>
            <a:spLocks noGrp="1"/>
          </p:cNvSpPr>
          <p:nvPr>
            <p:ph type="title"/>
          </p:nvPr>
        </p:nvSpPr>
        <p:spPr/>
        <p:txBody>
          <a:bodyPr anchor="b"/>
          <a:lstStyle/>
          <a:p>
            <a:r>
              <a:rPr lang="en-US" sz="4000">
                <a:latin typeface="Myanmar Text"/>
                <a:cs typeface="Myanmar Text"/>
              </a:rPr>
              <a:t>Affiliation Agreements: Things to Consider</a:t>
            </a:r>
          </a:p>
        </p:txBody>
      </p:sp>
      <p:sp>
        <p:nvSpPr>
          <p:cNvPr id="6" name="Content Placeholder 5">
            <a:extLst>
              <a:ext uri="{FF2B5EF4-FFF2-40B4-BE49-F238E27FC236}">
                <a16:creationId xmlns:a16="http://schemas.microsoft.com/office/drawing/2014/main" id="{C1C4B653-85D8-01B5-FA24-B3CC2FEEF57E}"/>
              </a:ext>
            </a:extLst>
          </p:cNvPr>
          <p:cNvSpPr>
            <a:spLocks noGrp="1"/>
          </p:cNvSpPr>
          <p:nvPr>
            <p:ph idx="1"/>
          </p:nvPr>
        </p:nvSpPr>
        <p:spPr/>
        <p:txBody>
          <a:bodyPr vert="horz" lIns="91440" tIns="45720" rIns="91440" bIns="45720" rtlCol="0" anchor="t">
            <a:normAutofit/>
          </a:bodyPr>
          <a:lstStyle/>
          <a:p>
            <a:r>
              <a:rPr lang="en-US">
                <a:latin typeface="Myanmar Text"/>
                <a:cs typeface="Myanmar Text"/>
              </a:rPr>
              <a:t>The expected daily commute to each sponsoring institution and affiliated training site </a:t>
            </a:r>
            <a:r>
              <a:rPr lang="en-US" u="sng">
                <a:latin typeface="Myanmar Text"/>
                <a:cs typeface="Myanmar Text"/>
              </a:rPr>
              <a:t>MUST NOT</a:t>
            </a:r>
            <a:r>
              <a:rPr lang="en-US">
                <a:latin typeface="Myanmar Text"/>
                <a:cs typeface="Myanmar Text"/>
              </a:rPr>
              <a:t> have a detrimental effect upon the educational experience of the resident.</a:t>
            </a:r>
          </a:p>
          <a:p>
            <a:pPr marL="0" indent="0">
              <a:buNone/>
            </a:pPr>
            <a:endParaRPr lang="en-US">
              <a:latin typeface="Myanmar Text"/>
              <a:cs typeface="Myanmar Text"/>
            </a:endParaRPr>
          </a:p>
          <a:p>
            <a:r>
              <a:rPr lang="en-US">
                <a:latin typeface="Myanmar Text"/>
                <a:cs typeface="Myanmar Text"/>
              </a:rPr>
              <a:t>Training provided outside of the US (and its territories) may </a:t>
            </a:r>
            <a:r>
              <a:rPr lang="en-US" u="sng">
                <a:latin typeface="Myanmar Text"/>
                <a:cs typeface="Myanmar Text"/>
              </a:rPr>
              <a:t>NOT</a:t>
            </a:r>
            <a:r>
              <a:rPr lang="en-US">
                <a:latin typeface="Myanmar Text"/>
                <a:cs typeface="Myanmar Text"/>
              </a:rPr>
              <a:t> be counted toward the requirements of any training resource.</a:t>
            </a:r>
          </a:p>
          <a:p>
            <a:pPr>
              <a:buClr>
                <a:srgbClr val="B4DFAC"/>
              </a:buClr>
            </a:pPr>
            <a:endParaRPr lang="en-US"/>
          </a:p>
        </p:txBody>
      </p:sp>
      <p:sp>
        <p:nvSpPr>
          <p:cNvPr id="2" name="TextBox 3">
            <a:extLst>
              <a:ext uri="{FF2B5EF4-FFF2-40B4-BE49-F238E27FC236}">
                <a16:creationId xmlns:a16="http://schemas.microsoft.com/office/drawing/2014/main" id="{55B57C55-5872-86DB-4184-DA487EF1D713}"/>
              </a:ext>
            </a:extLst>
          </p:cNvPr>
          <p:cNvSpPr txBox="1"/>
          <p:nvPr/>
        </p:nvSpPr>
        <p:spPr>
          <a:xfrm>
            <a:off x="1484555" y="4490769"/>
            <a:ext cx="6636896" cy="132343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C4D9E4"/>
                </a:solidFill>
                <a:effectLst/>
                <a:uLnTx/>
                <a:uFillTx/>
                <a:latin typeface="Myanmar Text"/>
                <a:ea typeface="+mn-ea"/>
                <a:cs typeface="Myanmar Text"/>
              </a:rPr>
              <a:t>Affiliation agreements are </a:t>
            </a:r>
            <a:r>
              <a:rPr kumimoji="0" lang="en-US" sz="2000" b="0" i="0" u="sng" strike="noStrike" kern="1200" cap="none" spc="0" normalizeH="0" baseline="0" noProof="0">
                <a:ln>
                  <a:noFill/>
                </a:ln>
                <a:solidFill>
                  <a:srgbClr val="C4D9E4"/>
                </a:solidFill>
                <a:effectLst/>
                <a:uLnTx/>
                <a:uFillTx/>
                <a:latin typeface="Myanmar Text"/>
                <a:ea typeface="+mn-ea"/>
                <a:cs typeface="Myanmar Text"/>
              </a:rPr>
              <a:t>NOT</a:t>
            </a:r>
            <a:r>
              <a:rPr kumimoji="0" lang="en-US" sz="2000" b="1" i="0" strike="noStrike" kern="1200" cap="none" spc="0" normalizeH="0" baseline="0" noProof="0">
                <a:ln>
                  <a:noFill/>
                </a:ln>
                <a:solidFill>
                  <a:srgbClr val="C4D9E4"/>
                </a:solidFill>
                <a:effectLst/>
                <a:uLnTx/>
                <a:uFillTx/>
                <a:latin typeface="Myanmar Text"/>
                <a:ea typeface="+mn-ea"/>
                <a:cs typeface="Myanmar Text"/>
              </a:rPr>
              <a:t> </a:t>
            </a:r>
            <a:r>
              <a:rPr kumimoji="0" lang="en-US" sz="2000" b="0" i="0" u="none" strike="noStrike" kern="1200" cap="none" spc="0" normalizeH="0" baseline="0" noProof="0">
                <a:ln>
                  <a:noFill/>
                </a:ln>
                <a:solidFill>
                  <a:srgbClr val="C4D9E4"/>
                </a:solidFill>
                <a:effectLst/>
                <a:uLnTx/>
                <a:uFillTx/>
                <a:latin typeface="Myanmar Text"/>
                <a:ea typeface="+mn-ea"/>
                <a:cs typeface="Myanmar Text"/>
              </a:rPr>
              <a:t>needed for: </a:t>
            </a:r>
          </a:p>
          <a:p>
            <a:pPr marL="6350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C4D9E4"/>
                </a:solidFill>
                <a:effectLst/>
                <a:uLnTx/>
                <a:uFillTx/>
                <a:latin typeface="Myanmar Text"/>
                <a:ea typeface="+mn-ea"/>
                <a:cs typeface="Myanmar Text"/>
              </a:rPr>
              <a:t>Entities that are legally part of the sponsoring institution</a:t>
            </a:r>
          </a:p>
          <a:p>
            <a:pPr marL="6350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C4D9E4"/>
                </a:solidFill>
                <a:effectLst/>
                <a:uLnTx/>
                <a:uFillTx/>
                <a:latin typeface="Myanmar Text"/>
                <a:ea typeface="+mn-ea"/>
                <a:cs typeface="Myanmar Text"/>
              </a:rPr>
              <a:t>Entities the institution is no longer working with </a:t>
            </a:r>
          </a:p>
        </p:txBody>
      </p:sp>
      <p:sp>
        <p:nvSpPr>
          <p:cNvPr id="4" name="TextBox 3">
            <a:extLst>
              <a:ext uri="{FF2B5EF4-FFF2-40B4-BE49-F238E27FC236}">
                <a16:creationId xmlns:a16="http://schemas.microsoft.com/office/drawing/2014/main" id="{1DE3DBAC-2936-CB59-8A09-6F9E8090852F}"/>
              </a:ext>
            </a:extLst>
          </p:cNvPr>
          <p:cNvSpPr txBox="1"/>
          <p:nvPr/>
        </p:nvSpPr>
        <p:spPr>
          <a:xfrm>
            <a:off x="8121451" y="4493267"/>
            <a:ext cx="3418629" cy="1631216"/>
          </a:xfrm>
          <a:prstGeom prst="rect">
            <a:avLst/>
          </a:prstGeom>
          <a:noFill/>
        </p:spPr>
        <p:txBody>
          <a:bodyPr wrap="square" lIns="91440" tIns="45720" rIns="91440" bIns="45720" rtlCol="0" anchor="t">
            <a:spAutoFit/>
          </a:bodyPr>
          <a:lstStyle/>
          <a:p>
            <a:pPr defTabSz="457200">
              <a:defRPr/>
            </a:pPr>
            <a:r>
              <a:rPr kumimoji="0" lang="en-US" sz="2000" b="1" i="0" u="none" strike="noStrike" kern="1200" cap="none" spc="0" normalizeH="0" baseline="0" noProof="0">
                <a:ln>
                  <a:noFill/>
                </a:ln>
                <a:solidFill>
                  <a:srgbClr val="C4D9E4"/>
                </a:solidFill>
                <a:effectLst/>
                <a:uLnTx/>
                <a:uFillTx/>
                <a:latin typeface="Myanmar Text"/>
                <a:ea typeface="+mn-ea"/>
                <a:cs typeface="Myanmar Text"/>
              </a:rPr>
              <a:t>NOTE</a:t>
            </a:r>
            <a:r>
              <a:rPr kumimoji="0" lang="en-US" sz="2000" b="0" i="0" u="none" strike="noStrike" kern="1200" cap="none" spc="0" normalizeH="0" baseline="0" noProof="0">
                <a:ln>
                  <a:noFill/>
                </a:ln>
                <a:solidFill>
                  <a:srgbClr val="C4D9E4"/>
                </a:solidFill>
                <a:effectLst/>
                <a:uLnTx/>
                <a:uFillTx/>
                <a:latin typeface="Myanmar Text"/>
                <a:ea typeface="+mn-ea"/>
                <a:cs typeface="Myanmar Text"/>
              </a:rPr>
              <a:t>: For VA hospitals, federal law supersedes</a:t>
            </a:r>
            <a:r>
              <a:rPr lang="en-US" sz="2000">
                <a:solidFill>
                  <a:srgbClr val="C4D9E4"/>
                </a:solidFill>
                <a:latin typeface="Myanmar Text"/>
                <a:cs typeface="Myanmar Text"/>
              </a:rPr>
              <a:t> the CPME</a:t>
            </a:r>
            <a:r>
              <a:rPr kumimoji="0" lang="en-US" sz="2000" b="0" i="0" u="none" strike="noStrike" kern="1200" cap="none" spc="0" normalizeH="0" baseline="0" noProof="0">
                <a:ln>
                  <a:noFill/>
                </a:ln>
                <a:solidFill>
                  <a:srgbClr val="C4D9E4"/>
                </a:solidFill>
                <a:effectLst/>
                <a:uLnTx/>
                <a:uFillTx/>
                <a:latin typeface="Myanmar Text"/>
                <a:ea typeface="+mn-ea"/>
                <a:cs typeface="Myanmar Text"/>
              </a:rPr>
              <a:t> 320. VA affiliation agreements are standard and non-negotiable. </a:t>
            </a:r>
          </a:p>
        </p:txBody>
      </p:sp>
    </p:spTree>
    <p:extLst>
      <p:ext uri="{BB962C8B-B14F-4D97-AF65-F5344CB8AC3E}">
        <p14:creationId xmlns:p14="http://schemas.microsoft.com/office/powerpoint/2010/main" val="382046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E76E78B-6514-9115-6716-7E40806663FC}"/>
            </a:ext>
          </a:extLst>
        </p:cNvPr>
        <p:cNvGrpSpPr/>
        <p:nvPr/>
      </p:nvGrpSpPr>
      <p:grpSpPr>
        <a:xfrm>
          <a:off x="0" y="0"/>
          <a:ext cx="0" cy="0"/>
          <a:chOff x="0" y="0"/>
          <a:chExt cx="0" cy="0"/>
        </a:xfrm>
      </p:grpSpPr>
      <p:sp>
        <p:nvSpPr>
          <p:cNvPr id="51" name="Rectangle 50">
            <a:extLst>
              <a:ext uri="{FF2B5EF4-FFF2-40B4-BE49-F238E27FC236}">
                <a16:creationId xmlns:a16="http://schemas.microsoft.com/office/drawing/2014/main" id="{046F2A32-B697-ACFB-4E87-CF610AB82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53313" cy="6858000"/>
          </a:xfrm>
          <a:prstGeom prst="rect">
            <a:avLst/>
          </a:prstGeom>
          <a:solidFill>
            <a:schemeClr val="accent1"/>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83C6"/>
              </a:solidFill>
              <a:effectLst/>
              <a:uLnTx/>
              <a:uFillTx/>
              <a:latin typeface="Century Gothic" panose="020B0502020202020204"/>
              <a:ea typeface="+mn-ea"/>
              <a:cs typeface="+mn-cs"/>
            </a:endParaRPr>
          </a:p>
        </p:txBody>
      </p:sp>
      <p:sp>
        <p:nvSpPr>
          <p:cNvPr id="5" name="Title 1">
            <a:extLst>
              <a:ext uri="{FF2B5EF4-FFF2-40B4-BE49-F238E27FC236}">
                <a16:creationId xmlns:a16="http://schemas.microsoft.com/office/drawing/2014/main" id="{FC16FEAF-76B1-E7CE-58BE-6E1088EC1540}"/>
              </a:ext>
            </a:extLst>
          </p:cNvPr>
          <p:cNvSpPr txBox="1">
            <a:spLocks/>
          </p:cNvSpPr>
          <p:nvPr/>
        </p:nvSpPr>
        <p:spPr>
          <a:xfrm>
            <a:off x="646111" y="690879"/>
            <a:ext cx="3682049" cy="5557519"/>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4600" i="0" kern="1200" spc="-50" baseline="0">
                <a:solidFill>
                  <a:srgbClr val="FFFFFF"/>
                </a:solidFill>
                <a:latin typeface="Myanmar Text" panose="020B0502040204020203" pitchFamily="34" charset="0"/>
                <a:ea typeface="+mj-ea"/>
                <a:cs typeface="Myanmar Text" panose="020B0502040204020203" pitchFamily="34" charset="0"/>
              </a:defRPr>
            </a:lvl1pPr>
          </a:lstStyle>
          <a:p>
            <a:pPr defTabSz="457200">
              <a:spcAft>
                <a:spcPts val="200"/>
              </a:spcAft>
              <a:defRPr/>
            </a:pPr>
            <a:r>
              <a:rPr kumimoji="0" lang="en-US" sz="2400" b="0" i="0" u="none" strike="noStrike" kern="1200" cap="none" spc="-50" normalizeH="0" baseline="0" noProof="0">
                <a:ln>
                  <a:noFill/>
                </a:ln>
                <a:solidFill>
                  <a:srgbClr val="62A39F">
                    <a:lumMod val="20000"/>
                    <a:lumOff val="80000"/>
                  </a:srgbClr>
                </a:solidFill>
                <a:effectLst/>
                <a:uLnTx/>
                <a:uFillTx/>
                <a:latin typeface="Myanmar Text"/>
                <a:ea typeface="+mj-ea"/>
                <a:cs typeface="Myanmar Text"/>
              </a:rPr>
              <a:t>Affiliations (1.1, 1.3)</a:t>
            </a:r>
            <a:br>
              <a:rPr lang="en-US" sz="4400" b="0" i="0" u="none" strike="noStrike" kern="1200" cap="none" spc="-50" normalizeH="0" baseline="0" noProof="0">
                <a:ln>
                  <a:noFill/>
                </a:ln>
                <a:effectLst/>
                <a:uLnTx/>
                <a:uFillTx/>
                <a:latin typeface="Myanmar Text"/>
                <a:cs typeface="Myanmar Text" panose="020B0502040204020203" pitchFamily="34" charset="0"/>
              </a:rPr>
            </a:br>
            <a:r>
              <a:rPr kumimoji="0" lang="en-US" sz="4000" b="0" i="0" u="none" strike="noStrike" kern="1200" cap="none" spc="-50" normalizeH="0" baseline="0" noProof="0">
                <a:ln>
                  <a:noFill/>
                </a:ln>
                <a:solidFill>
                  <a:srgbClr val="62A39F">
                    <a:lumMod val="20000"/>
                    <a:lumOff val="80000"/>
                  </a:srgbClr>
                </a:solidFill>
                <a:effectLst/>
                <a:uLnTx/>
                <a:uFillTx/>
                <a:latin typeface="Myanmar Text"/>
                <a:ea typeface="+mj-ea"/>
                <a:cs typeface="Myanmar Text"/>
              </a:rPr>
              <a:t>How and When Affiliation Agreements </a:t>
            </a:r>
            <a:r>
              <a:rPr lang="en-US" sz="4000">
                <a:solidFill>
                  <a:srgbClr val="62A39F">
                    <a:lumMod val="20000"/>
                    <a:lumOff val="80000"/>
                  </a:srgbClr>
                </a:solidFill>
                <a:latin typeface="Myanmar Text"/>
                <a:cs typeface="Myanmar Text"/>
              </a:rPr>
              <a:t> </a:t>
            </a:r>
          </a:p>
          <a:p>
            <a:pPr defTabSz="457200">
              <a:spcAft>
                <a:spcPts val="200"/>
              </a:spcAft>
              <a:defRPr/>
            </a:pPr>
            <a:r>
              <a:rPr lang="en-US" sz="4000">
                <a:solidFill>
                  <a:srgbClr val="62A39F">
                    <a:lumMod val="20000"/>
                    <a:lumOff val="80000"/>
                  </a:srgbClr>
                </a:solidFill>
                <a:latin typeface="Myanmar Text"/>
                <a:cs typeface="Myanmar Text"/>
              </a:rPr>
              <a:t>are</a:t>
            </a:r>
            <a:r>
              <a:rPr kumimoji="0" lang="en-US" sz="4000" b="0" i="0" u="none" strike="noStrike" kern="1200" cap="none" spc="-50" normalizeH="0" baseline="0" noProof="0">
                <a:ln>
                  <a:noFill/>
                </a:ln>
                <a:solidFill>
                  <a:srgbClr val="62A39F">
                    <a:lumMod val="20000"/>
                    <a:lumOff val="80000"/>
                  </a:srgbClr>
                </a:solidFill>
                <a:effectLst/>
                <a:uLnTx/>
                <a:uFillTx/>
                <a:latin typeface="Myanmar Text"/>
                <a:ea typeface="+mj-ea"/>
                <a:cs typeface="Myanmar Text"/>
              </a:rPr>
              <a:t> Evaluated</a:t>
            </a:r>
          </a:p>
        </p:txBody>
      </p:sp>
      <p:sp>
        <p:nvSpPr>
          <p:cNvPr id="2" name="Content Placeholder 2">
            <a:extLst>
              <a:ext uri="{FF2B5EF4-FFF2-40B4-BE49-F238E27FC236}">
                <a16:creationId xmlns:a16="http://schemas.microsoft.com/office/drawing/2014/main" id="{96BAD7BA-E703-121C-1801-F9D3969D2E5E}"/>
              </a:ext>
            </a:extLst>
          </p:cNvPr>
          <p:cNvSpPr txBox="1">
            <a:spLocks/>
          </p:cNvSpPr>
          <p:nvPr/>
        </p:nvSpPr>
        <p:spPr>
          <a:xfrm>
            <a:off x="4881980" y="1169631"/>
            <a:ext cx="6838179" cy="5657452"/>
          </a:xfrm>
          <a:prstGeom prst="rect">
            <a:avLst/>
          </a:prstGeom>
        </p:spPr>
        <p:txBody>
          <a:bodyPr vert="horz" lIns="91440" tIns="45720" rIns="91440" bIns="45720" rtlCol="0" anchor="ctr">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marR="0" lvl="0" indent="0" algn="l" defTabSz="457200" rtl="0" eaLnBrk="1" fontAlgn="auto" latinLnBrk="0" hangingPunct="1">
              <a:lnSpc>
                <a:spcPct val="90000"/>
              </a:lnSpc>
              <a:spcBef>
                <a:spcPts val="1000"/>
              </a:spcBef>
              <a:spcAft>
                <a:spcPts val="0"/>
              </a:spcAft>
              <a:buClr>
                <a:srgbClr val="4DA23E">
                  <a:lumMod val="40000"/>
                  <a:lumOff val="60000"/>
                </a:srgbClr>
              </a:buClr>
              <a:buSzPct val="80000"/>
              <a:buFont typeface="Wingdings 3" charset="2"/>
              <a:buChar char=""/>
              <a:tabLst/>
              <a:defRPr/>
            </a:pPr>
            <a:r>
              <a:rPr kumimoji="0" lang="en-US" sz="2000" b="0" i="0" u="none" strike="noStrike" kern="1200" cap="none" spc="0" normalizeH="0" baseline="0" noProof="0">
                <a:ln>
                  <a:noFill/>
                </a:ln>
                <a:solidFill>
                  <a:srgbClr val="C4D9E4"/>
                </a:solidFill>
                <a:effectLst/>
                <a:uLnTx/>
                <a:uFillTx/>
                <a:latin typeface="Myanmar Text"/>
                <a:ea typeface="+mj-ea"/>
                <a:cs typeface="Myanmar Text"/>
              </a:rPr>
              <a:t>Before the Visit: </a:t>
            </a:r>
          </a:p>
          <a:p>
            <a:pPr lvl="2">
              <a:lnSpc>
                <a:spcPct val="90000"/>
              </a:lnSpc>
              <a:buClr>
                <a:srgbClr val="4DA23E">
                  <a:lumMod val="40000"/>
                  <a:lumOff val="60000"/>
                </a:srgbClr>
              </a:buClr>
              <a:defRPr/>
            </a:pPr>
            <a:r>
              <a:rPr kumimoji="0" lang="en-US" sz="2000" b="0" i="0" u="none" strike="noStrike" kern="1200" cap="none" spc="0" normalizeH="0" baseline="0" noProof="0">
                <a:ln>
                  <a:noFill/>
                </a:ln>
                <a:solidFill>
                  <a:srgbClr val="C4D9E4"/>
                </a:solidFill>
                <a:effectLst/>
                <a:uLnTx/>
                <a:uFillTx/>
                <a:latin typeface="Myanmar Text"/>
                <a:ea typeface="+mj-ea"/>
                <a:cs typeface="Myanmar Text"/>
              </a:rPr>
              <a:t>All </a:t>
            </a:r>
            <a:r>
              <a:rPr lang="en-US" sz="2000">
                <a:solidFill>
                  <a:srgbClr val="C4D9E4"/>
                </a:solidFill>
                <a:latin typeface="Myanmar Text"/>
                <a:cs typeface="Myanmar Text"/>
              </a:rPr>
              <a:t>affiliation agreements </a:t>
            </a:r>
            <a:r>
              <a:rPr kumimoji="0" lang="en-US" sz="2000" b="0" i="0" u="none" strike="noStrike" kern="1200" cap="none" spc="0" normalizeH="0" baseline="0" noProof="0">
                <a:ln>
                  <a:noFill/>
                </a:ln>
                <a:solidFill>
                  <a:srgbClr val="C4D9E4"/>
                </a:solidFill>
                <a:effectLst/>
                <a:uLnTx/>
                <a:uFillTx/>
                <a:latin typeface="Myanmar Text"/>
                <a:ea typeface="+mj-ea"/>
                <a:cs typeface="Myanmar Text"/>
              </a:rPr>
              <a:t>provided in the pre-evaluation documents are reviewed and checked against the checklist in </a:t>
            </a:r>
            <a:r>
              <a:rPr lang="en-US" sz="2000">
                <a:solidFill>
                  <a:srgbClr val="C4D9E4"/>
                </a:solidFill>
                <a:latin typeface="Myanmar Text"/>
                <a:cs typeface="Myanmar Text"/>
              </a:rPr>
              <a:t>the </a:t>
            </a:r>
            <a:r>
              <a:rPr kumimoji="0" lang="en-US" sz="2000" b="0" i="0" u="none" strike="noStrike" kern="1200" cap="none" spc="0" normalizeH="0" baseline="0" noProof="0">
                <a:ln>
                  <a:noFill/>
                </a:ln>
                <a:solidFill>
                  <a:srgbClr val="C4D9E4"/>
                </a:solidFill>
                <a:effectLst/>
                <a:uLnTx/>
                <a:uFillTx/>
                <a:latin typeface="Myanmar Text"/>
                <a:ea typeface="+mj-ea"/>
                <a:cs typeface="Myanmar Text"/>
              </a:rPr>
              <a:t>CPME 370</a:t>
            </a:r>
            <a:endParaRPr lang="en-US" sz="2000" b="0" i="0" u="none" strike="noStrike" kern="1200" cap="none" spc="0" normalizeH="0" baseline="0" noProof="0">
              <a:ln>
                <a:noFill/>
              </a:ln>
              <a:solidFill>
                <a:srgbClr val="C4D9E4"/>
              </a:solidFill>
              <a:effectLst/>
              <a:uLnTx/>
              <a:uFillTx/>
              <a:latin typeface="Myanmar Text"/>
              <a:cs typeface="Myanmar Text"/>
            </a:endParaRPr>
          </a:p>
          <a:p>
            <a:pPr marL="1143000" marR="0" lvl="2" indent="-228600" algn="l" defTabSz="457200" rtl="0" eaLnBrk="1" fontAlgn="auto" latinLnBrk="0" hangingPunct="1">
              <a:lnSpc>
                <a:spcPct val="90000"/>
              </a:lnSpc>
              <a:spcBef>
                <a:spcPts val="1000"/>
              </a:spcBef>
              <a:spcAft>
                <a:spcPts val="0"/>
              </a:spcAft>
              <a:buClr>
                <a:srgbClr val="4DA23E">
                  <a:lumMod val="40000"/>
                  <a:lumOff val="60000"/>
                </a:srgbClr>
              </a:buClr>
              <a:buSzPct val="80000"/>
              <a:buFont typeface="Wingdings 3" charset="2"/>
              <a:buChar char=""/>
              <a:tabLst/>
              <a:defRPr/>
            </a:pPr>
            <a:r>
              <a:rPr kumimoji="0" lang="en-US" sz="2000" b="0" i="0" u="none" strike="noStrike" kern="1200" cap="none" spc="0" normalizeH="0" baseline="0" noProof="0">
                <a:ln>
                  <a:noFill/>
                </a:ln>
                <a:solidFill>
                  <a:srgbClr val="C4D9E4"/>
                </a:solidFill>
                <a:effectLst/>
                <a:uLnTx/>
                <a:uFillTx/>
                <a:latin typeface="Myanmar Text"/>
                <a:ea typeface="+mj-ea"/>
                <a:cs typeface="Myanmar Text"/>
              </a:rPr>
              <a:t>Confirmation that all agreements are current (re-affirmed)</a:t>
            </a:r>
          </a:p>
          <a:p>
            <a:pPr marL="1143000" marR="0" lvl="2" indent="-228600" algn="l" defTabSz="457200" rtl="0" eaLnBrk="1" fontAlgn="auto" latinLnBrk="0" hangingPunct="1">
              <a:lnSpc>
                <a:spcPct val="90000"/>
              </a:lnSpc>
              <a:spcBef>
                <a:spcPts val="1000"/>
              </a:spcBef>
              <a:spcAft>
                <a:spcPts val="0"/>
              </a:spcAft>
              <a:buClr>
                <a:srgbClr val="4DA23E">
                  <a:lumMod val="40000"/>
                  <a:lumOff val="60000"/>
                </a:srgbClr>
              </a:buClr>
              <a:buSzPct val="80000"/>
              <a:buFont typeface="Wingdings 3" charset="2"/>
              <a:buChar char=""/>
              <a:tabLst/>
              <a:defRPr/>
            </a:pPr>
            <a:r>
              <a:rPr kumimoji="0" lang="en-US" sz="2000" b="0" i="0" u="none" strike="noStrike" kern="1200" cap="none" spc="0" normalizeH="0" baseline="0" noProof="0">
                <a:ln>
                  <a:noFill/>
                </a:ln>
                <a:solidFill>
                  <a:srgbClr val="C4D9E4"/>
                </a:solidFill>
                <a:effectLst/>
                <a:uLnTx/>
                <a:uFillTx/>
                <a:latin typeface="Myanmar Text"/>
                <a:ea typeface="+mj-ea"/>
                <a:cs typeface="Myanmar Text"/>
              </a:rPr>
              <a:t>Any missing </a:t>
            </a:r>
            <a:r>
              <a:rPr lang="en-US" sz="2000">
                <a:solidFill>
                  <a:srgbClr val="C4D9E4"/>
                </a:solidFill>
                <a:latin typeface="Myanmar Text"/>
                <a:cs typeface="Myanmar Text"/>
              </a:rPr>
              <a:t>agreements</a:t>
            </a:r>
            <a:r>
              <a:rPr kumimoji="0" lang="en-US" sz="2000" b="0" i="0" u="none" strike="noStrike" kern="1200" cap="none" spc="0" normalizeH="0" baseline="0" noProof="0">
                <a:ln>
                  <a:noFill/>
                </a:ln>
                <a:solidFill>
                  <a:srgbClr val="C4D9E4"/>
                </a:solidFill>
                <a:effectLst/>
                <a:uLnTx/>
                <a:uFillTx/>
                <a:latin typeface="Myanmar Text"/>
                <a:ea typeface="+mj-ea"/>
                <a:cs typeface="Myanmar Text"/>
              </a:rPr>
              <a:t> are identified</a:t>
            </a:r>
            <a:endParaRPr lang="en-US" sz="2000" b="0" i="0" u="none" strike="noStrike" kern="1200" cap="none" spc="0" normalizeH="0" baseline="0" noProof="0">
              <a:ln>
                <a:noFill/>
              </a:ln>
              <a:solidFill>
                <a:srgbClr val="C4D9E4"/>
              </a:solidFill>
              <a:effectLst/>
              <a:uLnTx/>
              <a:uFillTx/>
              <a:latin typeface="Myanmar Text"/>
              <a:cs typeface="Myanmar Text"/>
            </a:endParaRPr>
          </a:p>
          <a:p>
            <a:pPr marL="1143000" marR="0" lvl="2" indent="-228600" algn="l" defTabSz="457200" rtl="0" eaLnBrk="1" fontAlgn="auto" latinLnBrk="0" hangingPunct="1">
              <a:lnSpc>
                <a:spcPct val="90000"/>
              </a:lnSpc>
              <a:spcBef>
                <a:spcPts val="1000"/>
              </a:spcBef>
              <a:spcAft>
                <a:spcPts val="0"/>
              </a:spcAft>
              <a:buClr>
                <a:srgbClr val="4DA23E">
                  <a:lumMod val="40000"/>
                  <a:lumOff val="60000"/>
                </a:srgbClr>
              </a:buClr>
              <a:buSzPct val="80000"/>
              <a:buFont typeface="Wingdings 3" charset="2"/>
              <a:buChar char=""/>
              <a:tabLst/>
              <a:defRPr/>
            </a:pPr>
            <a:r>
              <a:rPr kumimoji="0" lang="en-US" sz="2000" b="0" i="0" u="none" strike="noStrike" kern="1200" cap="none" spc="0" normalizeH="0" baseline="0" noProof="0">
                <a:ln>
                  <a:noFill/>
                </a:ln>
                <a:solidFill>
                  <a:srgbClr val="C4D9E4"/>
                </a:solidFill>
                <a:effectLst/>
                <a:uLnTx/>
                <a:uFillTx/>
                <a:latin typeface="Myanmar Text"/>
                <a:ea typeface="+mj-ea"/>
                <a:cs typeface="Myanmar Text"/>
              </a:rPr>
              <a:t>When logs, assessments</a:t>
            </a:r>
            <a:r>
              <a:rPr lang="en-US" sz="2000">
                <a:solidFill>
                  <a:srgbClr val="C4D9E4"/>
                </a:solidFill>
                <a:latin typeface="Myanmar Text"/>
                <a:cs typeface="Myanmar Text"/>
              </a:rPr>
              <a:t>,</a:t>
            </a:r>
            <a:r>
              <a:rPr kumimoji="0" lang="en-US" sz="2000" b="0" i="0" u="none" strike="noStrike" kern="1200" cap="none" spc="0" normalizeH="0" baseline="0" noProof="0">
                <a:ln>
                  <a:noFill/>
                </a:ln>
                <a:solidFill>
                  <a:srgbClr val="C4D9E4"/>
                </a:solidFill>
                <a:effectLst/>
                <a:uLnTx/>
                <a:uFillTx/>
                <a:latin typeface="Myanmar Text"/>
                <a:ea typeface="+mj-ea"/>
                <a:cs typeface="Myanmar Text"/>
              </a:rPr>
              <a:t> and annual reports are reviewed, evaluators look for names of facilities and sites residents are visiting and make sure there are agreements for all of them</a:t>
            </a:r>
          </a:p>
          <a:p>
            <a:pPr marL="342900" marR="0" lvl="0" indent="-342900" algn="l" defTabSz="457200" rtl="0" eaLnBrk="1" fontAlgn="auto" latinLnBrk="0" hangingPunct="1">
              <a:lnSpc>
                <a:spcPct val="90000"/>
              </a:lnSpc>
              <a:spcBef>
                <a:spcPts val="1000"/>
              </a:spcBef>
              <a:spcAft>
                <a:spcPts val="0"/>
              </a:spcAft>
              <a:buClr>
                <a:srgbClr val="4DA23E">
                  <a:lumMod val="40000"/>
                  <a:lumOff val="60000"/>
                </a:srgbClr>
              </a:buClr>
              <a:buSzPct val="80000"/>
              <a:buFont typeface="Wingdings 3" charset="2"/>
              <a:buChar char=""/>
              <a:tabLst/>
              <a:defRPr/>
            </a:pPr>
            <a:endParaRPr kumimoji="0" lang="en-US" sz="2000" b="0" i="0" u="none" strike="noStrike" kern="1200" cap="none" spc="0" normalizeH="0" baseline="0" noProof="0">
              <a:ln>
                <a:noFill/>
              </a:ln>
              <a:solidFill>
                <a:srgbClr val="C4D9E4"/>
              </a:solidFill>
              <a:effectLst/>
              <a:uLnTx/>
              <a:uFillTx/>
              <a:latin typeface="Myanmar Text"/>
              <a:ea typeface="+mj-ea"/>
              <a:cs typeface="Myanmar Text"/>
            </a:endParaRPr>
          </a:p>
          <a:p>
            <a:pPr marL="0" marR="0" lvl="0" indent="0" algn="l" defTabSz="457200" rtl="0" eaLnBrk="1" fontAlgn="auto" latinLnBrk="0" hangingPunct="1">
              <a:lnSpc>
                <a:spcPct val="90000"/>
              </a:lnSpc>
              <a:spcBef>
                <a:spcPts val="1000"/>
              </a:spcBef>
              <a:spcAft>
                <a:spcPts val="0"/>
              </a:spcAft>
              <a:buClr>
                <a:srgbClr val="4DA23E">
                  <a:lumMod val="40000"/>
                  <a:lumOff val="60000"/>
                </a:srgbClr>
              </a:buClr>
              <a:buSzPct val="80000"/>
              <a:buFont typeface="Wingdings 3" charset="2"/>
              <a:buChar char=""/>
              <a:tabLst/>
              <a:defRPr/>
            </a:pPr>
            <a:r>
              <a:rPr kumimoji="0" lang="en-US" sz="2000" b="0" i="0" u="none" strike="noStrike" kern="1200" cap="none" spc="0" normalizeH="0" baseline="0" noProof="0">
                <a:ln>
                  <a:noFill/>
                </a:ln>
                <a:solidFill>
                  <a:srgbClr val="C4D9E4"/>
                </a:solidFill>
                <a:effectLst/>
                <a:uLnTx/>
                <a:uFillTx/>
                <a:latin typeface="Myanmar Text"/>
                <a:ea typeface="+mj-ea"/>
                <a:cs typeface="Myanmar Text"/>
              </a:rPr>
              <a:t>During the Visit: </a:t>
            </a:r>
          </a:p>
          <a:p>
            <a:pPr marL="1143000" marR="0" lvl="2" indent="-228600" algn="l" defTabSz="457200" rtl="0" eaLnBrk="1" fontAlgn="auto" latinLnBrk="0" hangingPunct="1">
              <a:lnSpc>
                <a:spcPct val="90000"/>
              </a:lnSpc>
              <a:spcBef>
                <a:spcPts val="1000"/>
              </a:spcBef>
              <a:spcAft>
                <a:spcPts val="0"/>
              </a:spcAft>
              <a:buClr>
                <a:srgbClr val="4DA23E">
                  <a:lumMod val="40000"/>
                  <a:lumOff val="60000"/>
                </a:srgbClr>
              </a:buClr>
              <a:buSzPct val="80000"/>
              <a:buFont typeface="Wingdings 3" charset="2"/>
              <a:buChar char=""/>
              <a:tabLst/>
              <a:defRPr/>
            </a:pPr>
            <a:r>
              <a:rPr kumimoji="0" lang="en-US" sz="2000" b="0" i="0" u="none" strike="noStrike" kern="1200" cap="none" spc="0" normalizeH="0" baseline="0" noProof="0">
                <a:ln>
                  <a:noFill/>
                </a:ln>
                <a:solidFill>
                  <a:srgbClr val="C4D9E4"/>
                </a:solidFill>
                <a:effectLst/>
                <a:uLnTx/>
                <a:uFillTx/>
                <a:latin typeface="Myanmar Text"/>
                <a:ea typeface="+mj-ea"/>
                <a:cs typeface="Myanmar Text"/>
              </a:rPr>
              <a:t>Follow</a:t>
            </a:r>
            <a:r>
              <a:rPr lang="en-US" sz="2000">
                <a:solidFill>
                  <a:srgbClr val="C4D9E4"/>
                </a:solidFill>
                <a:latin typeface="Myanmar Text"/>
                <a:cs typeface="Myanmar Text"/>
              </a:rPr>
              <a:t> </a:t>
            </a:r>
            <a:r>
              <a:rPr kumimoji="0" lang="en-US" sz="2000" b="0" i="0" u="none" strike="noStrike" kern="1200" cap="none" spc="0" normalizeH="0" baseline="0" noProof="0">
                <a:ln>
                  <a:noFill/>
                </a:ln>
                <a:solidFill>
                  <a:srgbClr val="C4D9E4"/>
                </a:solidFill>
                <a:effectLst/>
                <a:uLnTx/>
                <a:uFillTx/>
                <a:latin typeface="Myanmar Text"/>
                <a:ea typeface="+mj-ea"/>
                <a:cs typeface="Myanmar Text"/>
              </a:rPr>
              <a:t>up on questions and areas of potential noncompliance in the agreements</a:t>
            </a:r>
          </a:p>
          <a:p>
            <a:pPr marL="1143000" marR="0" lvl="2" indent="-228600" algn="l" defTabSz="457200" rtl="0" eaLnBrk="1" fontAlgn="auto" latinLnBrk="0" hangingPunct="1">
              <a:lnSpc>
                <a:spcPct val="90000"/>
              </a:lnSpc>
              <a:spcBef>
                <a:spcPts val="1000"/>
              </a:spcBef>
              <a:spcAft>
                <a:spcPts val="0"/>
              </a:spcAft>
              <a:buClr>
                <a:srgbClr val="4DA23E">
                  <a:lumMod val="40000"/>
                  <a:lumOff val="60000"/>
                </a:srgbClr>
              </a:buClr>
              <a:buSzPct val="80000"/>
              <a:buFont typeface="Wingdings 3" charset="2"/>
              <a:buChar char=""/>
              <a:tabLst/>
              <a:defRPr/>
            </a:pPr>
            <a:r>
              <a:rPr kumimoji="0" lang="en-US" sz="2000" b="0" i="0" u="none" strike="noStrike" kern="1200" cap="none" spc="0" normalizeH="0" baseline="0" noProof="0">
                <a:ln>
                  <a:noFill/>
                </a:ln>
                <a:solidFill>
                  <a:srgbClr val="C4D9E4"/>
                </a:solidFill>
                <a:effectLst/>
                <a:uLnTx/>
                <a:uFillTx/>
                <a:latin typeface="Myanmar Text"/>
                <a:ea typeface="+mj-ea"/>
                <a:cs typeface="Myanmar Text"/>
              </a:rPr>
              <a:t>Obtain and review any missing agreements</a:t>
            </a:r>
          </a:p>
          <a:p>
            <a:pPr marL="0" marR="0" lvl="0" indent="0" algn="l" defTabSz="457200" rtl="0" eaLnBrk="1" fontAlgn="auto" latinLnBrk="0" hangingPunct="1">
              <a:lnSpc>
                <a:spcPct val="90000"/>
              </a:lnSpc>
              <a:spcBef>
                <a:spcPts val="1000"/>
              </a:spcBef>
              <a:spcAft>
                <a:spcPts val="0"/>
              </a:spcAft>
              <a:buClr>
                <a:srgbClr val="4DA23E">
                  <a:lumMod val="40000"/>
                  <a:lumOff val="60000"/>
                </a:srgbClr>
              </a:buClr>
              <a:buSzPct val="80000"/>
              <a:buFont typeface="Wingdings 3" charset="2"/>
              <a:buChar char=""/>
              <a:tabLst/>
              <a:defRPr/>
            </a:pPr>
            <a:endParaRPr kumimoji="0" lang="en-US" sz="2000" b="0" i="0" u="none" strike="noStrike" kern="1200" cap="none" spc="0" normalizeH="0" baseline="0" noProof="0">
              <a:ln>
                <a:noFill/>
              </a:ln>
              <a:solidFill>
                <a:srgbClr val="C4D9E4"/>
              </a:solidFill>
              <a:effectLst/>
              <a:uLnTx/>
              <a:uFillTx/>
              <a:latin typeface="Myanmar Text"/>
              <a:ea typeface="+mj-ea"/>
              <a:cs typeface="Myanmar Text"/>
            </a:endParaRPr>
          </a:p>
        </p:txBody>
      </p:sp>
    </p:spTree>
    <p:extLst>
      <p:ext uri="{BB962C8B-B14F-4D97-AF65-F5344CB8AC3E}">
        <p14:creationId xmlns:p14="http://schemas.microsoft.com/office/powerpoint/2010/main" val="1903907112"/>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DFEF631-E753-4556-C0E3-20B0FE56F86C}"/>
              </a:ext>
            </a:extLst>
          </p:cNvPr>
          <p:cNvSpPr/>
          <p:nvPr/>
        </p:nvSpPr>
        <p:spPr>
          <a:xfrm>
            <a:off x="5443268" y="-8627"/>
            <a:ext cx="6105266" cy="686662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Century Gothic" panose="020B0502020202020204"/>
              <a:ea typeface="+mn-ea"/>
              <a:cs typeface="+mn-cs"/>
            </a:endParaRPr>
          </a:p>
        </p:txBody>
      </p:sp>
      <p:pic>
        <p:nvPicPr>
          <p:cNvPr id="6" name="Content Placeholder 5" descr="A screenshot of a computer  AI-generated content may be incorrect.">
            <a:extLst>
              <a:ext uri="{FF2B5EF4-FFF2-40B4-BE49-F238E27FC236}">
                <a16:creationId xmlns:a16="http://schemas.microsoft.com/office/drawing/2014/main" id="{1A86253B-2D72-9AEA-44A6-03C0D56BB01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58274" y="3793971"/>
            <a:ext cx="5764184" cy="2950627"/>
          </a:xfrm>
        </p:spPr>
      </p:pic>
      <p:pic>
        <p:nvPicPr>
          <p:cNvPr id="8" name="Picture 7" descr="A screenshot of a document  AI-generated content may be incorrect.">
            <a:extLst>
              <a:ext uri="{FF2B5EF4-FFF2-40B4-BE49-F238E27FC236}">
                <a16:creationId xmlns:a16="http://schemas.microsoft.com/office/drawing/2014/main" id="{7BA56F1E-C63D-AB40-41C3-8FEBC795C1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8273" y="181461"/>
            <a:ext cx="5764184" cy="3612511"/>
          </a:xfrm>
          <a:prstGeom prst="rect">
            <a:avLst/>
          </a:prstGeom>
        </p:spPr>
      </p:pic>
      <p:sp>
        <p:nvSpPr>
          <p:cNvPr id="3" name="Title 1">
            <a:extLst>
              <a:ext uri="{FF2B5EF4-FFF2-40B4-BE49-F238E27FC236}">
                <a16:creationId xmlns:a16="http://schemas.microsoft.com/office/drawing/2014/main" id="{52160998-47DD-21EF-3BDA-8AF87DB0C0C7}"/>
              </a:ext>
            </a:extLst>
          </p:cNvPr>
          <p:cNvSpPr txBox="1">
            <a:spLocks/>
          </p:cNvSpPr>
          <p:nvPr/>
        </p:nvSpPr>
        <p:spPr>
          <a:xfrm>
            <a:off x="643466" y="676655"/>
            <a:ext cx="3517567" cy="2093975"/>
          </a:xfrm>
          <a:prstGeom prst="rect">
            <a:avLst/>
          </a:prstGeom>
          <a:noFill/>
        </p:spPr>
        <p:txBody>
          <a:bodyPr vert="horz" lIns="91440" tIns="91440" rIns="91440" bIns="45720" rtlCol="0" anchor="b">
            <a:normAutofit/>
          </a:bodyPr>
          <a:lstStyle>
            <a:lvl1pPr algn="l" defTabSz="457200" rtl="0" eaLnBrk="1" latinLnBrk="0" hangingPunct="1">
              <a:spcBef>
                <a:spcPct val="0"/>
              </a:spcBef>
              <a:buNone/>
              <a:defRPr sz="24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rgbClr val="A9DC92"/>
                </a:solidFill>
                <a:effectLst/>
                <a:uLnTx/>
                <a:uFillTx/>
                <a:latin typeface="Myanmar Text"/>
                <a:ea typeface="+mj-ea"/>
                <a:cs typeface="Myanmar Text"/>
              </a:rPr>
              <a:t>Checklist for Affiliation Agreements</a:t>
            </a:r>
          </a:p>
        </p:txBody>
      </p:sp>
    </p:spTree>
    <p:extLst>
      <p:ext uri="{BB962C8B-B14F-4D97-AF65-F5344CB8AC3E}">
        <p14:creationId xmlns:p14="http://schemas.microsoft.com/office/powerpoint/2010/main" val="3981510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904D4-71A2-4946-723C-C05F0E5D32AD}"/>
              </a:ext>
            </a:extLst>
          </p:cNvPr>
          <p:cNvSpPr>
            <a:spLocks noGrp="1"/>
          </p:cNvSpPr>
          <p:nvPr>
            <p:ph type="ctrTitle"/>
          </p:nvPr>
        </p:nvSpPr>
        <p:spPr/>
        <p:txBody>
          <a:bodyPr/>
          <a:lstStyle/>
          <a:p>
            <a:r>
              <a:rPr lang="en-US">
                <a:latin typeface="Myanmar Text"/>
                <a:cs typeface="Myanmar Text"/>
              </a:rPr>
              <a:t>Example of Affiliation</a:t>
            </a:r>
            <a:br>
              <a:rPr lang="en-US">
                <a:latin typeface="Myanmar Text"/>
                <a:cs typeface="Myanmar Text"/>
              </a:rPr>
            </a:br>
            <a:r>
              <a:rPr lang="en-US">
                <a:latin typeface="Myanmar Text"/>
                <a:cs typeface="Myanmar Text"/>
              </a:rPr>
              <a:t>Agreement</a:t>
            </a:r>
          </a:p>
        </p:txBody>
      </p:sp>
      <p:sp>
        <p:nvSpPr>
          <p:cNvPr id="11" name="Content Placeholder 2">
            <a:extLst>
              <a:ext uri="{FF2B5EF4-FFF2-40B4-BE49-F238E27FC236}">
                <a16:creationId xmlns:a16="http://schemas.microsoft.com/office/drawing/2014/main" id="{0EB218BD-E0BB-F8F8-13C9-FEB6737BD29C}"/>
              </a:ext>
            </a:extLst>
          </p:cNvPr>
          <p:cNvSpPr txBox="1">
            <a:spLocks/>
          </p:cNvSpPr>
          <p:nvPr/>
        </p:nvSpPr>
        <p:spPr>
          <a:xfrm>
            <a:off x="4346384" y="930555"/>
            <a:ext cx="8946541" cy="419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342900" marR="0" lvl="0" indent="-342900" algn="l" defTabSz="457200" rtl="0" eaLnBrk="1" fontAlgn="auto" latinLnBrk="0" hangingPunct="1">
              <a:lnSpc>
                <a:spcPct val="100000"/>
              </a:lnSpc>
              <a:spcBef>
                <a:spcPts val="1000"/>
              </a:spcBef>
              <a:spcAft>
                <a:spcPts val="0"/>
              </a:spcAft>
              <a:buClr>
                <a:srgbClr val="4DA23E">
                  <a:lumMod val="40000"/>
                  <a:lumOff val="60000"/>
                </a:srgbClr>
              </a:buClr>
              <a:buSzPct val="80000"/>
              <a:buFont typeface="Wingdings 3" charset="2"/>
              <a:buChar char=""/>
              <a:tabLst/>
              <a:defRPr/>
            </a:pPr>
            <a:endParaRPr kumimoji="0" lang="en-US" sz="2000" b="0" i="0" u="none" strike="noStrike" kern="1200" cap="none" spc="0" normalizeH="0" baseline="0" noProof="0">
              <a:ln>
                <a:noFill/>
              </a:ln>
              <a:solidFill>
                <a:srgbClr val="C4D9E4"/>
              </a:solidFill>
              <a:effectLst/>
              <a:uLnTx/>
              <a:uFillTx/>
              <a:latin typeface="Century Gothic" panose="020B0502020202020204"/>
              <a:ea typeface="+mj-ea"/>
              <a:cs typeface="+mj-cs"/>
            </a:endParaRPr>
          </a:p>
        </p:txBody>
      </p:sp>
    </p:spTree>
    <p:extLst>
      <p:ext uri="{BB962C8B-B14F-4D97-AF65-F5344CB8AC3E}">
        <p14:creationId xmlns:p14="http://schemas.microsoft.com/office/powerpoint/2010/main" val="1626913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4428B0-38B4-0B46-8208-ABF55B8094AF}"/>
              </a:ext>
            </a:extLst>
          </p:cNvPr>
          <p:cNvSpPr/>
          <p:nvPr/>
        </p:nvSpPr>
        <p:spPr>
          <a:xfrm>
            <a:off x="3369909" y="-43132"/>
            <a:ext cx="5452182" cy="694426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Century Gothic" panose="020B0502020202020204"/>
              <a:ea typeface="+mn-ea"/>
              <a:cs typeface="+mn-cs"/>
            </a:endParaRPr>
          </a:p>
        </p:txBody>
      </p:sp>
      <p:pic>
        <p:nvPicPr>
          <p:cNvPr id="2" name="Picture 1">
            <a:extLst>
              <a:ext uri="{FF2B5EF4-FFF2-40B4-BE49-F238E27FC236}">
                <a16:creationId xmlns:a16="http://schemas.microsoft.com/office/drawing/2014/main" id="{88DD3ED8-81AE-44F0-8964-1076A839775B}"/>
              </a:ext>
            </a:extLst>
          </p:cNvPr>
          <p:cNvPicPr>
            <a:picLocks noChangeAspect="1"/>
          </p:cNvPicPr>
          <p:nvPr/>
        </p:nvPicPr>
        <p:blipFill>
          <a:blip r:embed="rId2"/>
          <a:stretch>
            <a:fillRect/>
          </a:stretch>
        </p:blipFill>
        <p:spPr>
          <a:xfrm>
            <a:off x="3517694" y="109373"/>
            <a:ext cx="5156612" cy="6639255"/>
          </a:xfrm>
          <a:prstGeom prst="rect">
            <a:avLst/>
          </a:prstGeom>
        </p:spPr>
      </p:pic>
    </p:spTree>
    <p:extLst>
      <p:ext uri="{BB962C8B-B14F-4D97-AF65-F5344CB8AC3E}">
        <p14:creationId xmlns:p14="http://schemas.microsoft.com/office/powerpoint/2010/main" val="1202111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002FC4-D2D9-1F2A-1A27-FAB8B458FC11}"/>
              </a:ext>
            </a:extLst>
          </p:cNvPr>
          <p:cNvSpPr/>
          <p:nvPr/>
        </p:nvSpPr>
        <p:spPr>
          <a:xfrm>
            <a:off x="2675651" y="90823"/>
            <a:ext cx="6762140" cy="67544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Century Gothic" panose="020B0502020202020204"/>
              <a:ea typeface="+mn-ea"/>
              <a:cs typeface="+mn-cs"/>
            </a:endParaRPr>
          </a:p>
        </p:txBody>
      </p:sp>
      <p:pic>
        <p:nvPicPr>
          <p:cNvPr id="3" name="Picture 2">
            <a:extLst>
              <a:ext uri="{FF2B5EF4-FFF2-40B4-BE49-F238E27FC236}">
                <a16:creationId xmlns:a16="http://schemas.microsoft.com/office/drawing/2014/main" id="{BB12A25D-E796-4FD4-A081-D025E07BF8BD}"/>
              </a:ext>
            </a:extLst>
          </p:cNvPr>
          <p:cNvPicPr>
            <a:picLocks noChangeAspect="1"/>
          </p:cNvPicPr>
          <p:nvPr/>
        </p:nvPicPr>
        <p:blipFill>
          <a:blip r:embed="rId2"/>
          <a:stretch>
            <a:fillRect/>
          </a:stretch>
        </p:blipFill>
        <p:spPr>
          <a:xfrm>
            <a:off x="2846895" y="275746"/>
            <a:ext cx="6419653" cy="6384639"/>
          </a:xfrm>
          <a:prstGeom prst="rect">
            <a:avLst/>
          </a:prstGeom>
        </p:spPr>
      </p:pic>
    </p:spTree>
    <p:extLst>
      <p:ext uri="{BB962C8B-B14F-4D97-AF65-F5344CB8AC3E}">
        <p14:creationId xmlns:p14="http://schemas.microsoft.com/office/powerpoint/2010/main" val="3961772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B69092B-CAC1-3E58-8E55-3FD2EFB8AD8B}"/>
              </a:ext>
            </a:extLst>
          </p:cNvPr>
          <p:cNvSpPr/>
          <p:nvPr/>
        </p:nvSpPr>
        <p:spPr>
          <a:xfrm>
            <a:off x="2928768" y="-87718"/>
            <a:ext cx="6334465" cy="703343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Century Gothic" panose="020B0502020202020204"/>
              <a:ea typeface="+mn-ea"/>
              <a:cs typeface="+mn-cs"/>
            </a:endParaRPr>
          </a:p>
        </p:txBody>
      </p:sp>
      <p:pic>
        <p:nvPicPr>
          <p:cNvPr id="3" name="Picture 2">
            <a:extLst>
              <a:ext uri="{FF2B5EF4-FFF2-40B4-BE49-F238E27FC236}">
                <a16:creationId xmlns:a16="http://schemas.microsoft.com/office/drawing/2014/main" id="{F16B10D7-DFA6-4DDC-9BCA-4B8D843E8D4C}"/>
              </a:ext>
            </a:extLst>
          </p:cNvPr>
          <p:cNvPicPr>
            <a:picLocks noChangeAspect="1"/>
          </p:cNvPicPr>
          <p:nvPr/>
        </p:nvPicPr>
        <p:blipFill>
          <a:blip r:embed="rId2"/>
          <a:stretch>
            <a:fillRect/>
          </a:stretch>
        </p:blipFill>
        <p:spPr>
          <a:xfrm>
            <a:off x="3183118" y="140934"/>
            <a:ext cx="5825765" cy="6576133"/>
          </a:xfrm>
          <a:prstGeom prst="rect">
            <a:avLst/>
          </a:prstGeom>
        </p:spPr>
      </p:pic>
    </p:spTree>
    <p:extLst>
      <p:ext uri="{BB962C8B-B14F-4D97-AF65-F5344CB8AC3E}">
        <p14:creationId xmlns:p14="http://schemas.microsoft.com/office/powerpoint/2010/main" val="678177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28079-2F84-7879-C5AE-90CF40C76BD4}"/>
              </a:ext>
            </a:extLst>
          </p:cNvPr>
          <p:cNvSpPr>
            <a:spLocks noGrp="1"/>
          </p:cNvSpPr>
          <p:nvPr>
            <p:ph type="title"/>
          </p:nvPr>
        </p:nvSpPr>
        <p:spPr>
          <a:xfrm>
            <a:off x="646111" y="452718"/>
            <a:ext cx="10051386" cy="1400530"/>
          </a:xfrm>
        </p:spPr>
        <p:txBody>
          <a:bodyPr anchor="b"/>
          <a:lstStyle/>
          <a:p>
            <a:r>
              <a:rPr lang="en-US" sz="4000">
                <a:latin typeface="Myanmar Text"/>
                <a:cs typeface="Myanmar Text"/>
              </a:rPr>
              <a:t>Letters of Appointment/Resident Contracts</a:t>
            </a:r>
          </a:p>
        </p:txBody>
      </p:sp>
      <p:sp>
        <p:nvSpPr>
          <p:cNvPr id="3" name="Content Placeholder 2">
            <a:extLst>
              <a:ext uri="{FF2B5EF4-FFF2-40B4-BE49-F238E27FC236}">
                <a16:creationId xmlns:a16="http://schemas.microsoft.com/office/drawing/2014/main" id="{069D03C2-AC76-4F05-D7F5-B098B7B43FAC}"/>
              </a:ext>
            </a:extLst>
          </p:cNvPr>
          <p:cNvSpPr>
            <a:spLocks noGrp="1"/>
          </p:cNvSpPr>
          <p:nvPr>
            <p:ph idx="1"/>
          </p:nvPr>
        </p:nvSpPr>
        <p:spPr/>
        <p:txBody>
          <a:bodyPr vert="horz" lIns="91440" tIns="45720" rIns="91440" bIns="45720" rtlCol="0" anchor="t">
            <a:normAutofit/>
          </a:bodyPr>
          <a:lstStyle/>
          <a:p>
            <a:r>
              <a:rPr lang="en-US">
                <a:latin typeface="Myanmar Text"/>
                <a:cs typeface="Myanmar Text"/>
              </a:rPr>
              <a:t>Requirements 3.6 &amp; 3.7</a:t>
            </a:r>
          </a:p>
          <a:p>
            <a:r>
              <a:rPr lang="en-US" i="1">
                <a:latin typeface="Myanmar Text" panose="020B0502040204020203" pitchFamily="34" charset="0"/>
                <a:cs typeface="Myanmar Text" panose="020B0502040204020203" pitchFamily="34" charset="0"/>
              </a:rPr>
              <a:t>These informal slides were intended to be delivered in a conversational format, with the presenter sharing practical examples and emphasizing the key elements that contribute to a successful on-site evaluation.</a:t>
            </a:r>
            <a:endParaRPr lang="en-US">
              <a:latin typeface="Myanmar Text"/>
              <a:cs typeface="Myanmar Text"/>
            </a:endParaRPr>
          </a:p>
        </p:txBody>
      </p:sp>
    </p:spTree>
    <p:extLst>
      <p:ext uri="{BB962C8B-B14F-4D97-AF65-F5344CB8AC3E}">
        <p14:creationId xmlns:p14="http://schemas.microsoft.com/office/powerpoint/2010/main" val="213059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EBBB9-5F71-91AC-B818-B7D9FEA6B1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D4036B-6D67-C8C7-FE37-0E1228FC5FF8}"/>
              </a:ext>
            </a:extLst>
          </p:cNvPr>
          <p:cNvSpPr>
            <a:spLocks noGrp="1"/>
          </p:cNvSpPr>
          <p:nvPr>
            <p:ph type="title"/>
          </p:nvPr>
        </p:nvSpPr>
        <p:spPr/>
        <p:txBody>
          <a:bodyPr wrap="square" tIns="91440" anchor="b">
            <a:normAutofit/>
          </a:bodyPr>
          <a:lstStyle/>
          <a:p>
            <a:r>
              <a:rPr lang="en-US" sz="4000">
                <a:latin typeface="Myanmar Text"/>
                <a:cs typeface="Myanmar Text"/>
              </a:rPr>
              <a:t>Resident Contracts (3.6, 3.7)</a:t>
            </a:r>
          </a:p>
        </p:txBody>
      </p:sp>
      <p:sp>
        <p:nvSpPr>
          <p:cNvPr id="3" name="Content Placeholder 2">
            <a:extLst>
              <a:ext uri="{FF2B5EF4-FFF2-40B4-BE49-F238E27FC236}">
                <a16:creationId xmlns:a16="http://schemas.microsoft.com/office/drawing/2014/main" id="{40CE6C2B-CBAE-25B9-9004-35B95116E841}"/>
              </a:ext>
            </a:extLst>
          </p:cNvPr>
          <p:cNvSpPr>
            <a:spLocks noGrp="1"/>
          </p:cNvSpPr>
          <p:nvPr>
            <p:ph idx="1"/>
          </p:nvPr>
        </p:nvSpPr>
        <p:spPr>
          <a:xfrm>
            <a:off x="1097280" y="2108201"/>
            <a:ext cx="10058400" cy="2739007"/>
          </a:xfrm>
        </p:spPr>
        <p:txBody>
          <a:bodyPr vert="horz" lIns="91440" tIns="45720" rIns="91440" bIns="45720" rtlCol="0" anchor="t">
            <a:normAutofit/>
          </a:bodyPr>
          <a:lstStyle/>
          <a:p>
            <a:r>
              <a:rPr lang="en-US">
                <a:latin typeface="Myanmar Text"/>
                <a:cs typeface="Myanmar Text"/>
              </a:rPr>
              <a:t>The resident contract is a legal contract that spells out critical issues governing the resident’s employment.  </a:t>
            </a:r>
            <a:endParaRPr lang="en-US"/>
          </a:p>
          <a:p>
            <a:r>
              <a:rPr lang="en-US">
                <a:latin typeface="Myanmar Text"/>
                <a:cs typeface="Myanmar Text"/>
              </a:rPr>
              <a:t>Requirements 3.6 and 3.7 specify the basic information that must be in the resident contract and the benefits that must be afforded to the residents. </a:t>
            </a:r>
            <a:endParaRPr lang="en-US" b="1">
              <a:latin typeface="Myanmar Text"/>
              <a:cs typeface="Myanmar Text"/>
            </a:endParaRPr>
          </a:p>
        </p:txBody>
      </p:sp>
      <p:sp>
        <p:nvSpPr>
          <p:cNvPr id="4" name="TextBox 3">
            <a:extLst>
              <a:ext uri="{FF2B5EF4-FFF2-40B4-BE49-F238E27FC236}">
                <a16:creationId xmlns:a16="http://schemas.microsoft.com/office/drawing/2014/main" id="{87CFD04A-A2BD-C723-07BB-59DD363DA53E}"/>
              </a:ext>
            </a:extLst>
          </p:cNvPr>
          <p:cNvSpPr txBox="1"/>
          <p:nvPr/>
        </p:nvSpPr>
        <p:spPr>
          <a:xfrm>
            <a:off x="3536621" y="3925801"/>
            <a:ext cx="5118758" cy="707886"/>
          </a:xfrm>
          <a:prstGeom prst="rect">
            <a:avLst/>
          </a:prstGeom>
          <a:solidFill>
            <a:schemeClr val="accent5"/>
          </a:solidFill>
          <a:ln>
            <a:noFill/>
          </a:ln>
        </p:spPr>
        <p:txBody>
          <a:bodyPr wrap="square" lIns="91440" tIns="45720" rIns="91440" bIns="45720" rtlCol="0" anchor="ctr">
            <a:spAutoFit/>
          </a:bodyPr>
          <a:lstStyle/>
          <a:p>
            <a:pPr algn="ctr" defTabSz="457200">
              <a:defRPr/>
            </a:pPr>
            <a:r>
              <a:rPr kumimoji="0" lang="en-US" sz="2000" b="0" i="0" u="none" strike="noStrike" kern="1200" cap="none" spc="0" normalizeH="0" baseline="0" noProof="0">
                <a:ln>
                  <a:noFill/>
                </a:ln>
                <a:solidFill>
                  <a:srgbClr val="42BA97">
                    <a:lumMod val="20000"/>
                    <a:lumOff val="80000"/>
                  </a:srgbClr>
                </a:solidFill>
                <a:effectLst/>
                <a:uLnTx/>
                <a:uFillTx/>
                <a:latin typeface="Myanmar Text"/>
                <a:ea typeface="+mn-ea"/>
                <a:cs typeface="Myanmar Text"/>
              </a:rPr>
              <a:t>Contracts must be signed and dated by</a:t>
            </a:r>
            <a:r>
              <a:rPr lang="en-US" sz="2000">
                <a:solidFill>
                  <a:srgbClr val="42BA97">
                    <a:lumMod val="20000"/>
                    <a:lumOff val="80000"/>
                  </a:srgbClr>
                </a:solidFill>
                <a:latin typeface="Myanmar Text"/>
                <a:cs typeface="Myanmar Text"/>
              </a:rPr>
              <a:t> the hospital's</a:t>
            </a:r>
            <a:r>
              <a:rPr kumimoji="0" lang="en-US" sz="2000" b="0" i="0" u="none" strike="noStrike" kern="1200" cap="none" spc="0" normalizeH="0" baseline="0" noProof="0">
                <a:ln>
                  <a:noFill/>
                </a:ln>
                <a:solidFill>
                  <a:srgbClr val="42BA97">
                    <a:lumMod val="20000"/>
                    <a:lumOff val="80000"/>
                  </a:srgbClr>
                </a:solidFill>
                <a:effectLst/>
                <a:uLnTx/>
                <a:uFillTx/>
                <a:latin typeface="Myanmar Text"/>
                <a:ea typeface="+mn-ea"/>
                <a:cs typeface="Myanmar Text"/>
              </a:rPr>
              <a:t> CAO or DIO and the resident</a:t>
            </a:r>
            <a:r>
              <a:rPr lang="en-US" sz="2000">
                <a:solidFill>
                  <a:srgbClr val="42BA97">
                    <a:lumMod val="20000"/>
                    <a:lumOff val="80000"/>
                  </a:srgbClr>
                </a:solidFill>
                <a:latin typeface="Myanmar Text"/>
                <a:cs typeface="Myanmar Text"/>
              </a:rPr>
              <a:t>.</a:t>
            </a:r>
            <a:endParaRPr kumimoji="0" lang="en-US" sz="2000" b="0" i="0" u="none" strike="noStrike" kern="1200" cap="none" spc="0" normalizeH="0" baseline="0" noProof="0">
              <a:ln>
                <a:noFill/>
              </a:ln>
              <a:solidFill>
                <a:srgbClr val="42BA97">
                  <a:lumMod val="20000"/>
                  <a:lumOff val="80000"/>
                </a:srgbClr>
              </a:solidFill>
              <a:effectLst/>
              <a:uLnTx/>
              <a:uFillTx/>
              <a:latin typeface="Myanmar Text"/>
              <a:ea typeface="+mn-ea"/>
              <a:cs typeface="Myanmar Text"/>
            </a:endParaRPr>
          </a:p>
        </p:txBody>
      </p:sp>
    </p:spTree>
    <p:extLst>
      <p:ext uri="{BB962C8B-B14F-4D97-AF65-F5344CB8AC3E}">
        <p14:creationId xmlns:p14="http://schemas.microsoft.com/office/powerpoint/2010/main" val="1564976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08458FF-9A02-72A1-EEC7-97C00FFE84EA}"/>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AC215A0B-7953-F5E8-761A-1F2859CBA739}"/>
              </a:ext>
            </a:extLst>
          </p:cNvPr>
          <p:cNvSpPr txBox="1">
            <a:spLocks/>
          </p:cNvSpPr>
          <p:nvPr/>
        </p:nvSpPr>
        <p:spPr>
          <a:xfrm>
            <a:off x="646111" y="452718"/>
            <a:ext cx="9404723" cy="1400530"/>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4600" i="0" kern="1200" spc="-50" baseline="0">
                <a:solidFill>
                  <a:srgbClr val="FFFFFF"/>
                </a:solidFill>
                <a:latin typeface="Myanmar Text" panose="020B0502040204020203" pitchFamily="34" charset="0"/>
                <a:ea typeface="+mj-ea"/>
                <a:cs typeface="Myanmar Text" panose="020B0502040204020203" pitchFamily="34" charset="0"/>
              </a:defRPr>
            </a:lvl1pPr>
          </a:lstStyle>
          <a:p>
            <a:pPr marL="0" marR="0" lvl="0" indent="0" algn="l" defTabSz="457200" rtl="0" eaLnBrk="1" fontAlgn="auto" latinLnBrk="0" hangingPunct="1">
              <a:lnSpc>
                <a:spcPct val="90000"/>
              </a:lnSpc>
              <a:spcBef>
                <a:spcPct val="0"/>
              </a:spcBef>
              <a:spcAft>
                <a:spcPts val="200"/>
              </a:spcAft>
              <a:buClrTx/>
              <a:buSzTx/>
              <a:buFontTx/>
              <a:buNone/>
              <a:tabLst/>
              <a:defRPr/>
            </a:pPr>
            <a:br>
              <a:rPr kumimoji="0" lang="en-US" sz="4000" b="0" i="0" u="none" strike="noStrike" kern="1200" cap="none" spc="-50" normalizeH="0" baseline="0" noProof="0">
                <a:ln>
                  <a:noFill/>
                </a:ln>
                <a:solidFill>
                  <a:srgbClr val="FFFFFF"/>
                </a:solidFill>
                <a:effectLst/>
                <a:uLnTx/>
                <a:uFillTx/>
                <a:latin typeface="Myanmar Text"/>
                <a:ea typeface="+mj-ea"/>
                <a:cs typeface="Myanmar Text" panose="020B0502040204020203" pitchFamily="34" charset="0"/>
              </a:rPr>
            </a:br>
            <a:r>
              <a:rPr kumimoji="0" lang="en-US" sz="4000" b="0" i="0" u="none" strike="noStrike" kern="1200" cap="none" spc="-50" normalizeH="0" baseline="0" noProof="0">
                <a:ln>
                  <a:noFill/>
                </a:ln>
                <a:solidFill>
                  <a:srgbClr val="A9DC92"/>
                </a:solidFill>
                <a:effectLst/>
                <a:uLnTx/>
                <a:uFillTx/>
                <a:latin typeface="Myanmar Text"/>
                <a:ea typeface="+mj-ea"/>
                <a:cs typeface="Myanmar Text"/>
              </a:rPr>
              <a:t>Requirements for Resident Contracts (3.6, 3.7)</a:t>
            </a:r>
          </a:p>
        </p:txBody>
      </p:sp>
      <p:sp>
        <p:nvSpPr>
          <p:cNvPr id="3" name="Content Placeholder 2">
            <a:extLst>
              <a:ext uri="{FF2B5EF4-FFF2-40B4-BE49-F238E27FC236}">
                <a16:creationId xmlns:a16="http://schemas.microsoft.com/office/drawing/2014/main" id="{54A5C3DC-6595-AAC2-5D4F-F6FC4AF6843B}"/>
              </a:ext>
            </a:extLst>
          </p:cNvPr>
          <p:cNvSpPr>
            <a:spLocks noGrp="1"/>
          </p:cNvSpPr>
          <p:nvPr>
            <p:ph idx="1"/>
          </p:nvPr>
        </p:nvSpPr>
        <p:spPr>
          <a:xfrm>
            <a:off x="1103312" y="2052918"/>
            <a:ext cx="8946541" cy="4195481"/>
          </a:xfrm>
        </p:spPr>
        <p:txBody>
          <a:bodyPr vert="horz" lIns="91440" tIns="45720" rIns="91440" bIns="45720" rtlCol="0" anchor="t">
            <a:noAutofit/>
          </a:bodyPr>
          <a:lstStyle/>
          <a:p>
            <a:pPr lvl="1"/>
            <a:r>
              <a:rPr lang="en-US" sz="2000">
                <a:latin typeface="Myanmar Text"/>
                <a:cs typeface="Myanmar Text"/>
              </a:rPr>
              <a:t>Contracts </a:t>
            </a:r>
            <a:r>
              <a:rPr lang="en-US" sz="2000" u="sng">
                <a:latin typeface="Myanmar Text"/>
                <a:cs typeface="Myanmar Text"/>
              </a:rPr>
              <a:t>MUST</a:t>
            </a:r>
            <a:r>
              <a:rPr lang="en-US" sz="2000">
                <a:latin typeface="Myanmar Text"/>
                <a:cs typeface="Myanmar Text"/>
              </a:rPr>
              <a:t> indicate the type of certificate the resident will be awarded (PMSR or PMSR/RRA).</a:t>
            </a:r>
          </a:p>
          <a:p>
            <a:pPr lvl="1"/>
            <a:r>
              <a:rPr lang="en-US" sz="2000">
                <a:latin typeface="Myanmar Text"/>
                <a:cs typeface="Myanmar Text"/>
              </a:rPr>
              <a:t>Contracts </a:t>
            </a:r>
            <a:r>
              <a:rPr lang="en-US" sz="2000" u="sng">
                <a:latin typeface="Myanmar Text"/>
                <a:cs typeface="Myanmar Text"/>
              </a:rPr>
              <a:t>MUST</a:t>
            </a:r>
            <a:r>
              <a:rPr lang="en-US" sz="2000">
                <a:latin typeface="Myanmar Text"/>
                <a:cs typeface="Myanmar Text"/>
              </a:rPr>
              <a:t> includes the amount of the resident stipend</a:t>
            </a:r>
          </a:p>
          <a:p>
            <a:pPr lvl="3"/>
            <a:r>
              <a:rPr lang="en-US" sz="2000">
                <a:latin typeface="Myanmar Text"/>
                <a:cs typeface="Myanmar Text"/>
              </a:rPr>
              <a:t>Stipends </a:t>
            </a:r>
            <a:r>
              <a:rPr lang="en-US" sz="2000" u="sng">
                <a:latin typeface="Myanmar Text"/>
                <a:cs typeface="Myanmar Text"/>
              </a:rPr>
              <a:t>MUST</a:t>
            </a:r>
            <a:r>
              <a:rPr lang="en-US" sz="2000">
                <a:latin typeface="Myanmar Text"/>
                <a:cs typeface="Myanmar Text"/>
              </a:rPr>
              <a:t> be identical to those of equivalent PGY level residents at the institution.</a:t>
            </a:r>
          </a:p>
          <a:p>
            <a:pPr lvl="3"/>
            <a:r>
              <a:rPr lang="en-US" sz="2000">
                <a:latin typeface="Myanmar Text"/>
                <a:cs typeface="Myanmar Text"/>
              </a:rPr>
              <a:t>If there are no residents in other specialties, then stipends </a:t>
            </a:r>
            <a:r>
              <a:rPr lang="en-US" sz="2000" u="sng">
                <a:latin typeface="Myanmar Text"/>
                <a:cs typeface="Myanmar Text"/>
              </a:rPr>
              <a:t>MUST</a:t>
            </a:r>
            <a:r>
              <a:rPr lang="en-US" sz="2000">
                <a:latin typeface="Myanmar Text"/>
                <a:cs typeface="Myanmar Text"/>
              </a:rPr>
              <a:t> be commensurate with common practice in the region.</a:t>
            </a:r>
          </a:p>
          <a:p>
            <a:pPr lvl="3"/>
            <a:r>
              <a:rPr lang="en-US" sz="2000">
                <a:latin typeface="Myanmar Text"/>
                <a:cs typeface="Myanmar Text"/>
              </a:rPr>
              <a:t>VA institutions will have their own standard salary tiers, which are not negotiable.</a:t>
            </a:r>
          </a:p>
          <a:p>
            <a:pPr lvl="1"/>
            <a:r>
              <a:rPr lang="en-US" sz="2000">
                <a:latin typeface="Myanmar Text"/>
                <a:cs typeface="Myanmar Text"/>
              </a:rPr>
              <a:t>Contracts </a:t>
            </a:r>
            <a:r>
              <a:rPr lang="en-US" sz="2000" u="sng">
                <a:latin typeface="Myanmar Text"/>
                <a:cs typeface="Myanmar Text"/>
              </a:rPr>
              <a:t>MUST</a:t>
            </a:r>
            <a:r>
              <a:rPr lang="en-US" sz="2000">
                <a:latin typeface="Myanmar Text"/>
                <a:cs typeface="Myanmar Text"/>
              </a:rPr>
              <a:t> be signed and dated by the Chief Administrative Officer of the institution (or DIO) and the resident. </a:t>
            </a:r>
          </a:p>
        </p:txBody>
      </p:sp>
    </p:spTree>
    <p:extLst>
      <p:ext uri="{BB962C8B-B14F-4D97-AF65-F5344CB8AC3E}">
        <p14:creationId xmlns:p14="http://schemas.microsoft.com/office/powerpoint/2010/main" val="3792521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E89DBD-1F6F-949B-59E2-5275A17C4CA4}"/>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B646AA85-5001-282D-BAA0-5CA96691D594}"/>
              </a:ext>
            </a:extLst>
          </p:cNvPr>
          <p:cNvSpPr txBox="1">
            <a:spLocks/>
          </p:cNvSpPr>
          <p:nvPr/>
        </p:nvSpPr>
        <p:spPr>
          <a:xfrm>
            <a:off x="646111" y="452718"/>
            <a:ext cx="9404723" cy="1400530"/>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4600" i="0" kern="1200" spc="-50" baseline="0">
                <a:solidFill>
                  <a:srgbClr val="FFFFFF"/>
                </a:solidFill>
                <a:latin typeface="Myanmar Text" panose="020B0502040204020203" pitchFamily="34" charset="0"/>
                <a:ea typeface="+mj-ea"/>
                <a:cs typeface="Myanmar Text" panose="020B0502040204020203" pitchFamily="34" charset="0"/>
              </a:defRPr>
            </a:lvl1pPr>
          </a:lstStyle>
          <a:p>
            <a:pPr marL="0" marR="0" lvl="0" indent="0" algn="l" defTabSz="457200" rtl="0" eaLnBrk="1" fontAlgn="auto" latinLnBrk="0" hangingPunct="1">
              <a:lnSpc>
                <a:spcPct val="90000"/>
              </a:lnSpc>
              <a:spcBef>
                <a:spcPct val="0"/>
              </a:spcBef>
              <a:spcAft>
                <a:spcPts val="200"/>
              </a:spcAft>
              <a:buClrTx/>
              <a:buSzTx/>
              <a:buFontTx/>
              <a:buNone/>
              <a:tabLst/>
              <a:defRPr/>
            </a:pPr>
            <a:br>
              <a:rPr kumimoji="0" lang="en-US" sz="4000" b="0" i="0" u="none" strike="noStrike" kern="1200" cap="none" spc="-50" normalizeH="0" baseline="0" noProof="0">
                <a:ln>
                  <a:noFill/>
                </a:ln>
                <a:solidFill>
                  <a:srgbClr val="FFFFFF"/>
                </a:solidFill>
                <a:effectLst/>
                <a:uLnTx/>
                <a:uFillTx/>
                <a:latin typeface="Myanmar Text"/>
                <a:ea typeface="+mj-ea"/>
                <a:cs typeface="Myanmar Text" panose="020B0502040204020203" pitchFamily="34" charset="0"/>
              </a:rPr>
            </a:br>
            <a:r>
              <a:rPr kumimoji="0" lang="en-US" sz="4000" b="0" i="0" u="none" strike="noStrike" kern="1200" cap="none" spc="-50" normalizeH="0" baseline="0" noProof="0">
                <a:ln>
                  <a:noFill/>
                </a:ln>
                <a:solidFill>
                  <a:srgbClr val="A9DC92"/>
                </a:solidFill>
                <a:effectLst/>
                <a:uLnTx/>
                <a:uFillTx/>
                <a:latin typeface="Myanmar Text"/>
                <a:ea typeface="+mj-ea"/>
                <a:cs typeface="Myanmar Text"/>
              </a:rPr>
              <a:t>Resident Benefits and Compensation (3.6, 3.7)</a:t>
            </a:r>
          </a:p>
        </p:txBody>
      </p:sp>
      <p:sp>
        <p:nvSpPr>
          <p:cNvPr id="3" name="Content Placeholder 2">
            <a:extLst>
              <a:ext uri="{FF2B5EF4-FFF2-40B4-BE49-F238E27FC236}">
                <a16:creationId xmlns:a16="http://schemas.microsoft.com/office/drawing/2014/main" id="{C5192F1A-FAEE-DD84-592B-4D2CC6E2D2C8}"/>
              </a:ext>
            </a:extLst>
          </p:cNvPr>
          <p:cNvSpPr>
            <a:spLocks noGrp="1"/>
          </p:cNvSpPr>
          <p:nvPr>
            <p:ph idx="1"/>
          </p:nvPr>
        </p:nvSpPr>
        <p:spPr>
          <a:xfrm>
            <a:off x="1103312" y="2052918"/>
            <a:ext cx="8946541" cy="4195481"/>
          </a:xfrm>
        </p:spPr>
        <p:txBody>
          <a:bodyPr vert="horz" lIns="91440" tIns="45720" rIns="91440" bIns="45720" rtlCol="0" anchor="t">
            <a:normAutofit/>
          </a:bodyPr>
          <a:lstStyle/>
          <a:p>
            <a:pPr marL="200660" lvl="1" indent="0">
              <a:lnSpc>
                <a:spcPct val="120000"/>
              </a:lnSpc>
              <a:spcBef>
                <a:spcPts val="0"/>
              </a:spcBef>
              <a:spcAft>
                <a:spcPts val="0"/>
              </a:spcAft>
              <a:buNone/>
            </a:pPr>
            <a:r>
              <a:rPr lang="en-US" sz="2000">
                <a:latin typeface="Myanmar Text"/>
                <a:cs typeface="Myanmar Text"/>
              </a:rPr>
              <a:t>The institution </a:t>
            </a:r>
            <a:r>
              <a:rPr lang="en-US" sz="2000" u="sng">
                <a:latin typeface="Myanmar Text"/>
                <a:cs typeface="Myanmar Text"/>
              </a:rPr>
              <a:t>SHALL</a:t>
            </a:r>
            <a:r>
              <a:rPr lang="en-US" sz="2000">
                <a:latin typeface="Myanmar Text"/>
                <a:cs typeface="Myanmar Text"/>
              </a:rPr>
              <a:t> provide the following benefits: </a:t>
            </a:r>
          </a:p>
          <a:p>
            <a:pPr lvl="2">
              <a:lnSpc>
                <a:spcPct val="120000"/>
              </a:lnSpc>
              <a:spcBef>
                <a:spcPts val="0"/>
              </a:spcBef>
              <a:spcAft>
                <a:spcPts val="0"/>
              </a:spcAft>
              <a:buFont typeface="Century Gothic" panose="020B0502020202020204" pitchFamily="34" charset="0"/>
              <a:buChar char="►"/>
            </a:pPr>
            <a:r>
              <a:rPr lang="en-US" sz="2000">
                <a:latin typeface="Myanmar Text"/>
                <a:cs typeface="Myanmar Text"/>
              </a:rPr>
              <a:t>Health insurance</a:t>
            </a:r>
          </a:p>
          <a:p>
            <a:pPr lvl="2">
              <a:lnSpc>
                <a:spcPct val="120000"/>
              </a:lnSpc>
              <a:spcBef>
                <a:spcPts val="0"/>
              </a:spcBef>
              <a:spcAft>
                <a:spcPts val="0"/>
              </a:spcAft>
              <a:buFont typeface="Century Gothic" panose="020B0502020202020204" pitchFamily="34" charset="0"/>
              <a:buChar char="►"/>
            </a:pPr>
            <a:r>
              <a:rPr lang="en-US" sz="2000">
                <a:latin typeface="Myanmar Text"/>
                <a:cs typeface="Myanmar Text"/>
              </a:rPr>
              <a:t>Professional, family, and sick leave</a:t>
            </a:r>
          </a:p>
          <a:p>
            <a:pPr lvl="2">
              <a:lnSpc>
                <a:spcPct val="120000"/>
              </a:lnSpc>
              <a:spcBef>
                <a:spcPts val="0"/>
              </a:spcBef>
              <a:spcAft>
                <a:spcPts val="0"/>
              </a:spcAft>
              <a:buFont typeface="Century Gothic" panose="020B0502020202020204" pitchFamily="34" charset="0"/>
              <a:buChar char="►"/>
            </a:pPr>
            <a:r>
              <a:rPr lang="en-US" sz="2000">
                <a:latin typeface="Myanmar Text"/>
                <a:cs typeface="Myanmar Text"/>
              </a:rPr>
              <a:t>Leave of absence</a:t>
            </a:r>
          </a:p>
          <a:p>
            <a:pPr lvl="2">
              <a:lnSpc>
                <a:spcPct val="120000"/>
              </a:lnSpc>
              <a:spcBef>
                <a:spcPts val="0"/>
              </a:spcBef>
              <a:spcAft>
                <a:spcPts val="0"/>
              </a:spcAft>
              <a:buFont typeface="Century Gothic" panose="020B0502020202020204" pitchFamily="34" charset="0"/>
              <a:buChar char="►"/>
            </a:pPr>
            <a:r>
              <a:rPr lang="en-US" sz="2000">
                <a:latin typeface="Myanmar Text"/>
                <a:cs typeface="Myanmar Text"/>
              </a:rPr>
              <a:t>Professional liability insurance coverage</a:t>
            </a:r>
          </a:p>
          <a:p>
            <a:pPr lvl="2">
              <a:lnSpc>
                <a:spcPct val="120000"/>
              </a:lnSpc>
              <a:spcBef>
                <a:spcPts val="0"/>
              </a:spcBef>
              <a:buFont typeface="Century Gothic" panose="020B0502020202020204" pitchFamily="34" charset="0"/>
              <a:buChar char="►"/>
            </a:pPr>
            <a:r>
              <a:rPr lang="en-US" sz="2000">
                <a:latin typeface="Myanmar Text"/>
                <a:cs typeface="Myanmar Text"/>
              </a:rPr>
              <a:t>If the institution provides other benefits, they must be identified (e.g., meals, uniforms, vacation policy, housing provisions, payment of dues for membership in national, state, and local professional organizations, and disability insurance benefits)</a:t>
            </a:r>
          </a:p>
        </p:txBody>
      </p:sp>
      <p:sp>
        <p:nvSpPr>
          <p:cNvPr id="2" name="TextBox 1">
            <a:extLst>
              <a:ext uri="{FF2B5EF4-FFF2-40B4-BE49-F238E27FC236}">
                <a16:creationId xmlns:a16="http://schemas.microsoft.com/office/drawing/2014/main" id="{93B849AF-46FC-D576-BE9C-DA6DAB501A48}"/>
              </a:ext>
            </a:extLst>
          </p:cNvPr>
          <p:cNvSpPr txBox="1"/>
          <p:nvPr/>
        </p:nvSpPr>
        <p:spPr>
          <a:xfrm>
            <a:off x="1520156" y="5478573"/>
            <a:ext cx="8702836" cy="1015663"/>
          </a:xfrm>
          <a:prstGeom prst="rect">
            <a:avLst/>
          </a:prstGeom>
          <a:solidFill>
            <a:schemeClr val="accent5"/>
          </a:solidFill>
          <a:ln>
            <a:noFill/>
          </a:ln>
        </p:spPr>
        <p:txBody>
          <a:bodyPr wrap="square" lIns="91440" tIns="45720" rIns="91440" bIns="45720" rtlCol="0" anchor="ctr">
            <a:spAutoFit/>
          </a:bodyPr>
          <a:lstStyle/>
          <a:p>
            <a:pPr defTabSz="457200">
              <a:defRPr/>
            </a:pPr>
            <a:r>
              <a:rPr kumimoji="0" lang="en-US" sz="2000" b="0" i="0" u="none" strike="noStrike" kern="1200" cap="none" spc="0" normalizeH="0" baseline="0" noProof="0">
                <a:ln>
                  <a:noFill/>
                </a:ln>
                <a:solidFill>
                  <a:srgbClr val="42BA97">
                    <a:lumMod val="20000"/>
                    <a:lumOff val="80000"/>
                  </a:srgbClr>
                </a:solidFill>
                <a:effectLst/>
                <a:uLnTx/>
                <a:uFillTx/>
                <a:latin typeface="Myanmar Text"/>
                <a:ea typeface="+mn-ea"/>
                <a:cs typeface="Myanmar Text"/>
              </a:rPr>
              <a:t>Any information not explicitly spelled out in the resident contract must clearly reference another document that </a:t>
            </a:r>
            <a:r>
              <a:rPr lang="en-US" sz="2000">
                <a:solidFill>
                  <a:srgbClr val="42BA97">
                    <a:lumMod val="20000"/>
                    <a:lumOff val="80000"/>
                  </a:srgbClr>
                </a:solidFill>
                <a:latin typeface="Myanmar Text"/>
                <a:cs typeface="Myanmar Text"/>
              </a:rPr>
              <a:t>provides this information and the program must provide these referenced documents to the on-site team</a:t>
            </a:r>
            <a:r>
              <a:rPr kumimoji="0" lang="en-US" sz="2000" b="0" i="0" u="none" strike="noStrike" kern="1200" cap="none" spc="0" normalizeH="0" baseline="0" noProof="0">
                <a:ln>
                  <a:noFill/>
                </a:ln>
                <a:solidFill>
                  <a:srgbClr val="42BA97">
                    <a:lumMod val="20000"/>
                    <a:lumOff val="80000"/>
                  </a:srgbClr>
                </a:solidFill>
                <a:effectLst/>
                <a:uLnTx/>
                <a:uFillTx/>
                <a:latin typeface="Myanmar Text"/>
                <a:ea typeface="+mn-ea"/>
                <a:cs typeface="Myanmar Text"/>
              </a:rPr>
              <a:t>.</a:t>
            </a:r>
          </a:p>
        </p:txBody>
      </p:sp>
    </p:spTree>
    <p:extLst>
      <p:ext uri="{BB962C8B-B14F-4D97-AF65-F5344CB8AC3E}">
        <p14:creationId xmlns:p14="http://schemas.microsoft.com/office/powerpoint/2010/main" val="3734137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B343C-C8A2-5425-2CD7-C30F49CD8A3B}"/>
              </a:ext>
            </a:extLst>
          </p:cNvPr>
          <p:cNvSpPr>
            <a:spLocks noGrp="1"/>
          </p:cNvSpPr>
          <p:nvPr>
            <p:ph type="title"/>
          </p:nvPr>
        </p:nvSpPr>
        <p:spPr/>
        <p:txBody>
          <a:bodyPr anchor="b"/>
          <a:lstStyle/>
          <a:p>
            <a:r>
              <a:rPr lang="en-US" sz="4000">
                <a:latin typeface="Myanmar Text"/>
                <a:cs typeface="Myanmar Text"/>
              </a:rPr>
              <a:t>Requirement 3.6</a:t>
            </a:r>
          </a:p>
        </p:txBody>
      </p:sp>
      <p:sp>
        <p:nvSpPr>
          <p:cNvPr id="3" name="Content Placeholder 2">
            <a:extLst>
              <a:ext uri="{FF2B5EF4-FFF2-40B4-BE49-F238E27FC236}">
                <a16:creationId xmlns:a16="http://schemas.microsoft.com/office/drawing/2014/main" id="{7D93C066-0CF8-668E-A207-E76520DFF075}"/>
              </a:ext>
            </a:extLst>
          </p:cNvPr>
          <p:cNvSpPr>
            <a:spLocks noGrp="1"/>
          </p:cNvSpPr>
          <p:nvPr>
            <p:ph idx="1"/>
          </p:nvPr>
        </p:nvSpPr>
        <p:spPr/>
        <p:txBody>
          <a:bodyPr vert="horz" lIns="91440" tIns="45720" rIns="91440" bIns="45720" rtlCol="0" anchor="t">
            <a:normAutofit/>
          </a:bodyPr>
          <a:lstStyle/>
          <a:p>
            <a:r>
              <a:rPr lang="en-US">
                <a:latin typeface="Myanmar Text"/>
                <a:cs typeface="Myanmar Text"/>
              </a:rPr>
              <a:t>The sponsoring institution </a:t>
            </a:r>
            <a:r>
              <a:rPr lang="en-US" u="sng">
                <a:latin typeface="Myanmar Text"/>
                <a:cs typeface="Myanmar Text"/>
              </a:rPr>
              <a:t>SHALL</a:t>
            </a:r>
            <a:r>
              <a:rPr lang="en-US">
                <a:latin typeface="Myanmar Text"/>
                <a:cs typeface="Myanmar Text"/>
              </a:rPr>
              <a:t> ensure the resident is compensated equitably with and is afforded same benefits, rights, and privileges as other residents at the institution.</a:t>
            </a:r>
          </a:p>
          <a:p>
            <a:r>
              <a:rPr lang="en-US" u="sng">
                <a:latin typeface="Myanmar Text"/>
                <a:cs typeface="Myanmar Text"/>
              </a:rPr>
              <a:t>SHALL</a:t>
            </a:r>
            <a:r>
              <a:rPr lang="en-US">
                <a:latin typeface="Myanmar Text"/>
                <a:cs typeface="Myanmar Text"/>
              </a:rPr>
              <a:t> provide the following:</a:t>
            </a:r>
          </a:p>
          <a:p>
            <a:pPr lvl="1"/>
            <a:r>
              <a:rPr lang="en-US" sz="2000">
                <a:latin typeface="Myanmar Text"/>
                <a:cs typeface="Myanmar Text"/>
              </a:rPr>
              <a:t>Health insurance for the duration of the training program</a:t>
            </a:r>
          </a:p>
          <a:p>
            <a:pPr lvl="1"/>
            <a:r>
              <a:rPr lang="en-US" sz="2000">
                <a:latin typeface="Myanmar Text"/>
                <a:cs typeface="Myanmar Text"/>
              </a:rPr>
              <a:t>Professional, family, and sick leave</a:t>
            </a:r>
          </a:p>
          <a:p>
            <a:pPr lvl="1"/>
            <a:r>
              <a:rPr lang="en-US" sz="2000">
                <a:latin typeface="Myanmar Text"/>
                <a:cs typeface="Myanmar Text"/>
              </a:rPr>
              <a:t>Leave of absence</a:t>
            </a:r>
          </a:p>
          <a:p>
            <a:pPr lvl="1"/>
            <a:r>
              <a:rPr lang="en-US" sz="2000">
                <a:latin typeface="Myanmar Text"/>
                <a:cs typeface="Myanmar Text"/>
              </a:rPr>
              <a:t>Professional liability insurance coverage</a:t>
            </a:r>
          </a:p>
          <a:p>
            <a:pPr lvl="1"/>
            <a:r>
              <a:rPr lang="en-US" sz="2000">
                <a:latin typeface="Myanmar Text"/>
                <a:cs typeface="Myanmar Text"/>
              </a:rPr>
              <a:t>Other benefits if provided (meals, uniforms, vacation policy, housing provisions, payments of dues, and disability insurance)</a:t>
            </a:r>
          </a:p>
        </p:txBody>
      </p:sp>
    </p:spTree>
    <p:extLst>
      <p:ext uri="{BB962C8B-B14F-4D97-AF65-F5344CB8AC3E}">
        <p14:creationId xmlns:p14="http://schemas.microsoft.com/office/powerpoint/2010/main" val="1794809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B5451-C949-390C-3AA8-B7CAE0B6931E}"/>
              </a:ext>
            </a:extLst>
          </p:cNvPr>
          <p:cNvSpPr>
            <a:spLocks noGrp="1"/>
          </p:cNvSpPr>
          <p:nvPr>
            <p:ph type="title"/>
          </p:nvPr>
        </p:nvSpPr>
        <p:spPr/>
        <p:txBody>
          <a:bodyPr anchor="b"/>
          <a:lstStyle/>
          <a:p>
            <a:r>
              <a:rPr lang="en-US" sz="4000">
                <a:latin typeface="Myanmar Text"/>
                <a:cs typeface="Myanmar Text"/>
              </a:rPr>
              <a:t>Requirement 3.6 - continued</a:t>
            </a:r>
          </a:p>
        </p:txBody>
      </p:sp>
      <p:sp>
        <p:nvSpPr>
          <p:cNvPr id="3" name="Content Placeholder 2">
            <a:extLst>
              <a:ext uri="{FF2B5EF4-FFF2-40B4-BE49-F238E27FC236}">
                <a16:creationId xmlns:a16="http://schemas.microsoft.com/office/drawing/2014/main" id="{7D4D2116-D846-0C8F-59BE-A234571D5902}"/>
              </a:ext>
            </a:extLst>
          </p:cNvPr>
          <p:cNvSpPr>
            <a:spLocks noGrp="1"/>
          </p:cNvSpPr>
          <p:nvPr>
            <p:ph idx="1"/>
          </p:nvPr>
        </p:nvSpPr>
        <p:spPr/>
        <p:txBody>
          <a:bodyPr vert="horz" lIns="91440" tIns="45720" rIns="91440" bIns="45720" rtlCol="0" anchor="t">
            <a:normAutofit/>
          </a:bodyPr>
          <a:lstStyle/>
          <a:p>
            <a:r>
              <a:rPr lang="en-US"/>
              <a:t>All of the benefits must be at least equivalent to those afforded to other professional employees at the sponsoring institution.</a:t>
            </a:r>
          </a:p>
          <a:p>
            <a:r>
              <a:rPr lang="en-US"/>
              <a:t>Leave of absence: </a:t>
            </a:r>
            <a:r>
              <a:rPr lang="en-US" u="sng"/>
              <a:t>MUST</a:t>
            </a:r>
            <a:r>
              <a:rPr lang="en-US"/>
              <a:t> establish a policy addressing interruption / leave as well as continuation of pay and benefits as well as effect on meeting requirements for completion of training.</a:t>
            </a:r>
          </a:p>
          <a:p>
            <a:r>
              <a:rPr lang="en-US"/>
              <a:t>Liability insurance coverage: </a:t>
            </a:r>
            <a:r>
              <a:rPr lang="en-US" u="sng"/>
              <a:t>MUST</a:t>
            </a:r>
            <a:r>
              <a:rPr lang="en-US"/>
              <a:t> cover all rotations at all training sites </a:t>
            </a:r>
          </a:p>
          <a:p>
            <a:pPr lvl="1"/>
            <a:r>
              <a:rPr lang="en-US" sz="2000" u="sng"/>
              <a:t>MUST</a:t>
            </a:r>
            <a:r>
              <a:rPr lang="en-US" sz="2000"/>
              <a:t> provide protection against awards from claims reported or filed after completion of training</a:t>
            </a:r>
          </a:p>
          <a:p>
            <a:pPr lvl="1"/>
            <a:r>
              <a:rPr lang="en-US" sz="2000" u="sng"/>
              <a:t>MUST</a:t>
            </a:r>
            <a:r>
              <a:rPr lang="en-US" sz="2000"/>
              <a:t> provide proof of coverage to the resident upon request</a:t>
            </a:r>
          </a:p>
        </p:txBody>
      </p:sp>
    </p:spTree>
    <p:extLst>
      <p:ext uri="{BB962C8B-B14F-4D97-AF65-F5344CB8AC3E}">
        <p14:creationId xmlns:p14="http://schemas.microsoft.com/office/powerpoint/2010/main" val="1592881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46348-4D25-9E9F-C502-73FF66E37CEB}"/>
              </a:ext>
            </a:extLst>
          </p:cNvPr>
          <p:cNvSpPr>
            <a:spLocks noGrp="1"/>
          </p:cNvSpPr>
          <p:nvPr>
            <p:ph type="title"/>
          </p:nvPr>
        </p:nvSpPr>
        <p:spPr/>
        <p:txBody>
          <a:bodyPr anchor="b"/>
          <a:lstStyle/>
          <a:p>
            <a:r>
              <a:rPr lang="en-US" sz="4000">
                <a:latin typeface="Myanmar Text"/>
                <a:cs typeface="Myanmar Text"/>
              </a:rPr>
              <a:t>Requirement 3.7</a:t>
            </a:r>
          </a:p>
        </p:txBody>
      </p:sp>
      <p:sp>
        <p:nvSpPr>
          <p:cNvPr id="3" name="Content Placeholder 2">
            <a:extLst>
              <a:ext uri="{FF2B5EF4-FFF2-40B4-BE49-F238E27FC236}">
                <a16:creationId xmlns:a16="http://schemas.microsoft.com/office/drawing/2014/main" id="{68ED559F-0CDE-059D-0161-440BC59C009A}"/>
              </a:ext>
            </a:extLst>
          </p:cNvPr>
          <p:cNvSpPr>
            <a:spLocks noGrp="1"/>
          </p:cNvSpPr>
          <p:nvPr>
            <p:ph idx="1"/>
          </p:nvPr>
        </p:nvSpPr>
        <p:spPr/>
        <p:txBody>
          <a:bodyPr vert="horz" lIns="91440" tIns="45720" rIns="91440" bIns="45720" rtlCol="0" anchor="t">
            <a:normAutofit/>
          </a:bodyPr>
          <a:lstStyle/>
          <a:p>
            <a:r>
              <a:rPr lang="en-US">
                <a:latin typeface="Myanmar Text"/>
                <a:cs typeface="Myanmar Text"/>
              </a:rPr>
              <a:t>Institution </a:t>
            </a:r>
            <a:r>
              <a:rPr lang="en-US" u="sng">
                <a:latin typeface="Myanmar Text"/>
                <a:cs typeface="Myanmar Text"/>
              </a:rPr>
              <a:t>SHALL</a:t>
            </a:r>
            <a:r>
              <a:rPr lang="en-US">
                <a:latin typeface="Myanmar Text"/>
                <a:cs typeface="Myanmar Text"/>
              </a:rPr>
              <a:t> provide resident a written contract or letter of appointment.</a:t>
            </a:r>
          </a:p>
          <a:p>
            <a:r>
              <a:rPr lang="en-US" u="sng">
                <a:latin typeface="Myanmar Text"/>
                <a:cs typeface="Myanmar Text"/>
              </a:rPr>
              <a:t>MUST</a:t>
            </a:r>
            <a:r>
              <a:rPr lang="en-US">
                <a:latin typeface="Myanmar Text"/>
                <a:cs typeface="Myanmar Text"/>
              </a:rPr>
              <a:t> including the following:</a:t>
            </a:r>
          </a:p>
          <a:p>
            <a:pPr lvl="1"/>
            <a:r>
              <a:rPr lang="en-US">
                <a:latin typeface="Myanmar Text"/>
                <a:cs typeface="Myanmar Text"/>
              </a:rPr>
              <a:t>Be signed and dated by the CAO or DIO </a:t>
            </a:r>
            <a:r>
              <a:rPr lang="en-US" u="sng">
                <a:latin typeface="Myanmar Text"/>
                <a:cs typeface="Myanmar Text"/>
              </a:rPr>
              <a:t>and</a:t>
            </a:r>
            <a:r>
              <a:rPr lang="en-US">
                <a:latin typeface="Myanmar Text"/>
                <a:cs typeface="Myanmar Text"/>
              </a:rPr>
              <a:t> the resident</a:t>
            </a:r>
          </a:p>
          <a:p>
            <a:pPr lvl="1"/>
            <a:r>
              <a:rPr lang="en-US">
                <a:latin typeface="Myanmar Text"/>
                <a:cs typeface="Myanmar Text"/>
              </a:rPr>
              <a:t>Type of certificate the resident will be awarded (more in a moment)</a:t>
            </a:r>
          </a:p>
          <a:p>
            <a:pPr lvl="1"/>
            <a:r>
              <a:rPr lang="en-US">
                <a:latin typeface="Myanmar Text"/>
                <a:cs typeface="Myanmar Text"/>
              </a:rPr>
              <a:t>The amount of the resident stipend</a:t>
            </a:r>
          </a:p>
          <a:p>
            <a:pPr lvl="1"/>
            <a:r>
              <a:rPr lang="en-US">
                <a:latin typeface="Myanmar Text"/>
                <a:cs typeface="Myanmar Text"/>
              </a:rPr>
              <a:t>Duration of the agreement</a:t>
            </a:r>
          </a:p>
          <a:p>
            <a:pPr lvl="1"/>
            <a:r>
              <a:rPr lang="en-US">
                <a:latin typeface="Myanmar Text"/>
                <a:cs typeface="Myanmar Text"/>
              </a:rPr>
              <a:t>Benefits provided</a:t>
            </a:r>
          </a:p>
          <a:p>
            <a:pPr lvl="1"/>
            <a:r>
              <a:rPr lang="en-US">
                <a:latin typeface="Myanmar Text"/>
                <a:cs typeface="Myanmar Text"/>
              </a:rPr>
              <a:t>The length of the program (if it is approved by CPME to exceed 36 months)</a:t>
            </a:r>
          </a:p>
          <a:p>
            <a:endParaRPr lang="en-US">
              <a:latin typeface="Myanmar Text"/>
              <a:cs typeface="Myanmar Text"/>
            </a:endParaRPr>
          </a:p>
        </p:txBody>
      </p:sp>
    </p:spTree>
    <p:extLst>
      <p:ext uri="{BB962C8B-B14F-4D97-AF65-F5344CB8AC3E}">
        <p14:creationId xmlns:p14="http://schemas.microsoft.com/office/powerpoint/2010/main" val="3660566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FBB18-142A-5372-9983-87FA51DAF96B}"/>
              </a:ext>
            </a:extLst>
          </p:cNvPr>
          <p:cNvSpPr>
            <a:spLocks noGrp="1"/>
          </p:cNvSpPr>
          <p:nvPr>
            <p:ph type="title"/>
          </p:nvPr>
        </p:nvSpPr>
        <p:spPr/>
        <p:txBody>
          <a:bodyPr anchor="b"/>
          <a:lstStyle/>
          <a:p>
            <a:r>
              <a:rPr lang="en-US" sz="4000">
                <a:latin typeface="Myanmar Text"/>
                <a:cs typeface="Myanmar Text"/>
              </a:rPr>
              <a:t>Program Identification on Contracts</a:t>
            </a:r>
          </a:p>
        </p:txBody>
      </p:sp>
      <p:sp>
        <p:nvSpPr>
          <p:cNvPr id="3" name="Content Placeholder 2">
            <a:extLst>
              <a:ext uri="{FF2B5EF4-FFF2-40B4-BE49-F238E27FC236}">
                <a16:creationId xmlns:a16="http://schemas.microsoft.com/office/drawing/2014/main" id="{E5BD8521-1B91-72C0-5A32-36CF2C9DAA81}"/>
              </a:ext>
            </a:extLst>
          </p:cNvPr>
          <p:cNvSpPr>
            <a:spLocks noGrp="1"/>
          </p:cNvSpPr>
          <p:nvPr>
            <p:ph idx="1"/>
          </p:nvPr>
        </p:nvSpPr>
        <p:spPr>
          <a:xfrm>
            <a:off x="1103312" y="2638134"/>
            <a:ext cx="8946541" cy="4195481"/>
          </a:xfrm>
        </p:spPr>
        <p:txBody>
          <a:bodyPr vert="horz" lIns="91440" tIns="45720" rIns="91440" bIns="45720" rtlCol="0" anchor="t">
            <a:normAutofit/>
          </a:bodyPr>
          <a:lstStyle/>
          <a:p>
            <a:r>
              <a:rPr lang="en-US">
                <a:effectLst/>
                <a:latin typeface="Myanmar Text"/>
                <a:cs typeface="Myanmar Text"/>
              </a:rPr>
              <a:t>Podiatric Medicine and Surgery Residency (PMSR) or </a:t>
            </a:r>
          </a:p>
          <a:p>
            <a:r>
              <a:rPr lang="en-US">
                <a:effectLst/>
                <a:latin typeface="Myanmar Text"/>
                <a:cs typeface="Myanmar Text"/>
              </a:rPr>
              <a:t>Podiatric Medicine and Surgery Residency with the added credential in Reconstructive Rearfoot/Ankle Surgery (PMSR/RRA) or </a:t>
            </a:r>
          </a:p>
          <a:p>
            <a:r>
              <a:rPr lang="en-US">
                <a:effectLst/>
                <a:latin typeface="Myanmar Text"/>
                <a:cs typeface="Myanmar Text"/>
              </a:rPr>
              <a:t>Podiatric Medicine and Surgery Residency with Reconstructive Rearfoot/Ankle Surgery (PMSR/RRA)</a:t>
            </a:r>
          </a:p>
          <a:p>
            <a:endParaRPr lang="en-US" sz="2400">
              <a:latin typeface="Myanmar Text"/>
              <a:cs typeface="Myanmar Text"/>
            </a:endParaRPr>
          </a:p>
        </p:txBody>
      </p:sp>
    </p:spTree>
    <p:extLst>
      <p:ext uri="{BB962C8B-B14F-4D97-AF65-F5344CB8AC3E}">
        <p14:creationId xmlns:p14="http://schemas.microsoft.com/office/powerpoint/2010/main" val="34368110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6A87C-DAA3-DAE4-CE63-B0DEECDEA03A}"/>
              </a:ext>
            </a:extLst>
          </p:cNvPr>
          <p:cNvSpPr>
            <a:spLocks noGrp="1"/>
          </p:cNvSpPr>
          <p:nvPr>
            <p:ph type="title"/>
          </p:nvPr>
        </p:nvSpPr>
        <p:spPr/>
        <p:txBody>
          <a:bodyPr anchor="b"/>
          <a:lstStyle/>
          <a:p>
            <a:r>
              <a:rPr lang="en-US" sz="4000">
                <a:latin typeface="Myanmar Text"/>
                <a:cs typeface="Myanmar Text"/>
              </a:rPr>
              <a:t>Requirement 3.7 (Resident Contract) </a:t>
            </a:r>
          </a:p>
        </p:txBody>
      </p:sp>
      <p:sp>
        <p:nvSpPr>
          <p:cNvPr id="3" name="Content Placeholder 2">
            <a:extLst>
              <a:ext uri="{FF2B5EF4-FFF2-40B4-BE49-F238E27FC236}">
                <a16:creationId xmlns:a16="http://schemas.microsoft.com/office/drawing/2014/main" id="{19A7965C-CF0D-ECBB-758C-439B83AA5000}"/>
              </a:ext>
            </a:extLst>
          </p:cNvPr>
          <p:cNvSpPr>
            <a:spLocks noGrp="1"/>
          </p:cNvSpPr>
          <p:nvPr>
            <p:ph idx="1"/>
          </p:nvPr>
        </p:nvSpPr>
        <p:spPr/>
        <p:txBody>
          <a:bodyPr vert="horz" lIns="91440" tIns="45720" rIns="91440" bIns="45720" rtlCol="0" anchor="t">
            <a:noAutofit/>
          </a:bodyPr>
          <a:lstStyle/>
          <a:p>
            <a:r>
              <a:rPr lang="en-US" sz="2400">
                <a:latin typeface="Myanmar Text"/>
                <a:cs typeface="Myanmar Text"/>
              </a:rPr>
              <a:t>Additionally, the resident contract </a:t>
            </a:r>
            <a:r>
              <a:rPr lang="en-US" sz="2400" u="sng">
                <a:latin typeface="Myanmar Text"/>
                <a:cs typeface="Myanmar Text"/>
              </a:rPr>
              <a:t>MUST</a:t>
            </a:r>
            <a:r>
              <a:rPr lang="en-US" sz="2400">
                <a:latin typeface="Myanmar Text"/>
                <a:cs typeface="Myanmar Text"/>
              </a:rPr>
              <a:t> be forwarded to:</a:t>
            </a:r>
            <a:br>
              <a:rPr lang="en-US" sz="2400">
                <a:latin typeface="Myanmar Text"/>
                <a:cs typeface="Myanmar Text"/>
              </a:rPr>
            </a:br>
            <a:endParaRPr lang="en-US" sz="2400">
              <a:latin typeface="Myanmar Text"/>
              <a:cs typeface="Myanmar Text"/>
            </a:endParaRPr>
          </a:p>
          <a:p>
            <a:pPr lvl="1"/>
            <a:r>
              <a:rPr lang="en-US" sz="2000">
                <a:latin typeface="Myanmar Text"/>
                <a:cs typeface="Myanmar Text"/>
              </a:rPr>
              <a:t>the CAO or DIO upon execution/completion</a:t>
            </a:r>
          </a:p>
          <a:p>
            <a:pPr lvl="1"/>
            <a:r>
              <a:rPr lang="en-US" sz="2000">
                <a:latin typeface="Myanmar Text"/>
                <a:cs typeface="Myanmar Text"/>
              </a:rPr>
              <a:t>the Program Director</a:t>
            </a:r>
          </a:p>
        </p:txBody>
      </p:sp>
    </p:spTree>
    <p:extLst>
      <p:ext uri="{BB962C8B-B14F-4D97-AF65-F5344CB8AC3E}">
        <p14:creationId xmlns:p14="http://schemas.microsoft.com/office/powerpoint/2010/main" val="3087459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FB16C-97C9-429F-0108-EC3F8CE3A264}"/>
              </a:ext>
            </a:extLst>
          </p:cNvPr>
          <p:cNvSpPr>
            <a:spLocks noGrp="1"/>
          </p:cNvSpPr>
          <p:nvPr>
            <p:ph type="title"/>
          </p:nvPr>
        </p:nvSpPr>
        <p:spPr/>
        <p:txBody>
          <a:bodyPr/>
          <a:lstStyle/>
          <a:p>
            <a:r>
              <a:rPr lang="en-US">
                <a:latin typeface="Myanmar Text"/>
                <a:cs typeface="Myanmar Text"/>
              </a:rPr>
              <a:t>Requirement 3.7 - Resident Contract, continued</a:t>
            </a:r>
          </a:p>
        </p:txBody>
      </p:sp>
      <p:sp>
        <p:nvSpPr>
          <p:cNvPr id="3" name="Content Placeholder 2">
            <a:extLst>
              <a:ext uri="{FF2B5EF4-FFF2-40B4-BE49-F238E27FC236}">
                <a16:creationId xmlns:a16="http://schemas.microsoft.com/office/drawing/2014/main" id="{F2B8EBB6-9FF2-9269-15D3-E8110FB990A2}"/>
              </a:ext>
            </a:extLst>
          </p:cNvPr>
          <p:cNvSpPr>
            <a:spLocks noGrp="1"/>
          </p:cNvSpPr>
          <p:nvPr>
            <p:ph idx="1"/>
          </p:nvPr>
        </p:nvSpPr>
        <p:spPr/>
        <p:txBody>
          <a:bodyPr vert="horz" lIns="91440" tIns="45720" rIns="91440" bIns="45720" rtlCol="0" anchor="t">
            <a:normAutofit/>
          </a:bodyPr>
          <a:lstStyle/>
          <a:p>
            <a:pPr lvl="1"/>
            <a:r>
              <a:rPr lang="en-US">
                <a:latin typeface="Myanmar Text"/>
                <a:cs typeface="Myanmar Text"/>
              </a:rPr>
              <a:t>The stipend offered by the institution </a:t>
            </a:r>
            <a:r>
              <a:rPr lang="en-US" u="sng">
                <a:latin typeface="Myanmar Text"/>
                <a:cs typeface="Myanmar Text"/>
              </a:rPr>
              <a:t>MUST NOT</a:t>
            </a:r>
            <a:r>
              <a:rPr lang="en-US">
                <a:latin typeface="Myanmar Text"/>
                <a:cs typeface="Myanmar Text"/>
              </a:rPr>
              <a:t> be contingent on the productivity of the individual resident.</a:t>
            </a:r>
          </a:p>
          <a:p>
            <a:pPr lvl="1">
              <a:buClr>
                <a:srgbClr val="B4DFAC"/>
              </a:buClr>
            </a:pPr>
            <a:r>
              <a:rPr lang="en-US">
                <a:latin typeface="Myanmar Text"/>
                <a:cs typeface="Myanmar Text"/>
              </a:rPr>
              <a:t>If co-sponsored program: the contract/letter </a:t>
            </a:r>
            <a:r>
              <a:rPr lang="en-US" u="sng">
                <a:latin typeface="Myanmar Text"/>
                <a:cs typeface="Myanmar Text"/>
              </a:rPr>
              <a:t>MUST</a:t>
            </a:r>
            <a:r>
              <a:rPr lang="en-US">
                <a:latin typeface="Myanmar Text"/>
                <a:cs typeface="Myanmar Text"/>
              </a:rPr>
              <a:t> be signed and dated by the CAO or DIO of each co-sponsoring institutions </a:t>
            </a:r>
            <a:r>
              <a:rPr lang="en-US" u="sng">
                <a:latin typeface="Myanmar Text"/>
                <a:cs typeface="Myanmar Text"/>
              </a:rPr>
              <a:t>and</a:t>
            </a:r>
            <a:r>
              <a:rPr lang="en-US">
                <a:latin typeface="Myanmar Text"/>
                <a:cs typeface="Myanmar Text"/>
              </a:rPr>
              <a:t> the resident and be forwarded to the Program Director.</a:t>
            </a:r>
          </a:p>
          <a:p>
            <a:pPr lvl="1">
              <a:buClr>
                <a:srgbClr val="B4DFAC"/>
              </a:buClr>
            </a:pPr>
            <a:r>
              <a:rPr lang="en-US">
                <a:latin typeface="Myanmar Text"/>
                <a:cs typeface="Myanmar Text"/>
              </a:rPr>
              <a:t>If residents sign contracts with multiple institutions, a letter of understanding between those institutions </a:t>
            </a:r>
            <a:r>
              <a:rPr lang="en-US" u="sng">
                <a:latin typeface="Myanmar Text"/>
                <a:cs typeface="Myanmar Text"/>
              </a:rPr>
              <a:t>MUST</a:t>
            </a:r>
            <a:r>
              <a:rPr lang="en-US">
                <a:latin typeface="Myanmar Text"/>
                <a:cs typeface="Myanmar Text"/>
              </a:rPr>
              <a:t> be in place, identifying the Program Director as the final authority to oversee resident training at all sites.</a:t>
            </a:r>
            <a:endParaRPr lang="en-US"/>
          </a:p>
        </p:txBody>
      </p:sp>
    </p:spTree>
    <p:extLst>
      <p:ext uri="{BB962C8B-B14F-4D97-AF65-F5344CB8AC3E}">
        <p14:creationId xmlns:p14="http://schemas.microsoft.com/office/powerpoint/2010/main" val="34332428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A7C42B-5B4B-5ECA-E0B7-918A5C82B6A9}"/>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7DF8617B-92C8-FA52-E6FD-439CFBB3468D}"/>
              </a:ext>
            </a:extLst>
          </p:cNvPr>
          <p:cNvSpPr txBox="1">
            <a:spLocks/>
          </p:cNvSpPr>
          <p:nvPr/>
        </p:nvSpPr>
        <p:spPr>
          <a:xfrm>
            <a:off x="646111" y="690879"/>
            <a:ext cx="3682049" cy="5557519"/>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4600" i="0" kern="1200" spc="-50" baseline="0">
                <a:solidFill>
                  <a:srgbClr val="FFFFFF"/>
                </a:solidFill>
                <a:latin typeface="Myanmar Text" panose="020B0502040204020203" pitchFamily="34" charset="0"/>
                <a:ea typeface="+mj-ea"/>
                <a:cs typeface="Myanmar Text" panose="020B0502040204020203" pitchFamily="34" charset="0"/>
              </a:defRPr>
            </a:lvl1pPr>
          </a:lstStyle>
          <a:p>
            <a:pPr marL="0" marR="0" lvl="0" indent="0" defTabSz="457200" rtl="0" eaLnBrk="1" fontAlgn="auto" latinLnBrk="0" hangingPunct="1">
              <a:lnSpc>
                <a:spcPct val="90000"/>
              </a:lnSpc>
              <a:spcBef>
                <a:spcPct val="0"/>
              </a:spcBef>
              <a:spcAft>
                <a:spcPts val="200"/>
              </a:spcAft>
              <a:buClrTx/>
              <a:buSzTx/>
              <a:buFontTx/>
              <a:buNone/>
              <a:tabLst/>
              <a:defRPr/>
            </a:pPr>
            <a:r>
              <a:rPr kumimoji="0" lang="en-US" sz="4000" b="0" i="0" u="none" strike="noStrike" kern="1200" cap="none" spc="-50" normalizeH="0" baseline="0" noProof="0">
                <a:ln>
                  <a:noFill/>
                </a:ln>
                <a:solidFill>
                  <a:srgbClr val="62A39F">
                    <a:lumMod val="20000"/>
                    <a:lumOff val="80000"/>
                  </a:srgbClr>
                </a:solidFill>
                <a:effectLst/>
                <a:uLnTx/>
                <a:uFillTx/>
                <a:latin typeface="Myanmar Text"/>
                <a:ea typeface="+mj-ea"/>
                <a:cs typeface="Myanmar Text"/>
              </a:rPr>
              <a:t>How and When Resident Contracts are Evaluated</a:t>
            </a:r>
          </a:p>
        </p:txBody>
      </p:sp>
      <p:sp>
        <p:nvSpPr>
          <p:cNvPr id="2" name="Content Placeholder 2">
            <a:extLst>
              <a:ext uri="{FF2B5EF4-FFF2-40B4-BE49-F238E27FC236}">
                <a16:creationId xmlns:a16="http://schemas.microsoft.com/office/drawing/2014/main" id="{3EBC8F27-5B33-C904-1B8C-0701C5580EEE}"/>
              </a:ext>
            </a:extLst>
          </p:cNvPr>
          <p:cNvSpPr txBox="1">
            <a:spLocks/>
          </p:cNvSpPr>
          <p:nvPr/>
        </p:nvSpPr>
        <p:spPr>
          <a:xfrm>
            <a:off x="5123770" y="1168981"/>
            <a:ext cx="5304744" cy="5557519"/>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marR="0" lvl="0" indent="0" algn="l" defTabSz="457200" rtl="0" eaLnBrk="1" fontAlgn="auto" latinLnBrk="0" hangingPunct="1">
              <a:lnSpc>
                <a:spcPct val="90000"/>
              </a:lnSpc>
              <a:spcBef>
                <a:spcPts val="1000"/>
              </a:spcBef>
              <a:spcAft>
                <a:spcPts val="0"/>
              </a:spcAft>
              <a:buClr>
                <a:srgbClr val="4DA23E">
                  <a:lumMod val="40000"/>
                  <a:lumOff val="60000"/>
                </a:srgbClr>
              </a:buClr>
              <a:buSzPct val="80000"/>
              <a:buFont typeface="Wingdings 3" charset="2"/>
              <a:buChar char=""/>
              <a:tabLst/>
              <a:defRPr/>
            </a:pPr>
            <a:r>
              <a:rPr kumimoji="0" lang="en-US" sz="2000" b="0" i="0" u="none" strike="noStrike" kern="1200" cap="none" spc="0" normalizeH="0" baseline="0" noProof="0">
                <a:ln>
                  <a:noFill/>
                </a:ln>
                <a:solidFill>
                  <a:srgbClr val="C4D9E4"/>
                </a:solidFill>
                <a:effectLst/>
                <a:uLnTx/>
                <a:uFillTx/>
                <a:latin typeface="Myanmar Text"/>
                <a:ea typeface="+mj-ea"/>
                <a:cs typeface="Myanmar Text"/>
              </a:rPr>
              <a:t>Before the Visit: </a:t>
            </a:r>
          </a:p>
          <a:p>
            <a:pPr lvl="2">
              <a:lnSpc>
                <a:spcPct val="90000"/>
              </a:lnSpc>
              <a:buClr>
                <a:srgbClr val="4DA23E">
                  <a:lumMod val="40000"/>
                  <a:lumOff val="60000"/>
                </a:srgbClr>
              </a:buClr>
              <a:defRPr/>
            </a:pPr>
            <a:r>
              <a:rPr kumimoji="0" lang="en-US" sz="2000" b="0" i="0" u="none" strike="noStrike" kern="1200" cap="none" spc="0" normalizeH="0" baseline="0" noProof="0">
                <a:ln>
                  <a:noFill/>
                </a:ln>
                <a:solidFill>
                  <a:srgbClr val="C4D9E4"/>
                </a:solidFill>
                <a:effectLst/>
                <a:uLnTx/>
                <a:uFillTx/>
                <a:latin typeface="Myanmar Text"/>
                <a:ea typeface="+mj-ea"/>
                <a:cs typeface="Myanmar Text"/>
              </a:rPr>
              <a:t>Evaluators review all </a:t>
            </a:r>
            <a:r>
              <a:rPr lang="en-US" sz="2000">
                <a:solidFill>
                  <a:srgbClr val="C4D9E4"/>
                </a:solidFill>
                <a:latin typeface="Myanmar Text"/>
                <a:cs typeface="Myanmar Text"/>
              </a:rPr>
              <a:t>resident</a:t>
            </a:r>
            <a:r>
              <a:rPr kumimoji="0" lang="en-US" sz="2000" b="0" i="0" u="none" strike="noStrike" kern="1200" cap="none" spc="0" normalizeH="0" baseline="0" noProof="0">
                <a:ln>
                  <a:noFill/>
                </a:ln>
                <a:solidFill>
                  <a:srgbClr val="C4D9E4"/>
                </a:solidFill>
                <a:effectLst/>
                <a:uLnTx/>
                <a:uFillTx/>
                <a:latin typeface="Myanmar Text"/>
                <a:ea typeface="+mj-ea"/>
                <a:cs typeface="Myanmar Text"/>
              </a:rPr>
              <a:t> contracts provided in the </a:t>
            </a:r>
            <a:r>
              <a:rPr lang="en-US" sz="2000">
                <a:solidFill>
                  <a:srgbClr val="C4D9E4"/>
                </a:solidFill>
                <a:latin typeface="Myanmar Text"/>
                <a:cs typeface="Myanmar Text"/>
              </a:rPr>
              <a:t>pre-evaluation</a:t>
            </a:r>
            <a:endParaRPr lang="en-US" sz="2000" b="0" i="0" u="none" strike="noStrike" kern="1200" cap="none" spc="0" normalizeH="0" baseline="0" noProof="0">
              <a:ln>
                <a:noFill/>
              </a:ln>
              <a:solidFill>
                <a:srgbClr val="C4D9E4"/>
              </a:solidFill>
              <a:effectLst/>
              <a:uLnTx/>
              <a:uFillTx/>
              <a:latin typeface="Myanmar Text"/>
              <a:cs typeface="Myanmar Text"/>
            </a:endParaRPr>
          </a:p>
          <a:p>
            <a:pPr marL="1143000" marR="0" lvl="2" indent="-228600" algn="l" defTabSz="457200" rtl="0" eaLnBrk="1" fontAlgn="auto" latinLnBrk="0" hangingPunct="1">
              <a:lnSpc>
                <a:spcPct val="90000"/>
              </a:lnSpc>
              <a:spcBef>
                <a:spcPts val="1000"/>
              </a:spcBef>
              <a:spcAft>
                <a:spcPts val="0"/>
              </a:spcAft>
              <a:buClr>
                <a:srgbClr val="4DA23E">
                  <a:lumMod val="40000"/>
                  <a:lumOff val="60000"/>
                </a:srgbClr>
              </a:buClr>
              <a:buSzPct val="80000"/>
              <a:buFont typeface="Wingdings 3" charset="2"/>
              <a:buChar char=""/>
              <a:tabLst/>
              <a:defRPr/>
            </a:pPr>
            <a:r>
              <a:rPr kumimoji="0" lang="en-US" sz="2000" b="0" i="0" u="none" strike="noStrike" kern="1200" cap="none" spc="0" normalizeH="0" baseline="0" noProof="0">
                <a:ln>
                  <a:noFill/>
                </a:ln>
                <a:solidFill>
                  <a:srgbClr val="C4D9E4"/>
                </a:solidFill>
                <a:effectLst/>
                <a:uLnTx/>
                <a:uFillTx/>
                <a:latin typeface="Myanmar Text"/>
                <a:ea typeface="+mj-ea"/>
                <a:cs typeface="Myanmar Text"/>
              </a:rPr>
              <a:t>Identify any missing contracts</a:t>
            </a:r>
            <a:endParaRPr lang="en-US" sz="2000" b="0" i="0" u="none" strike="noStrike" kern="1200" cap="none" spc="0" normalizeH="0" baseline="0" noProof="0">
              <a:ln>
                <a:noFill/>
              </a:ln>
              <a:solidFill>
                <a:srgbClr val="C4D9E4"/>
              </a:solidFill>
              <a:effectLst/>
              <a:uLnTx/>
              <a:uFillTx/>
              <a:latin typeface="Myanmar Text"/>
              <a:cs typeface="Myanmar Text"/>
            </a:endParaRPr>
          </a:p>
          <a:p>
            <a:pPr marL="342900" marR="0" lvl="0" indent="-342900" algn="l" defTabSz="457200" rtl="0" eaLnBrk="1" fontAlgn="auto" latinLnBrk="0" hangingPunct="1">
              <a:lnSpc>
                <a:spcPct val="90000"/>
              </a:lnSpc>
              <a:spcBef>
                <a:spcPts val="1000"/>
              </a:spcBef>
              <a:spcAft>
                <a:spcPts val="0"/>
              </a:spcAft>
              <a:buClr>
                <a:srgbClr val="4DA23E">
                  <a:lumMod val="40000"/>
                  <a:lumOff val="60000"/>
                </a:srgbClr>
              </a:buClr>
              <a:buSzPct val="80000"/>
              <a:buFont typeface="Wingdings 3" charset="2"/>
              <a:buChar char=""/>
              <a:tabLst/>
              <a:defRPr/>
            </a:pPr>
            <a:endParaRPr kumimoji="0" lang="en-US" sz="2000" b="0" i="0" u="none" strike="noStrike" kern="1200" cap="none" spc="0" normalizeH="0" baseline="0" noProof="0">
              <a:ln>
                <a:noFill/>
              </a:ln>
              <a:solidFill>
                <a:srgbClr val="C4D9E4"/>
              </a:solidFill>
              <a:effectLst/>
              <a:uLnTx/>
              <a:uFillTx/>
              <a:latin typeface="Myanmar Text"/>
              <a:ea typeface="+mj-ea"/>
              <a:cs typeface="Myanmar Text"/>
            </a:endParaRPr>
          </a:p>
          <a:p>
            <a:pPr marL="0" marR="0" lvl="0" indent="0" algn="l" defTabSz="457200" rtl="0" eaLnBrk="1" fontAlgn="auto" latinLnBrk="0" hangingPunct="1">
              <a:lnSpc>
                <a:spcPct val="90000"/>
              </a:lnSpc>
              <a:spcBef>
                <a:spcPts val="1000"/>
              </a:spcBef>
              <a:spcAft>
                <a:spcPts val="0"/>
              </a:spcAft>
              <a:buClr>
                <a:srgbClr val="4DA23E">
                  <a:lumMod val="40000"/>
                  <a:lumOff val="60000"/>
                </a:srgbClr>
              </a:buClr>
              <a:buSzPct val="80000"/>
              <a:buFont typeface="Wingdings 3" charset="2"/>
              <a:buChar char=""/>
              <a:tabLst/>
              <a:defRPr/>
            </a:pPr>
            <a:r>
              <a:rPr kumimoji="0" lang="en-US" sz="2000" b="0" i="0" u="none" strike="noStrike" kern="1200" cap="none" spc="0" normalizeH="0" baseline="0" noProof="0">
                <a:ln>
                  <a:noFill/>
                </a:ln>
                <a:solidFill>
                  <a:srgbClr val="C4D9E4"/>
                </a:solidFill>
                <a:effectLst/>
                <a:uLnTx/>
                <a:uFillTx/>
                <a:latin typeface="Myanmar Text"/>
                <a:ea typeface="+mj-ea"/>
                <a:cs typeface="Myanmar Text"/>
              </a:rPr>
              <a:t>During the Visit: </a:t>
            </a:r>
          </a:p>
          <a:p>
            <a:pPr lvl="2">
              <a:lnSpc>
                <a:spcPct val="90000"/>
              </a:lnSpc>
              <a:buClr>
                <a:srgbClr val="4DA23E">
                  <a:lumMod val="40000"/>
                  <a:lumOff val="60000"/>
                </a:srgbClr>
              </a:buClr>
              <a:defRPr/>
            </a:pPr>
            <a:r>
              <a:rPr kumimoji="0" lang="en-US" sz="2000" b="0" i="0" u="none" strike="noStrike" kern="1200" cap="none" spc="0" normalizeH="0" baseline="0" noProof="0">
                <a:ln>
                  <a:noFill/>
                </a:ln>
                <a:solidFill>
                  <a:srgbClr val="C4D9E4"/>
                </a:solidFill>
                <a:effectLst/>
                <a:uLnTx/>
                <a:uFillTx/>
                <a:latin typeface="Myanmar Text"/>
                <a:ea typeface="+mj-ea"/>
                <a:cs typeface="Myanmar Text"/>
              </a:rPr>
              <a:t>Follow up on questions and areas of potential noncompliance </a:t>
            </a:r>
            <a:r>
              <a:rPr lang="en-US" sz="2000">
                <a:solidFill>
                  <a:srgbClr val="C4D9E4"/>
                </a:solidFill>
                <a:latin typeface="Myanmar Text"/>
                <a:cs typeface="Myanmar Text"/>
              </a:rPr>
              <a:t>related to</a:t>
            </a:r>
            <a:r>
              <a:rPr kumimoji="0" lang="en-US" sz="2000" b="0" i="0" u="none" strike="noStrike" kern="1200" cap="none" spc="0" normalizeH="0" baseline="0" noProof="0">
                <a:ln>
                  <a:noFill/>
                </a:ln>
                <a:solidFill>
                  <a:srgbClr val="C4D9E4"/>
                </a:solidFill>
                <a:effectLst/>
                <a:uLnTx/>
                <a:uFillTx/>
                <a:latin typeface="Myanmar Text"/>
                <a:ea typeface="+mj-ea"/>
                <a:cs typeface="Myanmar Text"/>
              </a:rPr>
              <a:t> the contracts</a:t>
            </a:r>
          </a:p>
          <a:p>
            <a:pPr marL="1143000" marR="0" lvl="2" indent="-228600" algn="l" defTabSz="457200" rtl="0" eaLnBrk="1" fontAlgn="auto" latinLnBrk="0" hangingPunct="1">
              <a:lnSpc>
                <a:spcPct val="90000"/>
              </a:lnSpc>
              <a:spcBef>
                <a:spcPts val="1000"/>
              </a:spcBef>
              <a:spcAft>
                <a:spcPts val="0"/>
              </a:spcAft>
              <a:buClr>
                <a:srgbClr val="4DA23E">
                  <a:lumMod val="40000"/>
                  <a:lumOff val="60000"/>
                </a:srgbClr>
              </a:buClr>
              <a:buSzPct val="80000"/>
              <a:buFont typeface="Wingdings 3" charset="2"/>
              <a:buChar char=""/>
              <a:tabLst/>
              <a:defRPr/>
            </a:pPr>
            <a:r>
              <a:rPr kumimoji="0" lang="en-US" sz="2000" b="0" i="0" u="none" strike="noStrike" kern="1200" cap="none" spc="0" normalizeH="0" baseline="0" noProof="0">
                <a:ln>
                  <a:noFill/>
                </a:ln>
                <a:solidFill>
                  <a:srgbClr val="C4D9E4"/>
                </a:solidFill>
                <a:effectLst/>
                <a:uLnTx/>
                <a:uFillTx/>
                <a:latin typeface="Myanmar Text"/>
                <a:ea typeface="+mj-ea"/>
                <a:cs typeface="Myanmar Text"/>
              </a:rPr>
              <a:t>Obtain and review any missing contracts</a:t>
            </a:r>
          </a:p>
          <a:p>
            <a:pPr marL="0" marR="0" lvl="0" indent="0" algn="l" defTabSz="457200" rtl="0" eaLnBrk="1" fontAlgn="auto" latinLnBrk="0" hangingPunct="1">
              <a:lnSpc>
                <a:spcPct val="90000"/>
              </a:lnSpc>
              <a:spcBef>
                <a:spcPts val="1000"/>
              </a:spcBef>
              <a:spcAft>
                <a:spcPts val="0"/>
              </a:spcAft>
              <a:buClr>
                <a:srgbClr val="4DA23E">
                  <a:lumMod val="40000"/>
                  <a:lumOff val="60000"/>
                </a:srgbClr>
              </a:buClr>
              <a:buSzPct val="80000"/>
              <a:buFont typeface="Wingdings 3" charset="2"/>
              <a:buChar char=""/>
              <a:tabLst/>
              <a:defRPr/>
            </a:pPr>
            <a:endParaRPr kumimoji="0" lang="en-US" sz="2000" b="0" i="0" u="none" strike="noStrike" kern="1200" cap="none" spc="0" normalizeH="0" baseline="0" noProof="0">
              <a:ln>
                <a:noFill/>
              </a:ln>
              <a:solidFill>
                <a:srgbClr val="C4D9E4"/>
              </a:solidFill>
              <a:effectLst/>
              <a:uLnTx/>
              <a:uFillTx/>
              <a:latin typeface="Myanmar Text"/>
              <a:ea typeface="+mj-ea"/>
              <a:cs typeface="Myanmar Text"/>
            </a:endParaRPr>
          </a:p>
        </p:txBody>
      </p:sp>
    </p:spTree>
    <p:extLst>
      <p:ext uri="{BB962C8B-B14F-4D97-AF65-F5344CB8AC3E}">
        <p14:creationId xmlns:p14="http://schemas.microsoft.com/office/powerpoint/2010/main" val="3413924623"/>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2F6AA-1BEB-BAD1-907D-58BB29B0514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99031C0-1328-17A6-C636-6593C19527B9}"/>
              </a:ext>
            </a:extLst>
          </p:cNvPr>
          <p:cNvSpPr/>
          <p:nvPr/>
        </p:nvSpPr>
        <p:spPr>
          <a:xfrm>
            <a:off x="5443268" y="-8627"/>
            <a:ext cx="6105266" cy="686662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Century Gothic" panose="020B0502020202020204"/>
              <a:ea typeface="+mn-ea"/>
              <a:cs typeface="+mn-cs"/>
            </a:endParaRPr>
          </a:p>
        </p:txBody>
      </p:sp>
      <p:pic>
        <p:nvPicPr>
          <p:cNvPr id="12" name="Content Placeholder 11" descr="A screenshot of a document  AI-generated content may be incorrect.">
            <a:extLst>
              <a:ext uri="{FF2B5EF4-FFF2-40B4-BE49-F238E27FC236}">
                <a16:creationId xmlns:a16="http://schemas.microsoft.com/office/drawing/2014/main" id="{F6F86223-33C8-31F7-CFE6-B65DF6D03D9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13722" y="69901"/>
            <a:ext cx="5764357" cy="6709569"/>
          </a:xfrm>
        </p:spPr>
      </p:pic>
      <p:sp>
        <p:nvSpPr>
          <p:cNvPr id="2" name="Title 3">
            <a:extLst>
              <a:ext uri="{FF2B5EF4-FFF2-40B4-BE49-F238E27FC236}">
                <a16:creationId xmlns:a16="http://schemas.microsoft.com/office/drawing/2014/main" id="{1B3A7DDB-F6F5-336B-3351-69CCF6BA5D79}"/>
              </a:ext>
            </a:extLst>
          </p:cNvPr>
          <p:cNvSpPr txBox="1">
            <a:spLocks/>
          </p:cNvSpPr>
          <p:nvPr/>
        </p:nvSpPr>
        <p:spPr>
          <a:xfrm>
            <a:off x="643466" y="786383"/>
            <a:ext cx="3517567" cy="2093975"/>
          </a:xfrm>
          <a:prstGeom prst="rect">
            <a:avLst/>
          </a:prstGeom>
          <a:noFill/>
        </p:spPr>
        <p:txBody>
          <a:bodyPr vert="horz" lIns="91440" tIns="45720" rIns="91440" bIns="45720" rtlCol="0" anchor="b">
            <a:noAutofit/>
          </a:bodyPr>
          <a:lstStyle>
            <a:lvl1pPr algn="l" defTabSz="457200" rtl="0" eaLnBrk="1" latinLnBrk="0" hangingPunct="1">
              <a:spcBef>
                <a:spcPct val="0"/>
              </a:spcBef>
              <a:buNone/>
              <a:defRPr sz="24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a:ln>
                  <a:noFill/>
                </a:ln>
                <a:solidFill>
                  <a:srgbClr val="A9DC92"/>
                </a:solidFill>
                <a:effectLst/>
                <a:uLnTx/>
                <a:uFillTx/>
                <a:latin typeface="Myanmar Text"/>
                <a:ea typeface="+mj-ea"/>
                <a:cs typeface="Myanmar Text"/>
              </a:rPr>
              <a:t>Checklist for Resident Contracts</a:t>
            </a:r>
          </a:p>
        </p:txBody>
      </p:sp>
    </p:spTree>
    <p:extLst>
      <p:ext uri="{BB962C8B-B14F-4D97-AF65-F5344CB8AC3E}">
        <p14:creationId xmlns:p14="http://schemas.microsoft.com/office/powerpoint/2010/main" val="28234033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65F82-0310-5E42-71DE-83C6B45166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2FCBD8-979F-40CE-DD0D-CF06C882E49F}"/>
              </a:ext>
            </a:extLst>
          </p:cNvPr>
          <p:cNvSpPr>
            <a:spLocks noGrp="1"/>
          </p:cNvSpPr>
          <p:nvPr>
            <p:ph type="ctrTitle"/>
          </p:nvPr>
        </p:nvSpPr>
        <p:spPr/>
        <p:txBody>
          <a:bodyPr/>
          <a:lstStyle/>
          <a:p>
            <a:r>
              <a:rPr lang="en-US">
                <a:latin typeface="Myanmar Text"/>
                <a:cs typeface="Myanmar Text"/>
              </a:rPr>
              <a:t>Example of Letter of Appointment</a:t>
            </a:r>
          </a:p>
        </p:txBody>
      </p:sp>
      <p:sp>
        <p:nvSpPr>
          <p:cNvPr id="11" name="Content Placeholder 2">
            <a:extLst>
              <a:ext uri="{FF2B5EF4-FFF2-40B4-BE49-F238E27FC236}">
                <a16:creationId xmlns:a16="http://schemas.microsoft.com/office/drawing/2014/main" id="{28C41C2D-044B-9458-2416-A97BD3AFE71F}"/>
              </a:ext>
            </a:extLst>
          </p:cNvPr>
          <p:cNvSpPr txBox="1">
            <a:spLocks/>
          </p:cNvSpPr>
          <p:nvPr/>
        </p:nvSpPr>
        <p:spPr>
          <a:xfrm>
            <a:off x="4346384" y="930555"/>
            <a:ext cx="8946541" cy="419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342900" marR="0" lvl="0" indent="-342900" algn="l" defTabSz="457200" rtl="0" eaLnBrk="1" fontAlgn="auto" latinLnBrk="0" hangingPunct="1">
              <a:lnSpc>
                <a:spcPct val="100000"/>
              </a:lnSpc>
              <a:spcBef>
                <a:spcPts val="1000"/>
              </a:spcBef>
              <a:spcAft>
                <a:spcPts val="0"/>
              </a:spcAft>
              <a:buClr>
                <a:srgbClr val="4DA23E">
                  <a:lumMod val="40000"/>
                  <a:lumOff val="60000"/>
                </a:srgbClr>
              </a:buClr>
              <a:buSzPct val="80000"/>
              <a:buFont typeface="Wingdings 3" charset="2"/>
              <a:buChar char=""/>
              <a:tabLst/>
              <a:defRPr/>
            </a:pPr>
            <a:endParaRPr kumimoji="0" lang="en-US" sz="2000" b="0" i="0" u="none" strike="noStrike" kern="1200" cap="none" spc="0" normalizeH="0" baseline="0" noProof="0">
              <a:ln>
                <a:noFill/>
              </a:ln>
              <a:solidFill>
                <a:srgbClr val="C4D9E4"/>
              </a:solidFill>
              <a:effectLst/>
              <a:uLnTx/>
              <a:uFillTx/>
              <a:latin typeface="Century Gothic" panose="020B0502020202020204"/>
              <a:ea typeface="+mj-ea"/>
              <a:cs typeface="+mj-cs"/>
            </a:endParaRPr>
          </a:p>
        </p:txBody>
      </p:sp>
    </p:spTree>
    <p:extLst>
      <p:ext uri="{BB962C8B-B14F-4D97-AF65-F5344CB8AC3E}">
        <p14:creationId xmlns:p14="http://schemas.microsoft.com/office/powerpoint/2010/main" val="26610312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25EEA9-1B95-8DE8-70E5-0742C0BCA916}"/>
              </a:ext>
            </a:extLst>
          </p:cNvPr>
          <p:cNvSpPr/>
          <p:nvPr/>
        </p:nvSpPr>
        <p:spPr>
          <a:xfrm>
            <a:off x="3535680" y="-8627"/>
            <a:ext cx="5120640" cy="686662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Century Gothic" panose="020B0502020202020204"/>
              <a:ea typeface="+mn-ea"/>
              <a:cs typeface="+mn-cs"/>
            </a:endParaRPr>
          </a:p>
        </p:txBody>
      </p:sp>
      <p:pic>
        <p:nvPicPr>
          <p:cNvPr id="3" name="Picture 2">
            <a:extLst>
              <a:ext uri="{FF2B5EF4-FFF2-40B4-BE49-F238E27FC236}">
                <a16:creationId xmlns:a16="http://schemas.microsoft.com/office/drawing/2014/main" id="{BD2CCF50-D80B-4D52-AB12-88C4CC03A38B}"/>
              </a:ext>
            </a:extLst>
          </p:cNvPr>
          <p:cNvPicPr>
            <a:picLocks noChangeAspect="1"/>
          </p:cNvPicPr>
          <p:nvPr/>
        </p:nvPicPr>
        <p:blipFill>
          <a:blip r:embed="rId2"/>
          <a:stretch>
            <a:fillRect/>
          </a:stretch>
        </p:blipFill>
        <p:spPr>
          <a:xfrm>
            <a:off x="3672326" y="146371"/>
            <a:ext cx="4847347" cy="6556629"/>
          </a:xfrm>
          <a:prstGeom prst="rect">
            <a:avLst/>
          </a:prstGeom>
        </p:spPr>
      </p:pic>
    </p:spTree>
    <p:extLst>
      <p:ext uri="{BB962C8B-B14F-4D97-AF65-F5344CB8AC3E}">
        <p14:creationId xmlns:p14="http://schemas.microsoft.com/office/powerpoint/2010/main" val="35331651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D613981-1D73-09FE-CFDC-2BF5D47D53AD}"/>
              </a:ext>
            </a:extLst>
          </p:cNvPr>
          <p:cNvSpPr/>
          <p:nvPr/>
        </p:nvSpPr>
        <p:spPr>
          <a:xfrm>
            <a:off x="3535680" y="-8627"/>
            <a:ext cx="5120640" cy="686662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Century Gothic" panose="020B0502020202020204"/>
              <a:ea typeface="+mn-ea"/>
              <a:cs typeface="+mn-cs"/>
            </a:endParaRPr>
          </a:p>
        </p:txBody>
      </p:sp>
      <p:pic>
        <p:nvPicPr>
          <p:cNvPr id="2" name="Picture 1">
            <a:extLst>
              <a:ext uri="{FF2B5EF4-FFF2-40B4-BE49-F238E27FC236}">
                <a16:creationId xmlns:a16="http://schemas.microsoft.com/office/drawing/2014/main" id="{654FB112-F9F9-4CE9-8739-44A35A061521}"/>
              </a:ext>
            </a:extLst>
          </p:cNvPr>
          <p:cNvPicPr>
            <a:picLocks noChangeAspect="1"/>
          </p:cNvPicPr>
          <p:nvPr/>
        </p:nvPicPr>
        <p:blipFill>
          <a:blip r:embed="rId2"/>
          <a:stretch>
            <a:fillRect/>
          </a:stretch>
        </p:blipFill>
        <p:spPr>
          <a:xfrm>
            <a:off x="3645614" y="163303"/>
            <a:ext cx="4900773" cy="6531395"/>
          </a:xfrm>
          <a:prstGeom prst="rect">
            <a:avLst/>
          </a:prstGeom>
        </p:spPr>
      </p:pic>
    </p:spTree>
    <p:extLst>
      <p:ext uri="{BB962C8B-B14F-4D97-AF65-F5344CB8AC3E}">
        <p14:creationId xmlns:p14="http://schemas.microsoft.com/office/powerpoint/2010/main" val="32584482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C318B7-34FD-A345-B4B3-6B9842C2C069}"/>
              </a:ext>
            </a:extLst>
          </p:cNvPr>
          <p:cNvSpPr/>
          <p:nvPr/>
        </p:nvSpPr>
        <p:spPr>
          <a:xfrm>
            <a:off x="3307080" y="-4313"/>
            <a:ext cx="5577840" cy="686662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Century Gothic" panose="020B0502020202020204"/>
              <a:ea typeface="+mn-ea"/>
              <a:cs typeface="+mn-cs"/>
            </a:endParaRPr>
          </a:p>
        </p:txBody>
      </p:sp>
      <p:pic>
        <p:nvPicPr>
          <p:cNvPr id="2" name="Picture 1">
            <a:extLst>
              <a:ext uri="{FF2B5EF4-FFF2-40B4-BE49-F238E27FC236}">
                <a16:creationId xmlns:a16="http://schemas.microsoft.com/office/drawing/2014/main" id="{CFB22D04-E6FE-4B81-8BB6-11BD12317209}"/>
              </a:ext>
            </a:extLst>
          </p:cNvPr>
          <p:cNvPicPr>
            <a:picLocks noChangeAspect="1"/>
          </p:cNvPicPr>
          <p:nvPr/>
        </p:nvPicPr>
        <p:blipFill>
          <a:blip r:embed="rId2"/>
          <a:stretch>
            <a:fillRect/>
          </a:stretch>
        </p:blipFill>
        <p:spPr>
          <a:xfrm>
            <a:off x="3438443" y="58910"/>
            <a:ext cx="5315115" cy="6740181"/>
          </a:xfrm>
          <a:prstGeom prst="rect">
            <a:avLst/>
          </a:prstGeom>
        </p:spPr>
      </p:pic>
    </p:spTree>
    <p:extLst>
      <p:ext uri="{BB962C8B-B14F-4D97-AF65-F5344CB8AC3E}">
        <p14:creationId xmlns:p14="http://schemas.microsoft.com/office/powerpoint/2010/main" val="16104932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836B827-B691-476B-D3F4-B0C9226AC642}"/>
              </a:ext>
            </a:extLst>
          </p:cNvPr>
          <p:cNvSpPr/>
          <p:nvPr/>
        </p:nvSpPr>
        <p:spPr>
          <a:xfrm>
            <a:off x="3535680" y="-8627"/>
            <a:ext cx="5120640" cy="686662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Century Gothic" panose="020B0502020202020204"/>
              <a:ea typeface="+mn-ea"/>
              <a:cs typeface="+mn-cs"/>
            </a:endParaRPr>
          </a:p>
        </p:txBody>
      </p:sp>
      <p:pic>
        <p:nvPicPr>
          <p:cNvPr id="2" name="Picture 1">
            <a:extLst>
              <a:ext uri="{FF2B5EF4-FFF2-40B4-BE49-F238E27FC236}">
                <a16:creationId xmlns:a16="http://schemas.microsoft.com/office/drawing/2014/main" id="{75AD8955-D86F-44F3-B530-B856958C65B1}"/>
              </a:ext>
            </a:extLst>
          </p:cNvPr>
          <p:cNvPicPr>
            <a:picLocks noChangeAspect="1"/>
          </p:cNvPicPr>
          <p:nvPr/>
        </p:nvPicPr>
        <p:blipFill>
          <a:blip r:embed="rId2"/>
          <a:stretch>
            <a:fillRect/>
          </a:stretch>
        </p:blipFill>
        <p:spPr>
          <a:xfrm>
            <a:off x="3661025" y="115218"/>
            <a:ext cx="4880224" cy="6613638"/>
          </a:xfrm>
          <a:prstGeom prst="rect">
            <a:avLst/>
          </a:prstGeom>
        </p:spPr>
      </p:pic>
    </p:spTree>
    <p:extLst>
      <p:ext uri="{BB962C8B-B14F-4D97-AF65-F5344CB8AC3E}">
        <p14:creationId xmlns:p14="http://schemas.microsoft.com/office/powerpoint/2010/main" val="498832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D7FC625-EDFE-AB94-61C4-B06F4E09BC85}"/>
              </a:ext>
            </a:extLst>
          </p:cNvPr>
          <p:cNvSpPr/>
          <p:nvPr/>
        </p:nvSpPr>
        <p:spPr>
          <a:xfrm>
            <a:off x="3261360" y="-8627"/>
            <a:ext cx="5669280" cy="686662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Century Gothic" panose="020B0502020202020204"/>
              <a:ea typeface="+mn-ea"/>
              <a:cs typeface="+mn-cs"/>
            </a:endParaRPr>
          </a:p>
        </p:txBody>
      </p:sp>
      <p:pic>
        <p:nvPicPr>
          <p:cNvPr id="2" name="Picture 1">
            <a:extLst>
              <a:ext uri="{FF2B5EF4-FFF2-40B4-BE49-F238E27FC236}">
                <a16:creationId xmlns:a16="http://schemas.microsoft.com/office/drawing/2014/main" id="{709A04DE-14FA-425E-8AA6-83F75C3C15EC}"/>
              </a:ext>
            </a:extLst>
          </p:cNvPr>
          <p:cNvPicPr>
            <a:picLocks noChangeAspect="1"/>
          </p:cNvPicPr>
          <p:nvPr/>
        </p:nvPicPr>
        <p:blipFill>
          <a:blip r:embed="rId2"/>
          <a:stretch>
            <a:fillRect/>
          </a:stretch>
        </p:blipFill>
        <p:spPr>
          <a:xfrm>
            <a:off x="3398520" y="124957"/>
            <a:ext cx="5394960" cy="6608086"/>
          </a:xfrm>
          <a:prstGeom prst="rect">
            <a:avLst/>
          </a:prstGeom>
        </p:spPr>
      </p:pic>
    </p:spTree>
    <p:extLst>
      <p:ext uri="{BB962C8B-B14F-4D97-AF65-F5344CB8AC3E}">
        <p14:creationId xmlns:p14="http://schemas.microsoft.com/office/powerpoint/2010/main" val="2824638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CPME">
      <a:dk1>
        <a:srgbClr val="344068"/>
      </a:dk1>
      <a:lt1>
        <a:srgbClr val="C4D9E4"/>
      </a:lt1>
      <a:dk2>
        <a:srgbClr val="4DA23E"/>
      </a:dk2>
      <a:lt2>
        <a:srgbClr val="A9DC92"/>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21d4c215-7d80-40c8-95cb-1022683f4e5d">
      <UserInfo>
        <DisplayName/>
        <AccountId xsi:nil="true"/>
        <AccountType/>
      </UserInfo>
    </SharedWithUsers>
    <lcf76f155ced4ddcb4097134ff3c332f xmlns="fcd50eeb-4b82-4317-be54-1fe3687ad23d">
      <Terms xmlns="http://schemas.microsoft.com/office/infopath/2007/PartnerControls"/>
    </lcf76f155ced4ddcb4097134ff3c332f>
    <TaxCatchAll xmlns="21d4c215-7d80-40c8-95cb-1022683f4e5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D679A9C45649340BC7077713D2094F0" ma:contentTypeVersion="19" ma:contentTypeDescription="Create a new document." ma:contentTypeScope="" ma:versionID="3051f97fd229b1959d8e8f704119235e">
  <xsd:schema xmlns:xsd="http://www.w3.org/2001/XMLSchema" xmlns:xs="http://www.w3.org/2001/XMLSchema" xmlns:p="http://schemas.microsoft.com/office/2006/metadata/properties" xmlns:ns2="fcd50eeb-4b82-4317-be54-1fe3687ad23d" xmlns:ns3="21d4c215-7d80-40c8-95cb-1022683f4e5d" targetNamespace="http://schemas.microsoft.com/office/2006/metadata/properties" ma:root="true" ma:fieldsID="4e65001b7654dcc2636992c95bf7b733" ns2:_="" ns3:_="">
    <xsd:import namespace="fcd50eeb-4b82-4317-be54-1fe3687ad23d"/>
    <xsd:import namespace="21d4c215-7d80-40c8-95cb-1022683f4e5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d50eeb-4b82-4317-be54-1fe3687ad2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7375ec6-d0ce-414e-bc2d-1f160d9ff07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1d4c215-7d80-40c8-95cb-1022683f4e5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b0c0bfb-3a42-4f7b-98ac-5c5363924f27}" ma:internalName="TaxCatchAll" ma:showField="CatchAllData" ma:web="21d4c215-7d80-40c8-95cb-1022683f4e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28149A-2A2D-48BB-AC79-35CB50A12B98}">
  <ds:schemaRefs>
    <ds:schemaRef ds:uri="http://schemas.microsoft.com/sharepoint/v3/contenttype/forms"/>
  </ds:schemaRefs>
</ds:datastoreItem>
</file>

<file path=customXml/itemProps2.xml><?xml version="1.0" encoding="utf-8"?>
<ds:datastoreItem xmlns:ds="http://schemas.openxmlformats.org/officeDocument/2006/customXml" ds:itemID="{CC0ED6DE-CC46-441A-9D84-077322BD32E6}">
  <ds:schemaRefs>
    <ds:schemaRef ds:uri="21d4c215-7d80-40c8-95cb-1022683f4e5d"/>
    <ds:schemaRef ds:uri="fcd50eeb-4b82-4317-be54-1fe3687ad23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FEBB720-FFF9-474A-8B9F-9798504F8A97}">
  <ds:schemaRefs>
    <ds:schemaRef ds:uri="21d4c215-7d80-40c8-95cb-1022683f4e5d"/>
    <ds:schemaRef ds:uri="fcd50eeb-4b82-4317-be54-1fe3687ad23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15</TotalTime>
  <Words>1298</Words>
  <Application>Microsoft Office PowerPoint</Application>
  <PresentationFormat>Widescreen</PresentationFormat>
  <Paragraphs>128</Paragraphs>
  <Slides>30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Aptos</vt:lpstr>
      <vt:lpstr>Arial</vt:lpstr>
      <vt:lpstr>Arial,Sans-Serif</vt:lpstr>
      <vt:lpstr>Century Gothic</vt:lpstr>
      <vt:lpstr>Courier New</vt:lpstr>
      <vt:lpstr>Myanmar Text</vt:lpstr>
      <vt:lpstr>Wingdings 3</vt:lpstr>
      <vt:lpstr>Ion</vt:lpstr>
      <vt:lpstr>Affiliation Agreements</vt:lpstr>
      <vt:lpstr>What are Affiliation Agreements?</vt:lpstr>
      <vt:lpstr>Why are Affiliation Agreements/PLAs Important?</vt:lpstr>
      <vt:lpstr>The Agreement MUST:</vt:lpstr>
      <vt:lpstr>In Addition…</vt:lpstr>
      <vt:lpstr>Affiliation Agreements: Things to Consider</vt:lpstr>
      <vt:lpstr>PowerPoint Presentation</vt:lpstr>
      <vt:lpstr>PowerPoint Presentation</vt:lpstr>
      <vt:lpstr>Example of Affiliation Agreement</vt:lpstr>
      <vt:lpstr>PowerPoint Presentation</vt:lpstr>
      <vt:lpstr>PowerPoint Presentation</vt:lpstr>
      <vt:lpstr>PowerPoint Presentation</vt:lpstr>
      <vt:lpstr>Letters of Appointment/Resident Contracts</vt:lpstr>
      <vt:lpstr>Resident Contracts (3.6, 3.7)</vt:lpstr>
      <vt:lpstr>PowerPoint Presentation</vt:lpstr>
      <vt:lpstr>PowerPoint Presentation</vt:lpstr>
      <vt:lpstr>Requirement 3.6</vt:lpstr>
      <vt:lpstr>Requirement 3.6 - continued</vt:lpstr>
      <vt:lpstr>Requirement 3.7</vt:lpstr>
      <vt:lpstr>Program Identification on Contracts</vt:lpstr>
      <vt:lpstr>Requirement 3.7 (Resident Contract) </vt:lpstr>
      <vt:lpstr>Requirement 3.7 - Resident Contract, continued</vt:lpstr>
      <vt:lpstr>PowerPoint Presentation</vt:lpstr>
      <vt:lpstr>PowerPoint Presentation</vt:lpstr>
      <vt:lpstr>Example of Letter of Appointment</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Nancy L. Chouinard</dc:creator>
  <cp:lastModifiedBy>Briana Santos</cp:lastModifiedBy>
  <cp:revision>1</cp:revision>
  <dcterms:created xsi:type="dcterms:W3CDTF">2013-07-15T20:26:40Z</dcterms:created>
  <dcterms:modified xsi:type="dcterms:W3CDTF">2026-09-15T18:16:38Z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0x010100AD679A9C45649340BC7077713D2094F0</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