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</p:sldMasterIdLst>
  <p:notesMasterIdLst>
    <p:notesMasterId r:id="rId21"/>
  </p:notesMasterIdLst>
  <p:sldIdLst>
    <p:sldId id="261" r:id="rId5"/>
    <p:sldId id="852" r:id="rId6"/>
    <p:sldId id="615" r:id="rId7"/>
    <p:sldId id="607" r:id="rId8"/>
    <p:sldId id="616" r:id="rId9"/>
    <p:sldId id="627" r:id="rId10"/>
    <p:sldId id="609" r:id="rId11"/>
    <p:sldId id="608" r:id="rId12"/>
    <p:sldId id="626" r:id="rId13"/>
    <p:sldId id="610" r:id="rId14"/>
    <p:sldId id="619" r:id="rId15"/>
    <p:sldId id="618" r:id="rId16"/>
    <p:sldId id="620" r:id="rId17"/>
    <p:sldId id="611" r:id="rId18"/>
    <p:sldId id="275" r:id="rId19"/>
    <p:sldId id="2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DF"/>
    <a:srgbClr val="0260D7"/>
    <a:srgbClr val="005DDE"/>
    <a:srgbClr val="030000"/>
    <a:srgbClr val="FFFFFF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DE4D1-5A0A-41E2-A3E8-BCE9CCA0785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EF83C-049A-4CE7-8737-D1F3D21FB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17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28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1D723-8F53-4F53-90B0-1982A396982E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8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667345-2558-425A-8533-9BFDBCE15005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6BF5012-C465-4AF5-B31C-C98B5D330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5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AAC38D-0552-4C82-B593-E6124DFADBE2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0E0FE313-6D0D-4FD3-AAD2-CBACFF6F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1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D9DF0F1C-5577-4ACB-BB62-DF8F3C494C7E}" type="datetime1">
              <a:rPr lang="en-US" smtClean="0"/>
              <a:t>9/15/2026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19C1BD71-D3B2-4EA5-91E1-4E16D7E6D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4BE1D723-8F53-4F53-90B0-1982A396982E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67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39667345-2558-425A-8533-9BFDBCE15005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6BF5012-C465-4AF5-B31C-C98B5D330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01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 userDrawn="1"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noFill/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264" cy="743682"/>
          </a:xfrm>
          <a:solidFill>
            <a:srgbClr val="FFFFFF"/>
          </a:solidFill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5771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2249214"/>
            <a:ext cx="5928344" cy="3858342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77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BAAAC38D-0552-4C82-B593-E6124DFADBE2}" type="datetime1">
              <a:rPr lang="en-US" smtClean="0"/>
              <a:t>9/15/2026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0E0FE313-6D0D-4FD3-AAD2-CBACFF6F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5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88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5869092"/>
            <a:ext cx="12188825" cy="988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solidFill>
            <a:srgbClr val="00B050"/>
          </a:solidFill>
          <a:ln>
            <a:solidFill>
              <a:srgbClr val="00449E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4124" y="6206272"/>
            <a:ext cx="79815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>
            <a:cxnSpLocks/>
          </p:cNvCxnSpPr>
          <p:nvPr/>
        </p:nvCxnSpPr>
        <p:spPr>
          <a:xfrm>
            <a:off x="1097279" y="1897380"/>
            <a:ext cx="10063213" cy="0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51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9" r:id="rId3"/>
    <p:sldLayoutId id="2147483740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i="0" kern="1200" spc="-50" baseline="0">
          <a:solidFill>
            <a:srgbClr val="FFFFFF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pme.org/cpme32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2F4B-5937-950F-2A9B-80F730F0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Review of Key Residency Documents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BF084-E278-2744-50D6-D9F865FE1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i="1"/>
              <a:t>These informal slides were intended to be delivered in a conversational format, with the presenter sharing practical examples relevant to each topic.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3684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01409E-E695-372E-74ED-A6776FD6ABE5}"/>
              </a:ext>
            </a:extLst>
          </p:cNvPr>
          <p:cNvSpPr/>
          <p:nvPr/>
        </p:nvSpPr>
        <p:spPr>
          <a:xfrm>
            <a:off x="959269" y="7864581"/>
            <a:ext cx="10447674" cy="112546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CPME 320 and 330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are used by residency programs, on-site evaluators, and the RRC/CPME.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CPME 310 and 370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are related specifically to the on-site evaluation and are used by residency programs, on-site evaluators, and the RRC/CPME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A8CFC8-1270-0F67-4634-9DAEF6F97DE5}"/>
              </a:ext>
            </a:extLst>
          </p:cNvPr>
          <p:cNvSpPr txBox="1"/>
          <p:nvPr/>
        </p:nvSpPr>
        <p:spPr>
          <a:xfrm>
            <a:off x="1968500" y="1143000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Key Documents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15FAA1D9-1A95-7B5E-125F-16238AE6C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6603"/>
            <a:ext cx="10058400" cy="145075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Key Documents</a:t>
            </a:r>
            <a:br>
              <a:rPr lang="en-US">
                <a:latin typeface="Myanmar Text"/>
                <a:cs typeface="Myanmar Text"/>
              </a:rPr>
            </a:br>
            <a:r>
              <a:rPr lang="en-US" sz="1600">
                <a:latin typeface="Myanmar Text"/>
                <a:cs typeface="Myanmar Text"/>
              </a:rPr>
              <a:t>There are five important documents that are used in the residency approval process. You should refer to these documents if you have any questions during the on-site.</a:t>
            </a:r>
            <a:endParaRPr lang="en-US" sz="1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E434AF-80A6-1C93-E1B7-DBCD9033435C}"/>
              </a:ext>
            </a:extLst>
          </p:cNvPr>
          <p:cNvSpPr txBox="1"/>
          <p:nvPr/>
        </p:nvSpPr>
        <p:spPr>
          <a:xfrm>
            <a:off x="3178660" y="2016209"/>
            <a:ext cx="2830232" cy="3749040"/>
          </a:xfrm>
          <a:prstGeom prst="rect">
            <a:avLst/>
          </a:prstGeom>
          <a:solidFill>
            <a:srgbClr val="2B2E7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F25B39-B6C3-7098-F5AD-A1E6C5A7CDDF}"/>
              </a:ext>
            </a:extLst>
          </p:cNvPr>
          <p:cNvSpPr txBox="1"/>
          <p:nvPr/>
        </p:nvSpPr>
        <p:spPr>
          <a:xfrm>
            <a:off x="173879" y="2016210"/>
            <a:ext cx="2830232" cy="3749040"/>
          </a:xfrm>
          <a:prstGeom prst="rect">
            <a:avLst/>
          </a:prstGeom>
          <a:solidFill>
            <a:srgbClr val="476B2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B26509-5B5E-3A69-1FE0-3D11D63DE09B}"/>
              </a:ext>
            </a:extLst>
          </p:cNvPr>
          <p:cNvSpPr txBox="1"/>
          <p:nvPr/>
        </p:nvSpPr>
        <p:spPr>
          <a:xfrm>
            <a:off x="6183106" y="2016209"/>
            <a:ext cx="2830232" cy="3749040"/>
          </a:xfrm>
          <a:prstGeom prst="rect">
            <a:avLst/>
          </a:prstGeom>
          <a:solidFill>
            <a:srgbClr val="3A61B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CF9C96-5BFA-CFDF-04C9-08AC0A6FDAA2}"/>
              </a:ext>
            </a:extLst>
          </p:cNvPr>
          <p:cNvSpPr txBox="1"/>
          <p:nvPr/>
        </p:nvSpPr>
        <p:spPr>
          <a:xfrm>
            <a:off x="9187552" y="2016209"/>
            <a:ext cx="2830232" cy="3749040"/>
          </a:xfrm>
          <a:prstGeom prst="rect">
            <a:avLst/>
          </a:prstGeom>
          <a:solidFill>
            <a:srgbClr val="E87917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ECCFB88-5FB4-4F5B-2E27-92FB18DA577F}"/>
              </a:ext>
            </a:extLst>
          </p:cNvPr>
          <p:cNvCxnSpPr>
            <a:cxnSpLocks/>
          </p:cNvCxnSpPr>
          <p:nvPr/>
        </p:nvCxnSpPr>
        <p:spPr>
          <a:xfrm flipV="1">
            <a:off x="547477" y="2432987"/>
            <a:ext cx="2083707" cy="15875"/>
          </a:xfrm>
          <a:prstGeom prst="straightConnector1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0053944-2630-762D-24BD-045C6B01FC07}"/>
              </a:ext>
            </a:extLst>
          </p:cNvPr>
          <p:cNvCxnSpPr>
            <a:cxnSpLocks/>
          </p:cNvCxnSpPr>
          <p:nvPr/>
        </p:nvCxnSpPr>
        <p:spPr>
          <a:xfrm flipV="1">
            <a:off x="3551923" y="2417112"/>
            <a:ext cx="2083707" cy="15875"/>
          </a:xfrm>
          <a:prstGeom prst="straightConnector1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83AD951-B839-14AC-BFEC-0E21668801AC}"/>
              </a:ext>
            </a:extLst>
          </p:cNvPr>
          <p:cNvCxnSpPr>
            <a:cxnSpLocks/>
          </p:cNvCxnSpPr>
          <p:nvPr/>
        </p:nvCxnSpPr>
        <p:spPr>
          <a:xfrm flipV="1">
            <a:off x="6556369" y="2395981"/>
            <a:ext cx="2083707" cy="15875"/>
          </a:xfrm>
          <a:prstGeom prst="straightConnector1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7753BA9-DC9F-81EA-628E-114CB3B7FC17}"/>
              </a:ext>
            </a:extLst>
          </p:cNvPr>
          <p:cNvCxnSpPr>
            <a:cxnSpLocks/>
          </p:cNvCxnSpPr>
          <p:nvPr/>
        </p:nvCxnSpPr>
        <p:spPr>
          <a:xfrm flipV="1">
            <a:off x="9560815" y="2395981"/>
            <a:ext cx="2083707" cy="15875"/>
          </a:xfrm>
          <a:prstGeom prst="straightConnector1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F9DA9CD-1141-83DB-BC12-D942C8E4ADCE}"/>
              </a:ext>
            </a:extLst>
          </p:cNvPr>
          <p:cNvSpPr txBox="1"/>
          <p:nvPr/>
        </p:nvSpPr>
        <p:spPr>
          <a:xfrm>
            <a:off x="716494" y="2122813"/>
            <a:ext cx="174567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CPME 320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1719B2-7CAC-F895-A193-5978DB2577F7}"/>
              </a:ext>
            </a:extLst>
          </p:cNvPr>
          <p:cNvSpPr txBox="1"/>
          <p:nvPr/>
        </p:nvSpPr>
        <p:spPr>
          <a:xfrm>
            <a:off x="3720940" y="2106938"/>
            <a:ext cx="174567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CPME 330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45CF56-34F4-F7C0-FE44-5BEF3C4F2EBC}"/>
              </a:ext>
            </a:extLst>
          </p:cNvPr>
          <p:cNvSpPr txBox="1"/>
          <p:nvPr/>
        </p:nvSpPr>
        <p:spPr>
          <a:xfrm>
            <a:off x="6725386" y="2085807"/>
            <a:ext cx="174567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CPME 310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F91D39-5F08-961D-4164-F7CC958E5B64}"/>
              </a:ext>
            </a:extLst>
          </p:cNvPr>
          <p:cNvSpPr txBox="1"/>
          <p:nvPr/>
        </p:nvSpPr>
        <p:spPr>
          <a:xfrm>
            <a:off x="9729832" y="2085807"/>
            <a:ext cx="174567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CPME 370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F2C6D7-D69E-76B9-A300-CEF420DEDFE9}"/>
              </a:ext>
            </a:extLst>
          </p:cNvPr>
          <p:cNvSpPr txBox="1"/>
          <p:nvPr/>
        </p:nvSpPr>
        <p:spPr>
          <a:xfrm>
            <a:off x="173879" y="2590897"/>
            <a:ext cx="2830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STANDARDS AND REQUIREMENTS FOR APPROVAL OF PODIATRIC MEDICINE AND SURGERY RESIDENCIES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20B7B6-3882-7E2A-C27B-1CB576F65F3A}"/>
              </a:ext>
            </a:extLst>
          </p:cNvPr>
          <p:cNvSpPr txBox="1"/>
          <p:nvPr/>
        </p:nvSpPr>
        <p:spPr>
          <a:xfrm>
            <a:off x="3178325" y="2585456"/>
            <a:ext cx="2830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PROCEDURES FOR APPROVAL OF PODIATRIC MEDICINE AND SURGERY RESIDENCIES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2BC13-5923-102F-26CC-06A7230E3183}"/>
              </a:ext>
            </a:extLst>
          </p:cNvPr>
          <p:cNvSpPr txBox="1"/>
          <p:nvPr/>
        </p:nvSpPr>
        <p:spPr>
          <a:xfrm>
            <a:off x="6161582" y="2585456"/>
            <a:ext cx="2830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PRE-EVALUATION REPORT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1564B5-E574-AD7E-A920-938515D506E4}"/>
              </a:ext>
            </a:extLst>
          </p:cNvPr>
          <p:cNvSpPr txBox="1"/>
          <p:nvPr/>
        </p:nvSpPr>
        <p:spPr>
          <a:xfrm>
            <a:off x="9187552" y="2585456"/>
            <a:ext cx="283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EVALUATION TEAM REPORT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E65C59-1D43-9B50-1357-D42646418B0C}"/>
              </a:ext>
            </a:extLst>
          </p:cNvPr>
          <p:cNvSpPr txBox="1"/>
          <p:nvPr/>
        </p:nvSpPr>
        <p:spPr>
          <a:xfrm>
            <a:off x="65405" y="4225727"/>
            <a:ext cx="3025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Used by residency programs, on-site evaluators, and the RRC/CPME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C6454C-AABD-06C8-9175-7117583F9CD2}"/>
              </a:ext>
            </a:extLst>
          </p:cNvPr>
          <p:cNvSpPr txBox="1"/>
          <p:nvPr/>
        </p:nvSpPr>
        <p:spPr>
          <a:xfrm>
            <a:off x="3080623" y="4190005"/>
            <a:ext cx="3025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Used by residency programs, on-site evaluators, and the RRC/CPME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F9045C-C121-42D0-2EC0-B2FAF06327CE}"/>
              </a:ext>
            </a:extLst>
          </p:cNvPr>
          <p:cNvSpPr txBox="1"/>
          <p:nvPr/>
        </p:nvSpPr>
        <p:spPr>
          <a:xfrm>
            <a:off x="6183105" y="4196348"/>
            <a:ext cx="2808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Related specifically to the on-site evaluation and are used by residency programs on-site evaluators and the RRC/CPME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D25F16-4578-D090-C8C6-A23554CABF4A}"/>
              </a:ext>
            </a:extLst>
          </p:cNvPr>
          <p:cNvSpPr txBox="1"/>
          <p:nvPr/>
        </p:nvSpPr>
        <p:spPr>
          <a:xfrm>
            <a:off x="9198313" y="4115850"/>
            <a:ext cx="2808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Related specifically to the on-site evaluation and are used by residency programs on-site evaluators and the RRC/CPME</a:t>
            </a:r>
          </a:p>
        </p:txBody>
      </p:sp>
    </p:spTree>
    <p:extLst>
      <p:ext uri="{BB962C8B-B14F-4D97-AF65-F5344CB8AC3E}">
        <p14:creationId xmlns:p14="http://schemas.microsoft.com/office/powerpoint/2010/main" val="1940443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442B2-2C0A-3A0B-BF5D-D0B4DB511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FD89E-612F-420E-CAC7-71B9CDDA3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2645"/>
            <a:ext cx="10058400" cy="1361563"/>
          </a:xfrm>
        </p:spPr>
        <p:txBody>
          <a:bodyPr anchor="b">
            <a:normAutofit fontScale="90000"/>
          </a:bodyPr>
          <a:lstStyle/>
          <a:p>
            <a:pPr algn="ctr"/>
            <a:br>
              <a:rPr lang="en-US" sz="4000"/>
            </a:br>
            <a:br>
              <a:rPr lang="en-US" sz="4000"/>
            </a:br>
            <a:r>
              <a:rPr lang="en-US" sz="4000"/>
              <a:t>Key CPME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06CAF-F4A2-8E57-B33B-50D603C4B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98821"/>
            <a:ext cx="10058400" cy="3270271"/>
          </a:xfrm>
        </p:spPr>
        <p:txBody>
          <a:bodyPr vert="horz" lIns="0" tIns="45720" rIns="0" bIns="45720" rtlCol="0" anchor="t">
            <a:normAutofit/>
          </a:bodyPr>
          <a:lstStyle/>
          <a:p>
            <a:pPr marL="200660" lvl="1" indent="0">
              <a:buNone/>
            </a:pPr>
            <a:r>
              <a:rPr lang="en-US" sz="3600">
                <a:latin typeface="Myanmar Text"/>
                <a:cs typeface="Myanmar Text"/>
              </a:rPr>
              <a:t>We will be going into more detail on each of these documents during this training. This module is a high-level overview of these five foundational documents.</a:t>
            </a:r>
            <a:endParaRPr lang="en-US"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3544714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06F98-BBE8-29DE-2D06-650F1FC24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7F102-58FE-A136-16DC-9CFD5FBEE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2"/>
            <a:ext cx="10058400" cy="2440555"/>
          </a:xfrm>
        </p:spPr>
        <p:txBody>
          <a:bodyPr anchor="b">
            <a:normAutofit/>
          </a:bodyPr>
          <a:lstStyle/>
          <a:p>
            <a:pPr algn="ctr"/>
            <a:r>
              <a:rPr lang="en-US" sz="4000" b="1"/>
              <a:t>CPME 320</a:t>
            </a:r>
            <a:br>
              <a:rPr lang="en-US" sz="4000"/>
            </a:br>
            <a:r>
              <a:rPr lang="en-US" sz="3600" i="1"/>
              <a:t>Standards and Requirements for Approval of Podiatric Medicine and Surgery Residencies</a:t>
            </a:r>
            <a:endParaRPr lang="en-US" sz="4000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B7768-EA0F-9027-CD5D-C5354B313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144253"/>
            <a:ext cx="10058400" cy="2724839"/>
          </a:xfrm>
        </p:spPr>
        <p:txBody>
          <a:bodyPr vert="horz" lIns="0" tIns="45720" rIns="0" bIns="45720" rtlCol="0" anchor="t">
            <a:normAutofit/>
          </a:bodyPr>
          <a:lstStyle/>
          <a:p>
            <a:pPr marL="200660" lvl="1" indent="0">
              <a:buNone/>
            </a:pPr>
            <a:r>
              <a:rPr lang="en-US" sz="3600">
                <a:latin typeface="Myanmar Text"/>
                <a:cs typeface="Myanmar Text"/>
              </a:rPr>
              <a:t>Specifies the standards and requirements that a sponsoring institution and the residency program must comply with to be accredited/</a:t>
            </a:r>
            <a:endParaRPr lang="en-US">
              <a:latin typeface="Myanmar Text"/>
              <a:cs typeface="Myanmar Text"/>
            </a:endParaRPr>
          </a:p>
          <a:p>
            <a:pPr marL="200660" lvl="1" indent="0">
              <a:buNone/>
            </a:pPr>
            <a:r>
              <a:rPr lang="en-US" sz="3600">
                <a:latin typeface="Myanmar Text"/>
                <a:cs typeface="Myanmar Text"/>
              </a:rPr>
              <a:t>maintain accreditation by CPME</a:t>
            </a:r>
            <a:endParaRPr lang="en-US"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2326204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E1FD1-4BF9-AD2E-D831-41A295111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1F3B5-6DE2-86E5-23E5-84B886A7F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2"/>
            <a:ext cx="10058400" cy="2440555"/>
          </a:xfrm>
        </p:spPr>
        <p:txBody>
          <a:bodyPr anchor="b">
            <a:normAutofit/>
          </a:bodyPr>
          <a:lstStyle/>
          <a:p>
            <a:pPr algn="ctr"/>
            <a:r>
              <a:rPr lang="en-US" sz="4000" b="1"/>
              <a:t>CPME 320</a:t>
            </a:r>
            <a:br>
              <a:rPr lang="en-US" sz="4000"/>
            </a:br>
            <a:r>
              <a:rPr lang="en-US" sz="3600" i="1"/>
              <a:t>Standards and Requirements for Approval of Podiatric Medicine and Surgery Residencies</a:t>
            </a:r>
            <a:br>
              <a:rPr lang="en-US" sz="4000"/>
            </a:br>
            <a:r>
              <a:rPr lang="en-US" sz="2800">
                <a:latin typeface="Myanmar Text"/>
                <a:cs typeface="Myanmar Text"/>
              </a:rPr>
              <a:t>www.cpme.org/cpme320 </a:t>
            </a: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35EED-68EF-2F6C-58BE-451C79827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217405"/>
            <a:ext cx="10058400" cy="2724839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pPr marL="200660" lvl="1" indent="0">
              <a:buNone/>
            </a:pPr>
            <a:r>
              <a:rPr lang="en-US" sz="3600">
                <a:latin typeface="Myanmar Text"/>
                <a:cs typeface="Myanmar Text"/>
              </a:rPr>
              <a:t>Includes institutional standards, program standards, and volume and diversity requirements. </a:t>
            </a:r>
          </a:p>
          <a:p>
            <a:pPr marL="200660" lvl="1" indent="0">
              <a:buNone/>
            </a:pPr>
            <a:r>
              <a:rPr lang="en-US" sz="3600">
                <a:latin typeface="Myanmar Text"/>
                <a:cs typeface="Myanmar Text"/>
              </a:rPr>
              <a:t>Use: </a:t>
            </a:r>
            <a:r>
              <a:rPr lang="en-US" sz="3600">
                <a:latin typeface="Myanmar Text"/>
                <a:cs typeface="Myanmar Text"/>
                <a:hlinkClick r:id="rId2"/>
              </a:rPr>
              <a:t>www.cpme.org/cpme320</a:t>
            </a:r>
            <a:r>
              <a:rPr lang="en-US" sz="3600">
                <a:latin typeface="Myanmar Text"/>
                <a:cs typeface="Myanmar Text"/>
              </a:rPr>
              <a:t> - it will always link to the most recent copy of the document.</a:t>
            </a:r>
          </a:p>
        </p:txBody>
      </p:sp>
    </p:spTree>
    <p:extLst>
      <p:ext uri="{BB962C8B-B14F-4D97-AF65-F5344CB8AC3E}">
        <p14:creationId xmlns:p14="http://schemas.microsoft.com/office/powerpoint/2010/main" val="57216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B050">
                <a:lumMod val="96000"/>
                <a:alpha val="93000"/>
              </a:srgbClr>
            </a:gs>
            <a:gs pos="65000">
              <a:schemeClr val="bg2"/>
            </a:gs>
            <a:gs pos="100000">
              <a:schemeClr val="tx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56CFE-68DB-E665-603C-B5E8EC524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9C8AF7-04D5-0760-ED5A-298501EB3BAB}"/>
              </a:ext>
            </a:extLst>
          </p:cNvPr>
          <p:cNvSpPr/>
          <p:nvPr/>
        </p:nvSpPr>
        <p:spPr>
          <a:xfrm>
            <a:off x="2950029" y="108857"/>
            <a:ext cx="6324600" cy="667294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4" name="Picture 3" descr="A document with text on it  AI-generated content may be incorrect.">
            <a:extLst>
              <a:ext uri="{FF2B5EF4-FFF2-40B4-BE49-F238E27FC236}">
                <a16:creationId xmlns:a16="http://schemas.microsoft.com/office/drawing/2014/main" id="{F0A3B41B-33B7-DB7E-9405-1ADB9E04E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1" r="7146"/>
          <a:stretch/>
        </p:blipFill>
        <p:spPr>
          <a:xfrm>
            <a:off x="3091542" y="241804"/>
            <a:ext cx="6008915" cy="637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15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B75A2-9A28-A06A-62C2-04974714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32F9-5EC1-14D8-29E1-12B23D7D2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81263"/>
            <a:ext cx="10058400" cy="2342148"/>
          </a:xfrm>
        </p:spPr>
        <p:txBody>
          <a:bodyPr anchor="b">
            <a:normAutofit fontScale="90000"/>
          </a:bodyPr>
          <a:lstStyle/>
          <a:p>
            <a:pPr algn="ctr"/>
            <a:br>
              <a:rPr lang="en-US" sz="4000"/>
            </a:br>
            <a:br>
              <a:rPr lang="en-US" sz="4000"/>
            </a:br>
            <a:r>
              <a:rPr lang="en-US" sz="4400" b="1"/>
              <a:t>CPME 330</a:t>
            </a:r>
            <a:br>
              <a:rPr lang="en-US" sz="4000"/>
            </a:br>
            <a:r>
              <a:rPr lang="en-US" sz="4000" i="1"/>
              <a:t>Procedures for Approval of Podiatric Medicine and Surgery Residencies</a:t>
            </a:r>
            <a:br>
              <a:rPr lang="en-US" sz="4000"/>
            </a:br>
            <a:r>
              <a:rPr lang="en-US" sz="2400"/>
              <a:t>www.cpme.org/cpme330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8EE59-830A-542F-6B65-7112451E2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144253"/>
            <a:ext cx="10058400" cy="2724839"/>
          </a:xfrm>
        </p:spPr>
        <p:txBody>
          <a:bodyPr vert="horz" lIns="0" tIns="45720" rIns="0" bIns="45720" rtlCol="0" anchor="t">
            <a:normAutofit fontScale="70000" lnSpcReduction="20000"/>
          </a:bodyPr>
          <a:lstStyle/>
          <a:p>
            <a:pPr marL="200660" lvl="1" indent="0">
              <a:buNone/>
            </a:pPr>
            <a:r>
              <a:rPr lang="en-US" sz="3200">
                <a:latin typeface="Myanmar Text"/>
                <a:cs typeface="Myanmar Text"/>
              </a:rPr>
              <a:t>Outlines important procedures related to CPME approval </a:t>
            </a:r>
            <a:endParaRPr lang="en-US">
              <a:latin typeface="Myanmar Text"/>
              <a:cs typeface="Myanmar Text"/>
            </a:endParaRPr>
          </a:p>
          <a:p>
            <a:pPr marL="201168" lvl="1" indent="0">
              <a:buNone/>
            </a:pPr>
            <a:endParaRPr lang="en-US" sz="3200"/>
          </a:p>
          <a:p>
            <a:pPr marL="200660" lvl="1" indent="0">
              <a:buNone/>
            </a:pPr>
            <a:r>
              <a:rPr lang="en-US" sz="3200">
                <a:latin typeface="Myanmar Text"/>
                <a:cs typeface="Myanmar Text"/>
              </a:rPr>
              <a:t>Outlines the timing and processes of the on-site evaluation and subsequent steps</a:t>
            </a:r>
          </a:p>
          <a:p>
            <a:pPr marL="201168" lvl="1" indent="0">
              <a:buNone/>
            </a:pPr>
            <a:endParaRPr lang="en-US" sz="3200"/>
          </a:p>
          <a:p>
            <a:pPr marL="200660" lvl="1" indent="0">
              <a:buNone/>
            </a:pPr>
            <a:r>
              <a:rPr lang="en-US" sz="3200">
                <a:latin typeface="Myanmar Text"/>
                <a:cs typeface="Myanmar Text"/>
              </a:rPr>
              <a:t>Outlines additional processes and procedures related to communication between residency programs and CPME</a:t>
            </a:r>
            <a:endParaRPr lang="en-US" sz="2200">
              <a:latin typeface="Myanmar Text"/>
              <a:cs typeface="Myanmar Text"/>
            </a:endParaRPr>
          </a:p>
          <a:p>
            <a:pPr marL="200660" lvl="1" indent="0">
              <a:buNone/>
            </a:pPr>
            <a:endParaRPr lang="en-US" sz="3200">
              <a:latin typeface="Myanmar Text"/>
              <a:cs typeface="Myanmar Text"/>
            </a:endParaRPr>
          </a:p>
          <a:p>
            <a:pPr marL="200660" lvl="1" indent="0">
              <a:buNone/>
            </a:pPr>
            <a:endParaRPr lang="en-US" sz="3200"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3898638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7A782-A052-E3D9-8455-629A8CDFC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7281C-8418-B497-E850-65BD788AA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85581"/>
          </a:xfrm>
        </p:spPr>
        <p:txBody>
          <a:bodyPr anchor="b">
            <a:normAutofit/>
          </a:bodyPr>
          <a:lstStyle/>
          <a:p>
            <a:pPr algn="ctr"/>
            <a:r>
              <a:rPr lang="en-US" sz="4000" b="1"/>
              <a:t>CPME 330</a:t>
            </a:r>
            <a:br>
              <a:rPr lang="en-US" sz="4000"/>
            </a:br>
            <a:r>
              <a:rPr lang="en-US" sz="2800"/>
              <a:t>www.cpme.org/cpme330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01EA4-81A0-DAEF-C722-662BCF73F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386583"/>
            <a:ext cx="10058400" cy="3611881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Application for Provisional Approval of a New Residency Program</a:t>
            </a:r>
          </a:p>
          <a:p>
            <a:r>
              <a:rPr lang="en-US" sz="2000">
                <a:solidFill>
                  <a:srgbClr val="000000"/>
                </a:solidFill>
                <a:latin typeface="Myanmar Text"/>
                <a:cs typeface="Myanmar Text"/>
              </a:rPr>
              <a:t>Re-evaluation and Continuing Evaluation and Approval of an Existing Residency Program	</a:t>
            </a:r>
          </a:p>
          <a:p>
            <a:r>
              <a:rPr lang="en-US" sz="2000">
                <a:solidFill>
                  <a:srgbClr val="000000"/>
                </a:solidFill>
              </a:rPr>
              <a:t>Categories of Approval and Approval Period	</a:t>
            </a:r>
          </a:p>
          <a:p>
            <a:r>
              <a:rPr lang="en-US" sz="2000">
                <a:solidFill>
                  <a:srgbClr val="000000"/>
                </a:solidFill>
              </a:rPr>
              <a:t>Authorization of Increases in or Reclassification of Residency Positions*	</a:t>
            </a:r>
          </a:p>
          <a:p>
            <a:r>
              <a:rPr lang="en-US" sz="2000">
                <a:solidFill>
                  <a:srgbClr val="000000"/>
                </a:solidFill>
              </a:rPr>
              <a:t>Resident Transfer*	</a:t>
            </a:r>
          </a:p>
          <a:p>
            <a:r>
              <a:rPr lang="en-US" sz="2000">
                <a:solidFill>
                  <a:srgbClr val="000000"/>
                </a:solidFill>
              </a:rPr>
              <a:t>Program Transfer/Change in Sponsorship*</a:t>
            </a:r>
          </a:p>
          <a:p>
            <a:pPr marL="0" lvl="0" indent="0">
              <a:buNone/>
            </a:pPr>
            <a:r>
              <a:rPr lang="en-US" sz="2000">
                <a:solidFill>
                  <a:srgbClr val="000000"/>
                </a:solidFill>
              </a:rPr>
              <a:t>*</a:t>
            </a:r>
            <a:r>
              <a:rPr lang="en-US" sz="2000" i="1">
                <a:solidFill>
                  <a:srgbClr val="000000"/>
                </a:solidFill>
              </a:rPr>
              <a:t>forms have been developed for these procedures (available on www.cpme.org)</a:t>
            </a:r>
          </a:p>
        </p:txBody>
      </p:sp>
    </p:spTree>
    <p:extLst>
      <p:ext uri="{BB962C8B-B14F-4D97-AF65-F5344CB8AC3E}">
        <p14:creationId xmlns:p14="http://schemas.microsoft.com/office/powerpoint/2010/main" val="360930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B050">
                <a:lumMod val="96000"/>
                <a:alpha val="93000"/>
              </a:srgbClr>
            </a:gs>
            <a:gs pos="78000">
              <a:srgbClr val="00B0F0"/>
            </a:gs>
            <a:gs pos="100000">
              <a:srgbClr val="0070C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5595A-C3F5-5AA0-0F59-8D446048E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02CA2E0-578A-72D7-5D21-0484BDDEE75F}"/>
              </a:ext>
            </a:extLst>
          </p:cNvPr>
          <p:cNvSpPr/>
          <p:nvPr/>
        </p:nvSpPr>
        <p:spPr>
          <a:xfrm>
            <a:off x="660610" y="658585"/>
            <a:ext cx="5072743" cy="554082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4" name="Picture 3" descr="A document with text on it  AI-generated content may be incorrect.">
            <a:extLst>
              <a:ext uri="{FF2B5EF4-FFF2-40B4-BE49-F238E27FC236}">
                <a16:creationId xmlns:a16="http://schemas.microsoft.com/office/drawing/2014/main" id="{22C80B97-567A-18A9-A45B-A4EC58C79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8" r="9788" b="22767"/>
          <a:stretch/>
        </p:blipFill>
        <p:spPr>
          <a:xfrm>
            <a:off x="819177" y="804333"/>
            <a:ext cx="4755611" cy="52493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1D9DFB-B219-6886-DAAA-8CE464DF816E}"/>
              </a:ext>
            </a:extLst>
          </p:cNvPr>
          <p:cNvSpPr/>
          <p:nvPr/>
        </p:nvSpPr>
        <p:spPr>
          <a:xfrm>
            <a:off x="6433315" y="1284513"/>
            <a:ext cx="5072743" cy="428897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D073B3-93B6-39B5-33F8-10461EBB574F}"/>
              </a:ext>
            </a:extLst>
          </p:cNvPr>
          <p:cNvGrpSpPr/>
          <p:nvPr/>
        </p:nvGrpSpPr>
        <p:grpSpPr>
          <a:xfrm>
            <a:off x="6566551" y="1409836"/>
            <a:ext cx="4806272" cy="4038326"/>
            <a:chOff x="6313332" y="1333781"/>
            <a:chExt cx="5698546" cy="4788032"/>
          </a:xfrm>
        </p:grpSpPr>
        <p:pic>
          <p:nvPicPr>
            <p:cNvPr id="6" name="Picture 5" descr="A list of information on a white background  AI-generated content may be incorrect.">
              <a:extLst>
                <a:ext uri="{FF2B5EF4-FFF2-40B4-BE49-F238E27FC236}">
                  <a16:creationId xmlns:a16="http://schemas.microsoft.com/office/drawing/2014/main" id="{B299329B-D5CB-EFF1-7995-D5A51EE34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18" r="8736" b="19918"/>
            <a:stretch/>
          </p:blipFill>
          <p:spPr>
            <a:xfrm>
              <a:off x="6313333" y="2373090"/>
              <a:ext cx="5698545" cy="3748723"/>
            </a:xfrm>
            <a:prstGeom prst="rect">
              <a:avLst/>
            </a:prstGeom>
          </p:spPr>
        </p:pic>
        <p:pic>
          <p:nvPicPr>
            <p:cNvPr id="8" name="Picture 7" descr="A document with text on it  AI-generated content may be incorrect.">
              <a:extLst>
                <a:ext uri="{FF2B5EF4-FFF2-40B4-BE49-F238E27FC236}">
                  <a16:creationId xmlns:a16="http://schemas.microsoft.com/office/drawing/2014/main" id="{BABB29A6-9277-312A-A485-B8E9D9A90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48" t="76355" r="9429" b="4961"/>
            <a:stretch/>
          </p:blipFill>
          <p:spPr>
            <a:xfrm>
              <a:off x="6313332" y="1333781"/>
              <a:ext cx="5698546" cy="15237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6718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E59EB-3849-E1D5-6090-27539DC23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29AA8-629F-F4C6-0D97-E93EA99CC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04453"/>
          </a:xfrm>
        </p:spPr>
        <p:txBody>
          <a:bodyPr anchor="b">
            <a:normAutofit fontScale="90000"/>
          </a:bodyPr>
          <a:lstStyle/>
          <a:p>
            <a:pPr algn="ctr"/>
            <a:br>
              <a:rPr lang="en-US" sz="4000"/>
            </a:br>
            <a:br>
              <a:rPr lang="en-US" sz="4000"/>
            </a:br>
            <a:br>
              <a:rPr lang="en-US" sz="4400" b="1"/>
            </a:br>
            <a:r>
              <a:rPr lang="en-US" sz="4400" b="1">
                <a:latin typeface="Myanmar Text"/>
                <a:cs typeface="Myanmar Text"/>
              </a:rPr>
              <a:t>CPME 310</a:t>
            </a:r>
            <a:br>
              <a:rPr lang="en-US" sz="4000"/>
            </a:br>
            <a:r>
              <a:rPr lang="en-US" sz="4000">
                <a:latin typeface="Myanmar Text"/>
                <a:cs typeface="Myanmar Text"/>
              </a:rPr>
              <a:t>Pre-evaluation Report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EDFBB-FE3D-1C3D-7990-54058E825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31136"/>
            <a:ext cx="10570779" cy="3690507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pPr marL="200660" lvl="1" indent="0">
              <a:buNone/>
            </a:pPr>
            <a:r>
              <a:rPr lang="en-US" sz="3600">
                <a:latin typeface="Myanmar Text"/>
                <a:cs typeface="Myanmar Text"/>
              </a:rPr>
              <a:t>The CPME 310 is the form used by the residency program to submit required demographic and explanatory information for review by the evaluation team prior to the on-site visit. </a:t>
            </a:r>
            <a:endParaRPr lang="en-US">
              <a:latin typeface="Myanmar Text"/>
              <a:cs typeface="Myanmar Text"/>
            </a:endParaRPr>
          </a:p>
          <a:p>
            <a:pPr marL="200660" lvl="1" indent="0">
              <a:buNone/>
            </a:pPr>
            <a:r>
              <a:rPr lang="en-US" sz="3600">
                <a:latin typeface="Myanmar Text"/>
                <a:cs typeface="Myanmar Text"/>
              </a:rPr>
              <a:t>It also includes a list of supplemental materials to be submitted with the form.</a:t>
            </a:r>
            <a:endParaRPr lang="en-US"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1579182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0000">
              <a:schemeClr val="tx1">
                <a:lumMod val="60000"/>
                <a:lumOff val="40000"/>
              </a:schemeClr>
            </a:gs>
            <a:gs pos="0">
              <a:srgbClr val="0070C0"/>
            </a:gs>
            <a:gs pos="100000">
              <a:schemeClr val="tx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4B90EE-9771-2F57-C772-87D745B4D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1911135-5067-CE29-17EC-21066102A615}"/>
              </a:ext>
            </a:extLst>
          </p:cNvPr>
          <p:cNvSpPr/>
          <p:nvPr/>
        </p:nvSpPr>
        <p:spPr>
          <a:xfrm>
            <a:off x="2431575" y="58003"/>
            <a:ext cx="7328848" cy="674199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4E00BC-8845-F3A1-1F77-AB6873958449}"/>
              </a:ext>
            </a:extLst>
          </p:cNvPr>
          <p:cNvGrpSpPr/>
          <p:nvPr/>
        </p:nvGrpSpPr>
        <p:grpSpPr>
          <a:xfrm>
            <a:off x="2673905" y="257845"/>
            <a:ext cx="6844189" cy="6342310"/>
            <a:chOff x="2795493" y="-43923"/>
            <a:chExt cx="6844189" cy="6342310"/>
          </a:xfrm>
        </p:grpSpPr>
        <p:pic>
          <p:nvPicPr>
            <p:cNvPr id="25" name="Picture 24" descr="A document with text and a blue and red circle  AI-generated content may be incorrect.">
              <a:extLst>
                <a:ext uri="{FF2B5EF4-FFF2-40B4-BE49-F238E27FC236}">
                  <a16:creationId xmlns:a16="http://schemas.microsoft.com/office/drawing/2014/main" id="{D0B939FE-F964-2444-19B1-1955A1BEE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9" r="3204" b="79282"/>
            <a:stretch/>
          </p:blipFill>
          <p:spPr>
            <a:xfrm>
              <a:off x="2795493" y="-43923"/>
              <a:ext cx="6844189" cy="1455725"/>
            </a:xfrm>
            <a:prstGeom prst="rect">
              <a:avLst/>
            </a:prstGeom>
          </p:spPr>
        </p:pic>
        <p:pic>
          <p:nvPicPr>
            <p:cNvPr id="2" name="Picture 1" descr="A document with text and a blue and red circle  AI-generated content may be incorrect.">
              <a:extLst>
                <a:ext uri="{FF2B5EF4-FFF2-40B4-BE49-F238E27FC236}">
                  <a16:creationId xmlns:a16="http://schemas.microsoft.com/office/drawing/2014/main" id="{EF0BFF71-1611-6764-3E55-BCF902415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9" t="22488" r="3204" b="33620"/>
            <a:stretch/>
          </p:blipFill>
          <p:spPr>
            <a:xfrm>
              <a:off x="2795493" y="1411802"/>
              <a:ext cx="6844189" cy="3083998"/>
            </a:xfrm>
            <a:prstGeom prst="rect">
              <a:avLst/>
            </a:prstGeom>
          </p:spPr>
        </p:pic>
        <p:pic>
          <p:nvPicPr>
            <p:cNvPr id="6" name="Picture 5" descr="A document with text and a blue and red circle  AI-generated content may be incorrect.">
              <a:extLst>
                <a:ext uri="{FF2B5EF4-FFF2-40B4-BE49-F238E27FC236}">
                  <a16:creationId xmlns:a16="http://schemas.microsoft.com/office/drawing/2014/main" id="{9B24537B-3A3E-86BA-D398-EFC35F289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9" t="66561" r="3204" b="4591"/>
            <a:stretch/>
          </p:blipFill>
          <p:spPr>
            <a:xfrm>
              <a:off x="2795493" y="4271448"/>
              <a:ext cx="6844189" cy="20269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5890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0000">
              <a:schemeClr val="tx1">
                <a:lumMod val="40000"/>
                <a:lumOff val="60000"/>
              </a:schemeClr>
            </a:gs>
            <a:gs pos="0">
              <a:srgbClr val="0070C0"/>
            </a:gs>
            <a:gs pos="100000">
              <a:schemeClr val="tx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1BF5D19-E504-0392-B1BB-2D9DC0A51AE0}"/>
              </a:ext>
            </a:extLst>
          </p:cNvPr>
          <p:cNvSpPr/>
          <p:nvPr/>
        </p:nvSpPr>
        <p:spPr>
          <a:xfrm>
            <a:off x="46339" y="55660"/>
            <a:ext cx="7033847" cy="48505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3" name="Picture 2" descr="A screenshot of a computer  AI-generated content may be incorrect.">
            <a:extLst>
              <a:ext uri="{FF2B5EF4-FFF2-40B4-BE49-F238E27FC236}">
                <a16:creationId xmlns:a16="http://schemas.microsoft.com/office/drawing/2014/main" id="{14127E94-F6D7-6387-E41B-0029EC21D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8" t="57102" r="3184" b="2239"/>
          <a:stretch/>
        </p:blipFill>
        <p:spPr>
          <a:xfrm>
            <a:off x="144876" y="2226832"/>
            <a:ext cx="6844188" cy="2593407"/>
          </a:xfrm>
          <a:prstGeom prst="rect">
            <a:avLst/>
          </a:prstGeom>
        </p:spPr>
      </p:pic>
      <p:pic>
        <p:nvPicPr>
          <p:cNvPr id="20" name="Picture 19" descr="A screenshot of a computer  AI-generated content may be incorrect.">
            <a:extLst>
              <a:ext uri="{FF2B5EF4-FFF2-40B4-BE49-F238E27FC236}">
                <a16:creationId xmlns:a16="http://schemas.microsoft.com/office/drawing/2014/main" id="{D9B3CB97-E43E-618F-04ED-7F3E8A811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" r="3142" b="67547"/>
          <a:stretch/>
        </p:blipFill>
        <p:spPr>
          <a:xfrm>
            <a:off x="144876" y="156830"/>
            <a:ext cx="6844188" cy="207000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470ABB4-4573-F787-E504-67F6472C89BD}"/>
              </a:ext>
            </a:extLst>
          </p:cNvPr>
          <p:cNvSpPr/>
          <p:nvPr/>
        </p:nvSpPr>
        <p:spPr>
          <a:xfrm>
            <a:off x="2222975" y="682426"/>
            <a:ext cx="7033847" cy="48505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5" name="Picture 4" descr="A screenshot of a medical application  AI-generated content may be incorrect.">
            <a:extLst>
              <a:ext uri="{FF2B5EF4-FFF2-40B4-BE49-F238E27FC236}">
                <a16:creationId xmlns:a16="http://schemas.microsoft.com/office/drawing/2014/main" id="{10A68302-D292-2FE4-C1D8-20880186B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1" t="1173" r="2916" b="53535"/>
          <a:stretch/>
        </p:blipFill>
        <p:spPr>
          <a:xfrm>
            <a:off x="2317805" y="797712"/>
            <a:ext cx="6844188" cy="2411832"/>
          </a:xfrm>
          <a:prstGeom prst="rect">
            <a:avLst/>
          </a:prstGeom>
        </p:spPr>
      </p:pic>
      <p:pic>
        <p:nvPicPr>
          <p:cNvPr id="23" name="Picture 22" descr="A screenshot of a medical application  AI-generated content may be incorrect.">
            <a:extLst>
              <a:ext uri="{FF2B5EF4-FFF2-40B4-BE49-F238E27FC236}">
                <a16:creationId xmlns:a16="http://schemas.microsoft.com/office/drawing/2014/main" id="{6CAC10E1-2F42-1E86-0730-6340B1D61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1" t="48460" r="2916" b="8030"/>
          <a:stretch/>
        </p:blipFill>
        <p:spPr>
          <a:xfrm>
            <a:off x="2317805" y="3107714"/>
            <a:ext cx="6844188" cy="2316912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9E221AA-884B-DDDD-F454-1795FD7FD86C}"/>
              </a:ext>
            </a:extLst>
          </p:cNvPr>
          <p:cNvSpPr/>
          <p:nvPr/>
        </p:nvSpPr>
        <p:spPr>
          <a:xfrm>
            <a:off x="4998378" y="1258850"/>
            <a:ext cx="7033847" cy="553594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22" name="Picture 21" descr="A screenshot of a document  AI-generated content may be incorrect.">
            <a:extLst>
              <a:ext uri="{FF2B5EF4-FFF2-40B4-BE49-F238E27FC236}">
                <a16:creationId xmlns:a16="http://schemas.microsoft.com/office/drawing/2014/main" id="{1CA71646-A89A-EC19-617F-ACE9979C7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" t="2164" r="2576" b="2685"/>
          <a:stretch/>
        </p:blipFill>
        <p:spPr>
          <a:xfrm>
            <a:off x="5093208" y="1383604"/>
            <a:ext cx="6844188" cy="526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25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0000">
              <a:schemeClr val="tx1">
                <a:lumMod val="60000"/>
                <a:lumOff val="40000"/>
              </a:schemeClr>
            </a:gs>
            <a:gs pos="0">
              <a:srgbClr val="0070C0"/>
            </a:gs>
            <a:gs pos="100000">
              <a:schemeClr val="tx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31E028-AAB6-428F-040D-15097657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E0F5DB-E740-1C9F-8583-4E8F6BD1420D}"/>
              </a:ext>
            </a:extLst>
          </p:cNvPr>
          <p:cNvSpPr/>
          <p:nvPr/>
        </p:nvSpPr>
        <p:spPr>
          <a:xfrm>
            <a:off x="2874334" y="140327"/>
            <a:ext cx="6443331" cy="657734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4" name="Picture 3" descr="A document with text on it  AI-generated content may be incorrect.">
            <a:extLst>
              <a:ext uri="{FF2B5EF4-FFF2-40B4-BE49-F238E27FC236}">
                <a16:creationId xmlns:a16="http://schemas.microsoft.com/office/drawing/2014/main" id="{AC9E7969-3B83-20F3-E5F6-D834564F2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4" r="4313"/>
          <a:stretch/>
        </p:blipFill>
        <p:spPr>
          <a:xfrm>
            <a:off x="3066296" y="274157"/>
            <a:ext cx="6059408" cy="630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08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F9331-A904-6286-2191-312D3600C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99D96-302E-3B88-8006-77D4021B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514765"/>
          </a:xfrm>
        </p:spPr>
        <p:txBody>
          <a:bodyPr anchor="b">
            <a:normAutofit/>
          </a:bodyPr>
          <a:lstStyle/>
          <a:p>
            <a:pPr algn="ctr"/>
            <a:r>
              <a:rPr lang="en-US" sz="4000" b="1"/>
              <a:t>CPME 370</a:t>
            </a:r>
            <a:br>
              <a:rPr lang="en-US" sz="4000"/>
            </a:br>
            <a:r>
              <a:rPr lang="en-US" sz="4000"/>
              <a:t>Evaluation Team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3C44A-1FEE-3EED-EDA7-2DCE9915C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94561"/>
            <a:ext cx="10058400" cy="3061884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pPr marL="200660" lvl="1" indent="0">
              <a:buNone/>
            </a:pPr>
            <a:r>
              <a:rPr lang="en-US" sz="3600">
                <a:latin typeface="Myanmar Text"/>
                <a:cs typeface="Myanmar Text"/>
              </a:rPr>
              <a:t>The CPME 370 is a form used to report the findings of the on-site evaluation team, including potential areas of noncompliance. </a:t>
            </a:r>
          </a:p>
          <a:p>
            <a:pPr marL="200660" lvl="1" indent="0">
              <a:buNone/>
            </a:pPr>
            <a:endParaRPr lang="en-US" sz="3600">
              <a:latin typeface="Myanmar Text"/>
              <a:cs typeface="Myanmar Text"/>
            </a:endParaRPr>
          </a:p>
          <a:p>
            <a:pPr marL="200660" lvl="1" indent="0">
              <a:buNone/>
            </a:pPr>
            <a:r>
              <a:rPr lang="en-US" sz="3600">
                <a:latin typeface="Myanmar Text"/>
                <a:cs typeface="Myanmar Text"/>
              </a:rPr>
              <a:t>This form can be used as an “open book test” for program directors!</a:t>
            </a:r>
            <a:endParaRPr lang="en-US"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4076645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2622C-FA03-5EE0-5CD4-7C179B17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 b="1"/>
              <a:t>CPME 370 </a:t>
            </a:r>
            <a:r>
              <a:rPr lang="en-US" sz="4000"/>
              <a:t>– Evaluation Team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7E913-03A4-E3D9-A11A-9475FECE1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258721" cy="3748193"/>
          </a:xfrm>
        </p:spPr>
        <p:txBody>
          <a:bodyPr vert="horz" lIns="0" tIns="45720" rIns="0" bIns="45720" rtlCol="0" anchor="t">
            <a:normAutofit fontScale="70000" lnSpcReduction="20000"/>
          </a:bodyPr>
          <a:lstStyle/>
          <a:p>
            <a:r>
              <a:rPr lang="en-US"/>
              <a:t>The CPME 370, Evaluation Team Report for Podiatric Medicine and Surgery Residencies, is the evaluation team report completed by the on-site evaluation team. </a:t>
            </a:r>
          </a:p>
          <a:p>
            <a:r>
              <a:rPr lang="en-US"/>
              <a:t>Program directors should familiarize themselves with this document, as it outlines every requirement in CPME 320 and documents a program’s compliance with each item.</a:t>
            </a:r>
          </a:p>
          <a:p>
            <a:r>
              <a:rPr lang="en-US">
                <a:latin typeface="Myanmar Text"/>
                <a:cs typeface="Myanmar Text"/>
              </a:rPr>
              <a:t>This form includes every item that will be asked of and reviewed with the program during the on-site evaluation.</a:t>
            </a:r>
            <a:endParaRPr lang="en-US" i="1">
              <a:latin typeface="Myanmar Text"/>
              <a:cs typeface="Myanmar Tex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CC4D2C-A4B3-78E7-18E0-36876E1719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28745" y="2212129"/>
            <a:ext cx="5574427" cy="3159760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A2824B-3922-9029-194F-F8A84BBF2781}"/>
              </a:ext>
            </a:extLst>
          </p:cNvPr>
          <p:cNvSpPr/>
          <p:nvPr/>
        </p:nvSpPr>
        <p:spPr>
          <a:xfrm>
            <a:off x="5442373" y="2120900"/>
            <a:ext cx="5747173" cy="33422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669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FA472-6868-33FD-7285-46369B34F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000">
                <a:latin typeface="Myanmar Text"/>
                <a:cs typeface="Myanmar Text"/>
              </a:rPr>
              <a:t>Checklist for Each Requirement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C36C39-85A7-32DB-EA8E-97BE7F153D98}"/>
              </a:ext>
            </a:extLst>
          </p:cNvPr>
          <p:cNvSpPr txBox="1"/>
          <p:nvPr/>
        </p:nvSpPr>
        <p:spPr>
          <a:xfrm>
            <a:off x="694944" y="3429000"/>
            <a:ext cx="2414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The 370 has a checklist for every requirement in CPME 320.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C8675B-6022-EBB3-D119-3E5A6E3099A3}"/>
              </a:ext>
            </a:extLst>
          </p:cNvPr>
          <p:cNvSpPr/>
          <p:nvPr/>
        </p:nvSpPr>
        <p:spPr>
          <a:xfrm>
            <a:off x="3191256" y="2029968"/>
            <a:ext cx="8046720" cy="45414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A08E12-4ED2-349C-8B71-762BE01BE0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1" t="2167" r="1488" b="2552"/>
          <a:stretch/>
        </p:blipFill>
        <p:spPr>
          <a:xfrm>
            <a:off x="3273212" y="2100029"/>
            <a:ext cx="7882468" cy="43518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117973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Custom 2">
      <a:dk1>
        <a:srgbClr val="344068"/>
      </a:dk1>
      <a:lt1>
        <a:srgbClr val="C4D9E4"/>
      </a:lt1>
      <a:dk2>
        <a:srgbClr val="4DA23E"/>
      </a:dk2>
      <a:lt2>
        <a:srgbClr val="A9DC92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1d4c215-7d80-40c8-95cb-1022683f4e5d">
      <UserInfo>
        <DisplayName/>
        <AccountId xsi:nil="true"/>
        <AccountType/>
      </UserInfo>
    </SharedWithUsers>
    <lcf76f155ced4ddcb4097134ff3c332f xmlns="fcd50eeb-4b82-4317-be54-1fe3687ad23d">
      <Terms xmlns="http://schemas.microsoft.com/office/infopath/2007/PartnerControls"/>
    </lcf76f155ced4ddcb4097134ff3c332f>
    <TaxCatchAll xmlns="21d4c215-7d80-40c8-95cb-1022683f4e5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679A9C45649340BC7077713D2094F0" ma:contentTypeVersion="19" ma:contentTypeDescription="Create a new document." ma:contentTypeScope="" ma:versionID="3051f97fd229b1959d8e8f704119235e">
  <xsd:schema xmlns:xsd="http://www.w3.org/2001/XMLSchema" xmlns:xs="http://www.w3.org/2001/XMLSchema" xmlns:p="http://schemas.microsoft.com/office/2006/metadata/properties" xmlns:ns2="fcd50eeb-4b82-4317-be54-1fe3687ad23d" xmlns:ns3="21d4c215-7d80-40c8-95cb-1022683f4e5d" targetNamespace="http://schemas.microsoft.com/office/2006/metadata/properties" ma:root="true" ma:fieldsID="4e65001b7654dcc2636992c95bf7b733" ns2:_="" ns3:_="">
    <xsd:import namespace="fcd50eeb-4b82-4317-be54-1fe3687ad23d"/>
    <xsd:import namespace="21d4c215-7d80-40c8-95cb-1022683f4e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50eeb-4b82-4317-be54-1fe3687ad2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7375ec6-d0ce-414e-bc2d-1f160d9ff0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4c215-7d80-40c8-95cb-1022683f4e5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b0c0bfb-3a42-4f7b-98ac-5c5363924f27}" ma:internalName="TaxCatchAll" ma:showField="CatchAllData" ma:web="21d4c215-7d80-40c8-95cb-1022683f4e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8149A-2A2D-48BB-AC79-35CB50A12B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ED6DE-CC46-441A-9D84-077322BD32E6}">
  <ds:schemaRefs>
    <ds:schemaRef ds:uri="21d4c215-7d80-40c8-95cb-1022683f4e5d"/>
    <ds:schemaRef ds:uri="fcd50eeb-4b82-4317-be54-1fe3687ad23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EBB720-FFF9-474A-8B9F-9798504F8A97}">
  <ds:schemaRefs>
    <ds:schemaRef ds:uri="21d4c215-7d80-40c8-95cb-1022683f4e5d"/>
    <ds:schemaRef ds:uri="fcd50eeb-4b82-4317-be54-1fe3687ad2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657</Words>
  <Application>Microsoft Office PowerPoint</Application>
  <PresentationFormat>Widescreen</PresentationFormat>
  <Paragraphs>53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</vt:lpstr>
      <vt:lpstr>Arial</vt:lpstr>
      <vt:lpstr>Calibri</vt:lpstr>
      <vt:lpstr>Gill Sans MT</vt:lpstr>
      <vt:lpstr>Gill Sans Nova</vt:lpstr>
      <vt:lpstr>Myanmar Text</vt:lpstr>
      <vt:lpstr>Speak Pro</vt:lpstr>
      <vt:lpstr>Times New Roman</vt:lpstr>
      <vt:lpstr>RetrospectVTI</vt:lpstr>
      <vt:lpstr>Review of Key Residency Documents</vt:lpstr>
      <vt:lpstr>Key Documents There are five important documents that are used in the residency approval process. You should refer to these documents if you have any questions during the on-site.</vt:lpstr>
      <vt:lpstr>  Key CPME Documents</vt:lpstr>
      <vt:lpstr>CPME 320 Standards and Requirements for Approval of Podiatric Medicine and Surgery Residencies</vt:lpstr>
      <vt:lpstr>CPME 320 Standards and Requirements for Approval of Podiatric Medicine and Surgery Residencies www.cpme.org/cpme320 </vt:lpstr>
      <vt:lpstr>PowerPoint Presentation</vt:lpstr>
      <vt:lpstr>  CPME 330 Procedures for Approval of Podiatric Medicine and Surgery Residencies www.cpme.org/cpme330</vt:lpstr>
      <vt:lpstr>CPME 330 www.cpme.org/cpme330</vt:lpstr>
      <vt:lpstr>PowerPoint Presentation</vt:lpstr>
      <vt:lpstr>   CPME 310 Pre-evaluation Report</vt:lpstr>
      <vt:lpstr>PowerPoint Presentation</vt:lpstr>
      <vt:lpstr>PowerPoint Presentation</vt:lpstr>
      <vt:lpstr>PowerPoint Presentation</vt:lpstr>
      <vt:lpstr>CPME 370 Evaluation Team Report</vt:lpstr>
      <vt:lpstr>CPME 370 – Evaluation Team Report</vt:lpstr>
      <vt:lpstr>Checklist for Each Requirement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L. Chouinard</dc:creator>
  <cp:lastModifiedBy>Briana Santos</cp:lastModifiedBy>
  <cp:revision>1</cp:revision>
  <dcterms:created xsi:type="dcterms:W3CDTF">2013-07-15T20:26:40Z</dcterms:created>
  <dcterms:modified xsi:type="dcterms:W3CDTF">2026-09-15T16:54:33Z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0x010100AD679A9C45649340BC7077713D2094F0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