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4"/>
  </p:sldMasterIdLst>
  <p:notesMasterIdLst>
    <p:notesMasterId r:id="rId62"/>
  </p:notesMasterIdLst>
  <p:sldIdLst>
    <p:sldId id="564" r:id="rId5"/>
    <p:sldId id="565" r:id="rId6"/>
    <p:sldId id="566" r:id="rId7"/>
    <p:sldId id="567" r:id="rId8"/>
    <p:sldId id="302" r:id="rId9"/>
    <p:sldId id="598" r:id="rId10"/>
    <p:sldId id="568" r:id="rId11"/>
    <p:sldId id="569" r:id="rId12"/>
    <p:sldId id="571" r:id="rId13"/>
    <p:sldId id="572" r:id="rId14"/>
    <p:sldId id="579" r:id="rId15"/>
    <p:sldId id="573" r:id="rId16"/>
    <p:sldId id="580" r:id="rId17"/>
    <p:sldId id="388" r:id="rId18"/>
    <p:sldId id="700" r:id="rId19"/>
    <p:sldId id="701" r:id="rId20"/>
    <p:sldId id="702" r:id="rId21"/>
    <p:sldId id="287" r:id="rId22"/>
    <p:sldId id="345" r:id="rId23"/>
    <p:sldId id="703" r:id="rId24"/>
    <p:sldId id="704" r:id="rId25"/>
    <p:sldId id="705" r:id="rId26"/>
    <p:sldId id="706" r:id="rId27"/>
    <p:sldId id="707" r:id="rId28"/>
    <p:sldId id="708" r:id="rId29"/>
    <p:sldId id="709" r:id="rId30"/>
    <p:sldId id="710" r:id="rId31"/>
    <p:sldId id="711" r:id="rId32"/>
    <p:sldId id="310" r:id="rId33"/>
    <p:sldId id="312" r:id="rId34"/>
    <p:sldId id="313" r:id="rId35"/>
    <p:sldId id="357" r:id="rId36"/>
    <p:sldId id="358" r:id="rId37"/>
    <p:sldId id="390" r:id="rId38"/>
    <p:sldId id="362" r:id="rId39"/>
    <p:sldId id="363" r:id="rId40"/>
    <p:sldId id="712" r:id="rId41"/>
    <p:sldId id="365" r:id="rId42"/>
    <p:sldId id="713" r:id="rId43"/>
    <p:sldId id="719" r:id="rId44"/>
    <p:sldId id="720" r:id="rId45"/>
    <p:sldId id="391" r:id="rId46"/>
    <p:sldId id="721" r:id="rId47"/>
    <p:sldId id="716" r:id="rId48"/>
    <p:sldId id="717" r:id="rId49"/>
    <p:sldId id="718" r:id="rId50"/>
    <p:sldId id="334" r:id="rId51"/>
    <p:sldId id="389" r:id="rId52"/>
    <p:sldId id="392" r:id="rId53"/>
    <p:sldId id="578" r:id="rId54"/>
    <p:sldId id="581" r:id="rId55"/>
    <p:sldId id="601" r:id="rId56"/>
    <p:sldId id="583" r:id="rId57"/>
    <p:sldId id="584" r:id="rId58"/>
    <p:sldId id="714" r:id="rId59"/>
    <p:sldId id="715" r:id="rId60"/>
    <p:sldId id="722"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3DF"/>
    <a:srgbClr val="0260D7"/>
    <a:srgbClr val="005DDE"/>
    <a:srgbClr val="030000"/>
    <a:srgbClr val="FFFFF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2" d="100"/>
          <a:sy n="42" d="100"/>
        </p:scale>
        <p:origin x="52"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5DE4D1-5A0A-41E2-A3E8-BCE9CCA07853}"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EF83C-049A-4CE7-8737-D1F3D21FB6B5}" type="slidenum">
              <a:rPr lang="en-US" smtClean="0"/>
              <a:t>‹#›</a:t>
            </a:fld>
            <a:endParaRPr lang="en-US"/>
          </a:p>
        </p:txBody>
      </p:sp>
    </p:spTree>
    <p:extLst>
      <p:ext uri="{BB962C8B-B14F-4D97-AF65-F5344CB8AC3E}">
        <p14:creationId xmlns:p14="http://schemas.microsoft.com/office/powerpoint/2010/main" val="2906917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PRR under tutorials has links to proper logging </a:t>
            </a:r>
          </a:p>
          <a:p>
            <a:r>
              <a:rPr lang="en-US"/>
              <a:t>Learning to log correctly in PRR will help avoid logging errors in PLS when seeking ABFAS board certification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F7693B-01BB-E54B-9BCC-EA9F115A26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417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It cannot be stressed enough the Procedure Note is one of the most important parts of the logging entry.  Anyone reviewing the logs can read the Procedure note and understand the justification for the surgical code that was utilized.  It can also serve as a source of documentation establishing different types of osteotomies and fixation that the resident was afforded during their residency.</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AEB63B3-D931-4FA5-84A2-5CC65A556F6B}"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1367446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State the 4 examples listed.  Then say: IN all of these examples, only one procedure would be appropriately logged.  It is also unacceptable for one resident to log the STJ arthrodesis and another resident log the TN and CC arthrodesis.  Again, a triple arthrodesis is logged as a single procedure with one resident taking First assist participation for the entire procedure.  </a:t>
            </a:r>
          </a:p>
          <a:p>
            <a:pPr eaLnBrk="1" hangingPunct="1">
              <a:spcBef>
                <a:spcPct val="0"/>
              </a:spcBef>
            </a:pPr>
            <a:r>
              <a:rPr lang="en-US" altLang="en-US"/>
              <a:t>Then for last bullet point about logging/billing: The procedures the resident logs may not always correspond to the exact procedures listed on the operative report.  For example: The operative report may list a Radical bunionectomy with 1</a:t>
            </a:r>
            <a:r>
              <a:rPr lang="en-US" altLang="en-US" baseline="30000"/>
              <a:t>st</a:t>
            </a:r>
            <a:r>
              <a:rPr lang="en-US" altLang="en-US"/>
              <a:t> metatarsal osteotomy.  The resident would not log this, instead they would choose the appropriate Category 2 First Ray Hallux Valgus Procedure Codes between 2.1.1 through 2.1.9  as listed in Appendix B in CPME 320.</a:t>
            </a:r>
          </a:p>
          <a:p>
            <a:pPr eaLnBrk="1" hangingPunct="1">
              <a:spcBef>
                <a:spcPct val="0"/>
              </a:spcBef>
            </a:pPr>
            <a:endParaRPr lang="en-US" altLang="en-US"/>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262DD27-47A7-41AF-8778-29ACCAAFA25C}"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87001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F7693B-01BB-E54B-9BCC-EA9F115A26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2592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In both of these instances, the PRR CLAD report would identify these errors.  </a:t>
            </a:r>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D38C7AD-6D19-483D-8A06-C2A9BE80DB3F}"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4205767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It is important to realize that a resident may only log one procedure per toe (the Procedure Note may reflect additional</a:t>
            </a:r>
          </a:p>
          <a:p>
            <a:pPr eaLnBrk="1" hangingPunct="1">
              <a:spcBef>
                <a:spcPct val="0"/>
              </a:spcBef>
            </a:pPr>
            <a:r>
              <a:rPr lang="en-US" altLang="en-US"/>
              <a:t>procedures performed) and no more than one resident may claim a first assistant on a single toe.</a:t>
            </a:r>
          </a:p>
          <a:p>
            <a:pPr eaLnBrk="1" hangingPunct="1">
              <a:spcBef>
                <a:spcPct val="0"/>
              </a:spcBef>
            </a:pPr>
            <a:r>
              <a:rPr lang="en-US" altLang="en-US"/>
              <a:t>The Akin procedure is commonly </a:t>
            </a:r>
            <a:r>
              <a:rPr lang="en-US" altLang="en-US" err="1"/>
              <a:t>mis</a:t>
            </a:r>
            <a:r>
              <a:rPr lang="en-US" altLang="en-US"/>
              <a:t>-logged as it can be correctly logged under category 1 or 2 depending on the circumstances.  If the Akin is performed along with a metatarsal osteotomy then it would be correctly logged under category 1: as 1.6 Phalangeal osteotomy.  If the Akin is the primary procedure and not performed along with a metatarsal osteotomy, it would be appropriately logged as a category 2: 2.1.3  </a:t>
            </a:r>
            <a:r>
              <a:rPr lang="en-US" altLang="en-US" err="1"/>
              <a:t>Bunionectomy</a:t>
            </a:r>
            <a:r>
              <a:rPr lang="en-US" altLang="en-US"/>
              <a:t> with phalangeal osteotomy. </a:t>
            </a:r>
          </a:p>
          <a:p>
            <a:pPr eaLnBrk="1" hangingPunct="1">
              <a:spcBef>
                <a:spcPct val="0"/>
              </a:spcBef>
            </a:pPr>
            <a:r>
              <a:rPr lang="en-US" altLang="en-US"/>
              <a:t>Another common error is the</a:t>
            </a:r>
            <a:r>
              <a:rPr lang="en-US" altLang="en-US" baseline="0"/>
              <a:t> fragmentation</a:t>
            </a:r>
            <a:r>
              <a:rPr lang="en-US" altLang="en-US"/>
              <a:t> a digital amputation</a:t>
            </a:r>
            <a:r>
              <a:rPr lang="en-US" altLang="en-US" baseline="0"/>
              <a:t> with management of bone/joint infection, incision and drainage or ray resection.  Other digital procedures such as percutaneous stab </a:t>
            </a:r>
            <a:r>
              <a:rPr lang="en-US" altLang="en-US" baseline="0" err="1"/>
              <a:t>tenotomies</a:t>
            </a:r>
            <a:r>
              <a:rPr lang="en-US" altLang="en-US" baseline="0"/>
              <a:t> and toenail procedures should be logged under category 6</a:t>
            </a:r>
          </a:p>
          <a:p>
            <a:pPr eaLnBrk="1" hangingPunct="1">
              <a:spcBef>
                <a:spcPct val="0"/>
              </a:spcBef>
            </a:pPr>
            <a:r>
              <a:rPr lang="en-US" altLang="en-US"/>
              <a:t> </a:t>
            </a: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6DA665B-BFC2-4A4D-8179-E5AF28A128A4}"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3541161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reiterate, code</a:t>
            </a:r>
            <a:r>
              <a:rPr lang="en-US" baseline="0"/>
              <a:t> 1.6 phalangeal osteotomy cannot be used with any of the following category 2 codes to avoid fragmentation.</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8282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General guidelines when logging category 2 procedures:</a:t>
            </a:r>
            <a:r>
              <a:rPr lang="en-US" baseline="0"/>
              <a:t>  The soft tissue component of all First Ray Surgery repair is inclusive and cannot separately claimed as an additional procedure to avoid fragmentation. A resident may only log one category 2.2.1-2.3.10 procedure per foot and no more than one resident may claim a first assistant procedure for these categories per foot.</a:t>
            </a:r>
          </a:p>
          <a:p>
            <a:r>
              <a:rPr lang="en-US" baseline="0"/>
              <a:t>2.1.1 is limited to isolated soft tissue repair / partial </a:t>
            </a:r>
            <a:r>
              <a:rPr lang="en-US" baseline="0" err="1"/>
              <a:t>ostectomy</a:t>
            </a:r>
            <a:r>
              <a:rPr lang="en-US" baseline="0"/>
              <a:t> of the first MPJ when no other osteotomy or fusion procedure is completed on the first ray or if a suture button construct was the primary method to repair a bunion deformity.</a:t>
            </a:r>
          </a:p>
          <a:p>
            <a:r>
              <a:rPr lang="en-US" baseline="0"/>
              <a:t>2.1.10 can only be used when two separate osteotomies and/or arthrodesis are performed on the same first ray to correct the bunion deformity. EXAMPLE: A first </a:t>
            </a:r>
            <a:r>
              <a:rPr lang="en-US" baseline="0" err="1"/>
              <a:t>tarsometatarsal</a:t>
            </a:r>
            <a:r>
              <a:rPr lang="en-US" baseline="0"/>
              <a:t> arthrodesis and a head osteotomy on the same metatarsal should be logged as 2.1.10. Osteotomy (Akin) of the proximal phalanx 1.6 can be claimed separately or as 2.1.10 if combined with first metatarsal osteotomy / fusion for diversity </a:t>
            </a:r>
          </a:p>
          <a:p>
            <a:endParaRPr lang="en-US" baseline="0"/>
          </a:p>
          <a:p>
            <a:r>
              <a:rPr lang="en-US" baseline="0"/>
              <a:t> </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867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a:t>
            </a:r>
            <a:r>
              <a:rPr lang="en-US" baseline="0"/>
              <a:t> logging code 3.1, i</a:t>
            </a:r>
            <a:r>
              <a:rPr lang="en-US"/>
              <a:t>t is important for the resident to identify the specific </a:t>
            </a:r>
            <a:r>
              <a:rPr lang="en-US" err="1"/>
              <a:t>ossicle</a:t>
            </a:r>
            <a:r>
              <a:rPr lang="en-US"/>
              <a:t>/sesamoid removed in the Procedure Note section. This code is only logged if it is performed as an isolated procedure</a:t>
            </a:r>
            <a:r>
              <a:rPr lang="en-US" baseline="0"/>
              <a:t> and cannot be used with 1</a:t>
            </a:r>
            <a:r>
              <a:rPr lang="en-US" baseline="30000"/>
              <a:t>st</a:t>
            </a:r>
            <a:r>
              <a:rPr lang="en-US" baseline="0"/>
              <a:t> ray surgery, other osseous foot surgery or tendon transfer / augmentation to avoid </a:t>
            </a:r>
            <a:r>
              <a:rPr lang="en-US" baseline="0" err="1"/>
              <a:t>fragmentaton</a:t>
            </a:r>
            <a:endParaRPr lang="en-US"/>
          </a:p>
          <a:p>
            <a:r>
              <a:rPr lang="en-US"/>
              <a:t>Code</a:t>
            </a:r>
            <a:r>
              <a:rPr lang="en-US" baseline="0"/>
              <a:t> 3.4 plantar </a:t>
            </a:r>
            <a:r>
              <a:rPr lang="en-US"/>
              <a:t>fasciotomy is logged whether</a:t>
            </a:r>
            <a:r>
              <a:rPr lang="en-US" baseline="0"/>
              <a:t> the procedure is performed open or endoscopically </a:t>
            </a:r>
            <a:r>
              <a:rPr lang="en-US"/>
              <a:t>: It also includes localized </a:t>
            </a:r>
            <a:r>
              <a:rPr lang="en-US" err="1"/>
              <a:t>lipectomy</a:t>
            </a:r>
            <a:r>
              <a:rPr lang="en-US"/>
              <a:t> or soft tissue excisions and a Baxter nerve release.  These peripheral aspects of the surgery can be included in the Procedure Note for complete documentation.  A resident may choose for MAV or diversity reasons to log the calcaneal </a:t>
            </a:r>
            <a:r>
              <a:rPr lang="en-US" err="1"/>
              <a:t>ostectomy</a:t>
            </a:r>
            <a:r>
              <a:rPr lang="en-US"/>
              <a:t> instead of the fasciotomy/</a:t>
            </a:r>
            <a:r>
              <a:rPr lang="en-US" err="1"/>
              <a:t>fasciectomy</a:t>
            </a:r>
            <a:r>
              <a:rPr lang="en-US"/>
              <a:t>.  This is acceptable and correctly logged under 4.1 Partial </a:t>
            </a:r>
            <a:r>
              <a:rPr lang="en-US" err="1"/>
              <a:t>ostectomy</a:t>
            </a:r>
            <a:r>
              <a:rPr lang="en-US"/>
              <a:t> with the fasciotomy/</a:t>
            </a:r>
            <a:r>
              <a:rPr lang="en-US" err="1"/>
              <a:t>fasciectomy</a:t>
            </a:r>
            <a:r>
              <a:rPr lang="en-US"/>
              <a:t> listed in the Procedure Note.  Be</a:t>
            </a:r>
            <a:r>
              <a:rPr lang="en-US" baseline="0"/>
              <a:t> aware that procedures such as Topaz, </a:t>
            </a:r>
            <a:r>
              <a:rPr lang="en-US" baseline="0" err="1"/>
              <a:t>Tenex</a:t>
            </a:r>
            <a:r>
              <a:rPr lang="en-US" baseline="0"/>
              <a:t> and PRP injections for plantar </a:t>
            </a:r>
            <a:r>
              <a:rPr lang="en-US" baseline="0" err="1"/>
              <a:t>fasciosis</a:t>
            </a:r>
            <a:r>
              <a:rPr lang="en-US" baseline="0"/>
              <a:t> should be logged as 6.14.</a:t>
            </a: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033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common fragmentation error is code 3.8</a:t>
            </a:r>
            <a:r>
              <a:rPr lang="en-US" baseline="0"/>
              <a:t> - Full documentation in the “Procedure Note” to justify use of procedure 3.8 with another procedure is required. As discussed earlier, when an I&amp;D is performed at a different site as an amputation or ray resection, it can be logged separately.   An example of this would be an I&amp;D of a first interspace with a 5th digit amputation.  However,  if the I&amp;D, amputation, and bone biopsy are all occurring at the same surgical site, only one of these procedures may be logged to avoid fragmentation.</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1360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Several procedures continue to be inappropriately logged as category 3 procedures. These are some of the most common errors identified by reviewers during on-site evaluation of the resident</a:t>
            </a:r>
            <a:r>
              <a:rPr lang="en-US" altLang="en-US" baseline="0"/>
              <a:t> logs</a:t>
            </a:r>
            <a:r>
              <a:rPr lang="en-US" altLang="en-US"/>
              <a:t>. Excision of verrucae is</a:t>
            </a:r>
            <a:r>
              <a:rPr lang="en-US" altLang="en-US" baseline="0"/>
              <a:t> code</a:t>
            </a:r>
            <a:r>
              <a:rPr lang="en-US" altLang="en-US"/>
              <a:t> 6.2 excision or destruction of skin lesion (including skin biopsy and laser procedures).   Application of bioengineered skin substitutes / biologic dressings and amniotic membrane products should</a:t>
            </a:r>
            <a:r>
              <a:rPr lang="en-US" altLang="en-US" baseline="0"/>
              <a:t> be logged as </a:t>
            </a:r>
            <a:r>
              <a:rPr lang="en-US" altLang="en-US"/>
              <a:t> 11.2 biological dressings. TOPAZ, Tenex, PRP are</a:t>
            </a:r>
            <a:r>
              <a:rPr lang="en-US" altLang="en-US" baseline="0"/>
              <a:t> appropriately logged as </a:t>
            </a:r>
            <a:r>
              <a:rPr lang="en-US" altLang="en-US"/>
              <a:t>6.14 percutaneous procedures (i.e., </a:t>
            </a:r>
            <a:r>
              <a:rPr lang="en-US" altLang="en-US" err="1"/>
              <a:t>coblation</a:t>
            </a:r>
            <a:r>
              <a:rPr lang="en-US" altLang="en-US"/>
              <a:t>, cryosurgery, radiofrequency ablation, platelet-rich plasma.) Operating Room debridement of a superficial ulcer is</a:t>
            </a:r>
            <a:r>
              <a:rPr lang="en-US" altLang="en-US" baseline="0"/>
              <a:t> a</a:t>
            </a:r>
            <a:r>
              <a:rPr lang="en-US" altLang="en-US"/>
              <a:t> Category 11.1.</a:t>
            </a:r>
          </a:p>
          <a:p>
            <a:pPr eaLnBrk="1" hangingPunct="1">
              <a:spcBef>
                <a:spcPct val="0"/>
              </a:spcBef>
            </a:pPr>
            <a:r>
              <a:rPr lang="en-US" altLang="en-US"/>
              <a:t>All</a:t>
            </a:r>
            <a:r>
              <a:rPr lang="en-US" altLang="en-US" baseline="0"/>
              <a:t> of t</a:t>
            </a:r>
            <a:r>
              <a:rPr lang="en-US" altLang="en-US"/>
              <a:t>hese procedures are considered Category 6 regardless of whether the procedures were performed in the OR, clinic or bedside.</a:t>
            </a:r>
          </a:p>
          <a:p>
            <a:pPr eaLnBrk="1" hangingPunct="1">
              <a:spcBef>
                <a:spcPct val="0"/>
              </a:spcBef>
            </a:pPr>
            <a:endParaRPr lang="en-US" altLang="en-US"/>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1CA5D5A-0EAF-4733-AD9C-6D7CBD66CAD3}"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596264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a:t>
            </a:r>
            <a:r>
              <a:rPr lang="en-US" baseline="0"/>
              <a:t> will now review p</a:t>
            </a:r>
            <a:r>
              <a:rPr lang="en-US"/>
              <a:t>roper logging guidelines for category</a:t>
            </a:r>
            <a:r>
              <a:rPr lang="en-US" baseline="0"/>
              <a:t> 4 procedures.  In general, when it comes to the metatarsals, residents can only log one procedure per metatarsal and any exceptions to this rule will be highlighted.  </a:t>
            </a:r>
          </a:p>
          <a:p>
            <a:r>
              <a:rPr lang="en-US" baseline="0"/>
              <a:t>Under code 4.1 – Partial </a:t>
            </a:r>
            <a:r>
              <a:rPr lang="en-US" baseline="0" err="1"/>
              <a:t>ostectomy</a:t>
            </a:r>
            <a:r>
              <a:rPr lang="en-US" baseline="0"/>
              <a:t> – this would include procedures such as calcaneal </a:t>
            </a:r>
            <a:r>
              <a:rPr lang="en-US" baseline="0" err="1"/>
              <a:t>ostectomies</a:t>
            </a:r>
            <a:r>
              <a:rPr lang="en-US" baseline="0"/>
              <a:t>, i.e. simple </a:t>
            </a:r>
            <a:r>
              <a:rPr lang="en-US" baseline="0" err="1"/>
              <a:t>Haglund’s</a:t>
            </a:r>
            <a:r>
              <a:rPr lang="en-US" baseline="0"/>
              <a:t> excision, </a:t>
            </a:r>
            <a:r>
              <a:rPr lang="en-US" baseline="0" err="1"/>
              <a:t>retrocalcaneal</a:t>
            </a:r>
            <a:r>
              <a:rPr lang="en-US" baseline="0"/>
              <a:t> </a:t>
            </a:r>
            <a:r>
              <a:rPr lang="en-US" baseline="0" err="1"/>
              <a:t>exostectomy</a:t>
            </a:r>
            <a:r>
              <a:rPr lang="en-US" baseline="0"/>
              <a:t> and resection of </a:t>
            </a:r>
            <a:r>
              <a:rPr lang="en-US" baseline="0" err="1"/>
              <a:t>os</a:t>
            </a:r>
            <a:r>
              <a:rPr lang="en-US" baseline="0"/>
              <a:t> </a:t>
            </a:r>
            <a:r>
              <a:rPr lang="en-US" baseline="0" err="1"/>
              <a:t>trigonum</a:t>
            </a:r>
            <a:r>
              <a:rPr lang="en-US" baseline="0"/>
              <a:t>.  </a:t>
            </a:r>
            <a:r>
              <a:rPr lang="en-US"/>
              <a:t>A resident could log either 3.4 plantar fasciotomy, 3.9 plantar </a:t>
            </a:r>
            <a:r>
              <a:rPr lang="en-US" err="1"/>
              <a:t>fasciectomy</a:t>
            </a:r>
            <a:r>
              <a:rPr lang="en-US"/>
              <a:t> or 4.1 partial </a:t>
            </a:r>
            <a:r>
              <a:rPr lang="en-US" err="1"/>
              <a:t>ostectomy</a:t>
            </a:r>
            <a:r>
              <a:rPr lang="en-US"/>
              <a:t> for a plantar fasciotomy with resection of a plantar calcaneal exostosis</a:t>
            </a:r>
            <a:r>
              <a:rPr lang="en-US" baseline="0"/>
              <a:t> but they cannot log these together to avoid fragmentation.</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887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Code 4.4 Metatarsal Head Resection is another frequent</a:t>
            </a:r>
            <a:r>
              <a:rPr lang="en-US" baseline="0"/>
              <a:t> logging error as it includes single and multiple resections. Single, multiple such as a pan metatarsal head resection procedure, or adjoining metatarsal head resections are considered as one procedure.  Non-adjoining metatarsal head resections such as isolated 1</a:t>
            </a:r>
            <a:r>
              <a:rPr lang="en-US" baseline="30000"/>
              <a:t>st</a:t>
            </a:r>
            <a:r>
              <a:rPr lang="en-US" baseline="0"/>
              <a:t> and 5</a:t>
            </a:r>
            <a:r>
              <a:rPr lang="en-US" baseline="30000"/>
              <a:t>th</a:t>
            </a:r>
            <a:r>
              <a:rPr lang="en-US" baseline="0"/>
              <a:t> metatarsal head resections can be counted as two procedures with procedure note documentation in PRR.</a:t>
            </a:r>
          </a:p>
          <a:p>
            <a:r>
              <a:rPr lang="en-US"/>
              <a:t>As noted previously, code 4.6 central</a:t>
            </a:r>
            <a:r>
              <a:rPr lang="en-US" baseline="0"/>
              <a:t> metatarsal osteotomy may be used in conjunction with 3.7, plantar plate repair, if performed at the same location</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2559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Code 4.8 Open Management of Lesser Metatarsal Fracture(s)</a:t>
            </a:r>
            <a:r>
              <a:rPr lang="en-US" baseline="0"/>
              <a:t> – The r</a:t>
            </a:r>
            <a:r>
              <a:rPr lang="en-US"/>
              <a:t>epair of multiple metatarsal fractures may</a:t>
            </a:r>
            <a:r>
              <a:rPr lang="en-US" baseline="0"/>
              <a:t> be</a:t>
            </a:r>
            <a:r>
              <a:rPr lang="en-US"/>
              <a:t> logged as individual procedures </a:t>
            </a:r>
          </a:p>
          <a:p>
            <a:r>
              <a:rPr lang="en-US"/>
              <a:t>Under code 4.10 </a:t>
            </a:r>
            <a:r>
              <a:rPr lang="en-US" err="1"/>
              <a:t>ampulation</a:t>
            </a:r>
            <a:r>
              <a:rPr lang="en-US"/>
              <a:t> of a lesser</a:t>
            </a:r>
            <a:r>
              <a:rPr lang="en-US" baseline="0"/>
              <a:t> ray or </a:t>
            </a:r>
            <a:r>
              <a:rPr lang="en-US" baseline="0" err="1"/>
              <a:t>transmetatarsal</a:t>
            </a:r>
            <a:r>
              <a:rPr lang="en-US" baseline="0"/>
              <a:t> amputation. </a:t>
            </a:r>
            <a:r>
              <a:rPr lang="en-US" baseline="0" err="1"/>
              <a:t>Transmetatarsal</a:t>
            </a:r>
            <a:r>
              <a:rPr lang="en-US" baseline="0"/>
              <a:t> amputation as well as amputation of adjoining metatarsals or rays are considered one procedure.  Non-adjoining metatarsal ray amputations such as 1</a:t>
            </a:r>
            <a:r>
              <a:rPr lang="en-US" baseline="30000"/>
              <a:t>st</a:t>
            </a:r>
            <a:r>
              <a:rPr lang="en-US" baseline="0"/>
              <a:t> and 5</a:t>
            </a:r>
            <a:r>
              <a:rPr lang="en-US" baseline="30000"/>
              <a:t>th</a:t>
            </a:r>
            <a:r>
              <a:rPr lang="en-US" baseline="0"/>
              <a:t> ray </a:t>
            </a:r>
            <a:r>
              <a:rPr lang="en-US" baseline="0" err="1"/>
              <a:t>amputatons</a:t>
            </a:r>
            <a:r>
              <a:rPr lang="en-US" baseline="0"/>
              <a:t> can be counted as two procedures. </a:t>
            </a:r>
          </a:p>
          <a:p>
            <a:r>
              <a:rPr lang="en-US" baseline="0"/>
              <a:t>Lesser ray amputation includes the amputation of the toe(s) and metatarsal(s) segment(s)</a:t>
            </a:r>
          </a:p>
          <a:p>
            <a:r>
              <a:rPr lang="en-US" baseline="0"/>
              <a:t>As with other amputations,  incision and drainage is included as a component of the procedure and cannot be fragmented unless remote to the amputation. </a:t>
            </a:r>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474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Code 4.11 - Management of Bone/joint Infection Distal to the </a:t>
            </a:r>
            <a:r>
              <a:rPr lang="en-US" err="1"/>
              <a:t>Tarsometatarsal</a:t>
            </a:r>
            <a:r>
              <a:rPr lang="en-US"/>
              <a:t> Joints (with or without bone graft) can only</a:t>
            </a:r>
            <a:r>
              <a:rPr lang="en-US" baseline="0"/>
              <a:t> be combined with other similar procedures</a:t>
            </a:r>
            <a:r>
              <a:rPr lang="en-US"/>
              <a:t> if performed in a separate anatomic location with justification and documentation in</a:t>
            </a:r>
            <a:r>
              <a:rPr lang="en-US" baseline="0"/>
              <a:t> the procedure note in PRR.</a:t>
            </a:r>
          </a:p>
          <a:p>
            <a:r>
              <a:rPr lang="en-US" baseline="0"/>
              <a:t>Code 4.13  - Open Management of </a:t>
            </a:r>
            <a:r>
              <a:rPr lang="en-US" baseline="0" err="1"/>
              <a:t>Tarsometatarsal</a:t>
            </a:r>
            <a:r>
              <a:rPr lang="en-US" baseline="0"/>
              <a:t> Fracture/dislocation is logged as one procedure for repair of the metatarsal cuneiform and cuboid joints. Also inclusive of the first metatarsal cuneiform joint</a:t>
            </a:r>
            <a:endParaRPr lang="en-US"/>
          </a:p>
          <a:p>
            <a:r>
              <a:rPr lang="en-US"/>
              <a:t>Code</a:t>
            </a:r>
            <a:r>
              <a:rPr lang="en-US" baseline="0"/>
              <a:t> </a:t>
            </a:r>
            <a:r>
              <a:rPr lang="en-US"/>
              <a:t>4.14 -  Multiple Metatarsal Osteotomy Management of Metatarsus </a:t>
            </a:r>
            <a:r>
              <a:rPr lang="en-US" err="1"/>
              <a:t>Adductus</a:t>
            </a:r>
            <a:r>
              <a:rPr lang="en-US"/>
              <a:t> is correctly logged as one procedure for the correction of metatarsus </a:t>
            </a:r>
            <a:r>
              <a:rPr lang="en-US" err="1"/>
              <a:t>adductus</a:t>
            </a:r>
            <a:r>
              <a:rPr lang="en-US"/>
              <a:t> (independent of the number of osteotomies performed)</a:t>
            </a:r>
          </a:p>
          <a:p>
            <a:endParaRPr lang="en-US"/>
          </a:p>
          <a:p>
            <a:endParaRPr lang="en-US"/>
          </a:p>
          <a:p>
            <a:r>
              <a:rPr lang="en-US"/>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434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Code</a:t>
            </a:r>
            <a:r>
              <a:rPr lang="en-US" baseline="0"/>
              <a:t> </a:t>
            </a:r>
            <a:r>
              <a:rPr lang="en-US"/>
              <a:t>4.15 - </a:t>
            </a:r>
            <a:r>
              <a:rPr lang="en-US" err="1"/>
              <a:t>Tarsometatarsal</a:t>
            </a:r>
            <a:r>
              <a:rPr lang="en-US"/>
              <a:t> Fusion</a:t>
            </a:r>
            <a:r>
              <a:rPr lang="en-US" baseline="0"/>
              <a:t> is used for the partial or complete arthrodesis</a:t>
            </a:r>
            <a:r>
              <a:rPr lang="en-US"/>
              <a:t> of the </a:t>
            </a:r>
            <a:r>
              <a:rPr lang="en-US" err="1"/>
              <a:t>tarsometatarsal</a:t>
            </a:r>
            <a:r>
              <a:rPr lang="en-US"/>
              <a:t> joints</a:t>
            </a:r>
            <a:r>
              <a:rPr lang="en-US" baseline="0"/>
              <a:t> and </a:t>
            </a:r>
            <a:r>
              <a:rPr lang="en-US"/>
              <a:t>is considered one procedure.</a:t>
            </a:r>
            <a:r>
              <a:rPr lang="en-US" baseline="0"/>
              <a:t> </a:t>
            </a:r>
            <a:r>
              <a:rPr lang="en-US"/>
              <a:t>This code is to be used in cases of </a:t>
            </a:r>
            <a:r>
              <a:rPr lang="en-US" err="1"/>
              <a:t>Lisfranc</a:t>
            </a:r>
            <a:r>
              <a:rPr lang="en-US"/>
              <a:t> joint fracture / dislocation primary arthrodesis or in cases of </a:t>
            </a:r>
            <a:r>
              <a:rPr lang="en-US" err="1"/>
              <a:t>Lisfranc</a:t>
            </a:r>
            <a:r>
              <a:rPr lang="en-US" baseline="0"/>
              <a:t> arthrodesis for </a:t>
            </a:r>
            <a:r>
              <a:rPr lang="en-US"/>
              <a:t>osteoarthritis.</a:t>
            </a:r>
            <a:r>
              <a:rPr lang="en-US" baseline="0"/>
              <a:t> </a:t>
            </a:r>
            <a:r>
              <a:rPr lang="en-US"/>
              <a:t>This code is not to be used for bunion correction (use 2.1.6 - </a:t>
            </a:r>
            <a:r>
              <a:rPr lang="en-US" err="1"/>
              <a:t>Lapidus</a:t>
            </a:r>
            <a:r>
              <a:rPr lang="en-US"/>
              <a:t> or 2.2.5</a:t>
            </a:r>
            <a:r>
              <a:rPr lang="en-US" baseline="0"/>
              <a:t> joint salvage with 1</a:t>
            </a:r>
            <a:r>
              <a:rPr lang="en-US" baseline="30000"/>
              <a:t>st</a:t>
            </a:r>
            <a:r>
              <a:rPr lang="en-US" baseline="0"/>
              <a:t> MCJ </a:t>
            </a:r>
            <a:r>
              <a:rPr lang="en-US" baseline="0" err="1"/>
              <a:t>arthodesis</a:t>
            </a:r>
            <a:r>
              <a:rPr lang="en-US"/>
              <a:t> or 2.3.3 joint salvage with</a:t>
            </a:r>
            <a:r>
              <a:rPr lang="en-US" baseline="0"/>
              <a:t> 1</a:t>
            </a:r>
            <a:r>
              <a:rPr lang="en-US" baseline="30000"/>
              <a:t>st</a:t>
            </a:r>
            <a:r>
              <a:rPr lang="en-US" baseline="0"/>
              <a:t> MCJ arthrodesis for other than hallux valgus or hallux </a:t>
            </a:r>
            <a:r>
              <a:rPr lang="en-US" baseline="0" err="1"/>
              <a:t>rigidus</a:t>
            </a:r>
            <a:r>
              <a:rPr lang="en-US"/>
              <a:t>)</a:t>
            </a:r>
          </a:p>
          <a:p>
            <a:r>
              <a:rPr lang="en-US"/>
              <a:t>Code 4.17  - Revision/repair of Surgical Outcome in the Forefoot may be used in conjunction with other procedures with </a:t>
            </a:r>
          </a:p>
          <a:p>
            <a:r>
              <a:rPr lang="en-US"/>
              <a:t>full documentation in the “Procedure Note” to avoid</a:t>
            </a:r>
            <a:r>
              <a:rPr lang="en-US" baseline="0"/>
              <a:t> concerns for fragmentation</a:t>
            </a:r>
            <a:r>
              <a:rPr lang="en-US"/>
              <a:t>.</a:t>
            </a:r>
          </a:p>
          <a:p>
            <a:r>
              <a:rPr lang="en-US"/>
              <a:t>Code 4.19 Detachment/reattachment of Achilles Tendon with Partial </a:t>
            </a:r>
            <a:r>
              <a:rPr lang="en-US" err="1"/>
              <a:t>Ostectomy</a:t>
            </a:r>
            <a:r>
              <a:rPr lang="en-US"/>
              <a:t> is another code that is often</a:t>
            </a:r>
            <a:r>
              <a:rPr lang="en-US" baseline="0"/>
              <a:t> fragmented.</a:t>
            </a:r>
            <a:endParaRPr lang="en-US"/>
          </a:p>
          <a:p>
            <a:r>
              <a:rPr lang="en-US"/>
              <a:t>It</a:t>
            </a:r>
            <a:r>
              <a:rPr lang="en-US" baseline="0"/>
              <a:t> m</a:t>
            </a:r>
            <a:r>
              <a:rPr lang="en-US"/>
              <a:t>ay not be used in conjunction with:</a:t>
            </a:r>
            <a:r>
              <a:rPr lang="en-US" baseline="0"/>
              <a:t> </a:t>
            </a:r>
            <a:r>
              <a:rPr lang="en-US"/>
              <a:t>4.1 partial </a:t>
            </a:r>
            <a:r>
              <a:rPr lang="en-US" err="1"/>
              <a:t>ostectomy</a:t>
            </a:r>
            <a:r>
              <a:rPr lang="en-US"/>
              <a:t> (includes foot, ankle or leg) or 5.3.1 repair of acute tendon injury</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02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will</a:t>
            </a:r>
            <a:r>
              <a:rPr lang="en-US" baseline="0"/>
              <a:t> now discuss Category 5 – Reconstructive </a:t>
            </a:r>
            <a:r>
              <a:rPr lang="en-US" baseline="0" err="1"/>
              <a:t>Rearfoot</a:t>
            </a:r>
            <a:r>
              <a:rPr lang="en-US" baseline="0"/>
              <a:t> and Ankle logging general guidelines.  “midfoot” entails any osseous or soft tissue procedure that is performed proximal to, but not including the </a:t>
            </a:r>
            <a:r>
              <a:rPr lang="en-US" baseline="0" err="1"/>
              <a:t>tarsometatarsal</a:t>
            </a:r>
            <a:r>
              <a:rPr lang="en-US" baseline="0"/>
              <a:t>/</a:t>
            </a:r>
            <a:r>
              <a:rPr lang="en-US" baseline="0" err="1"/>
              <a:t>Lisfranc</a:t>
            </a:r>
            <a:r>
              <a:rPr lang="en-US" baseline="0"/>
              <a:t> joint.</a:t>
            </a:r>
          </a:p>
          <a:p>
            <a:endParaRPr lang="en-US" baseline="0"/>
          </a:p>
          <a:p>
            <a:r>
              <a:rPr lang="en-US" baseline="0"/>
              <a:t>The rule of thumb to follow when logging ankle procedures is, “an ankle is an ankle.” This means that all procedures performed within a single case must be logged as a single procedure, even if one could log multiple procedures if they were performed at different times. Exceptions to this will be noted in the slides to follow. </a:t>
            </a:r>
          </a:p>
          <a:p>
            <a:r>
              <a:rPr lang="en-US" baseline="0"/>
              <a:t>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129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Code 5.2.1 Operative Arthroscopy</a:t>
            </a:r>
            <a:r>
              <a:rPr lang="en-US" baseline="0"/>
              <a:t> c</a:t>
            </a:r>
            <a:r>
              <a:rPr lang="en-US"/>
              <a:t>annot be</a:t>
            </a:r>
            <a:r>
              <a:rPr lang="en-US" baseline="0"/>
              <a:t> </a:t>
            </a:r>
            <a:r>
              <a:rPr lang="en-US"/>
              <a:t>counted separately if converted into an open ankle procedure.</a:t>
            </a:r>
            <a:r>
              <a:rPr lang="en-US" baseline="0"/>
              <a:t> It c</a:t>
            </a:r>
            <a:r>
              <a:rPr lang="en-US"/>
              <a:t>an be logged with a lateral ankle stabilization as long as the lateral ankle stabilization was not performed through the scope.</a:t>
            </a:r>
          </a:p>
          <a:p>
            <a:r>
              <a:rPr lang="en-US"/>
              <a:t>This code may not be claimed as a diagnostic arthroscopy.</a:t>
            </a:r>
            <a:r>
              <a:rPr lang="en-US" baseline="0"/>
              <a:t> It m</a:t>
            </a:r>
            <a:r>
              <a:rPr lang="en-US"/>
              <a:t>ay not be claimed in conjunction with:</a:t>
            </a:r>
          </a:p>
          <a:p>
            <a:r>
              <a:rPr lang="en-US"/>
              <a:t>5.1.7 open synovectomy of the </a:t>
            </a:r>
            <a:r>
              <a:rPr lang="en-US" err="1"/>
              <a:t>rearfoot</a:t>
            </a:r>
            <a:r>
              <a:rPr lang="en-US"/>
              <a:t>/ankle</a:t>
            </a:r>
          </a:p>
          <a:p>
            <a:r>
              <a:rPr lang="en-US"/>
              <a:t>5.2.7 open management of </a:t>
            </a:r>
            <a:r>
              <a:rPr lang="en-US" err="1"/>
              <a:t>talar</a:t>
            </a:r>
            <a:r>
              <a:rPr lang="en-US"/>
              <a:t> dome lesion (with or without osteotomy)</a:t>
            </a:r>
          </a:p>
          <a:p>
            <a:r>
              <a:rPr lang="en-US"/>
              <a:t>5.2.8 ankle </a:t>
            </a:r>
            <a:r>
              <a:rPr lang="en-US" err="1"/>
              <a:t>arthrotomy</a:t>
            </a:r>
            <a:r>
              <a:rPr lang="en-US"/>
              <a:t> / arthroscopy with removal of loose body or other osteochondral debridement</a:t>
            </a:r>
          </a:p>
          <a:p>
            <a:r>
              <a:rPr lang="en-US"/>
              <a:t>5.2.11 other elective reconstructive </a:t>
            </a:r>
            <a:r>
              <a:rPr lang="en-US" err="1"/>
              <a:t>rearfoot</a:t>
            </a:r>
            <a:r>
              <a:rPr lang="en-US"/>
              <a:t>/ankle osseous surgery not listed above (</a:t>
            </a:r>
            <a:r>
              <a:rPr lang="en-US" err="1"/>
              <a:t>i.e.subchondroplasty</a:t>
            </a:r>
            <a:r>
              <a:rPr lang="en-US"/>
              <a:t>)</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0049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Code 5.2.4 - Midfoot, </a:t>
            </a:r>
            <a:r>
              <a:rPr lang="en-US" err="1"/>
              <a:t>Rearfoot</a:t>
            </a:r>
            <a:r>
              <a:rPr lang="en-US"/>
              <a:t>, or Ankle Fusion.</a:t>
            </a:r>
            <a:r>
              <a:rPr lang="en-US" baseline="0"/>
              <a:t>  For the next 2 codes remember as noted previously “Midfoot” entails any osseous or soft tissue procedure that is performed proximal to, but not including the </a:t>
            </a:r>
            <a:r>
              <a:rPr lang="en-US" baseline="0" err="1"/>
              <a:t>tarsometatarsal</a:t>
            </a:r>
            <a:r>
              <a:rPr lang="en-US" baseline="0"/>
              <a:t>/</a:t>
            </a:r>
            <a:r>
              <a:rPr lang="en-US" baseline="0" err="1"/>
              <a:t>Lisfranc</a:t>
            </a:r>
            <a:r>
              <a:rPr lang="en-US" baseline="0"/>
              <a:t> joint. Also, as previously discussed, </a:t>
            </a:r>
            <a:r>
              <a:rPr lang="en-US"/>
              <a:t>multiple midfoot,</a:t>
            </a:r>
            <a:r>
              <a:rPr lang="en-US" baseline="0"/>
              <a:t> </a:t>
            </a:r>
            <a:r>
              <a:rPr lang="en-US" baseline="0" err="1"/>
              <a:t>rearfoot</a:t>
            </a:r>
            <a:r>
              <a:rPr lang="en-US" baseline="0"/>
              <a:t> or ankle fusions</a:t>
            </a:r>
            <a:r>
              <a:rPr lang="en-US"/>
              <a:t> count as one procedure</a:t>
            </a:r>
            <a:r>
              <a:rPr lang="en-US" baseline="0"/>
              <a:t> and cannot be broken up into component parts. For example: </a:t>
            </a:r>
            <a:r>
              <a:rPr lang="en-US"/>
              <a:t> double arthrodesis, triple arthrodesis, pan </a:t>
            </a:r>
            <a:r>
              <a:rPr lang="en-US" err="1"/>
              <a:t>talar</a:t>
            </a:r>
            <a:r>
              <a:rPr lang="en-US"/>
              <a:t> arthrodesis, </a:t>
            </a:r>
            <a:r>
              <a:rPr lang="en-US" err="1"/>
              <a:t>talonavicular</a:t>
            </a:r>
            <a:r>
              <a:rPr lang="en-US"/>
              <a:t> with a calcaneocuboid arthrodesis are all logged as one procedure</a:t>
            </a:r>
          </a:p>
          <a:p>
            <a:r>
              <a:rPr lang="en-US"/>
              <a:t>Code 5.2.5  - Midfoot, </a:t>
            </a:r>
            <a:r>
              <a:rPr lang="en-US" err="1"/>
              <a:t>Rearfoot</a:t>
            </a:r>
            <a:r>
              <a:rPr lang="en-US"/>
              <a:t> or </a:t>
            </a:r>
            <a:r>
              <a:rPr lang="en-US" err="1"/>
              <a:t>Tibial</a:t>
            </a:r>
            <a:r>
              <a:rPr lang="en-US"/>
              <a:t> Osteotomy</a:t>
            </a:r>
            <a:r>
              <a:rPr lang="en-US" baseline="0"/>
              <a:t> may</a:t>
            </a:r>
            <a:r>
              <a:rPr lang="en-US"/>
              <a:t> not be claimed in conjunction with the following procedures if the osteotomy was performed to access pathology</a:t>
            </a:r>
            <a:r>
              <a:rPr lang="en-US" baseline="0"/>
              <a:t> such as for a </a:t>
            </a:r>
            <a:r>
              <a:rPr lang="en-US"/>
              <a:t>5.2.4 midfoot, </a:t>
            </a:r>
            <a:r>
              <a:rPr lang="en-US" err="1"/>
              <a:t>rearfoot</a:t>
            </a:r>
            <a:r>
              <a:rPr lang="en-US"/>
              <a:t> or ankle fusion, 5.2.7 open management of </a:t>
            </a:r>
            <a:r>
              <a:rPr lang="en-US" err="1"/>
              <a:t>talar</a:t>
            </a:r>
            <a:r>
              <a:rPr lang="en-US"/>
              <a:t> dome lesion or</a:t>
            </a:r>
            <a:r>
              <a:rPr lang="en-US" baseline="0"/>
              <a:t> </a:t>
            </a:r>
            <a:r>
              <a:rPr lang="en-US"/>
              <a:t>5.2.9 ankle implant</a:t>
            </a:r>
          </a:p>
          <a:p>
            <a:r>
              <a:rPr lang="en-US"/>
              <a:t>NOTE: 5.2.5 can be claimed in conjunction with 5.2.4 midfoot,</a:t>
            </a:r>
            <a:r>
              <a:rPr lang="en-US" baseline="0"/>
              <a:t> </a:t>
            </a:r>
            <a:r>
              <a:rPr lang="en-US" baseline="0" err="1"/>
              <a:t>rearfoot</a:t>
            </a:r>
            <a:r>
              <a:rPr lang="en-US" baseline="0"/>
              <a:t> or ankle arthrodesis</a:t>
            </a:r>
            <a:r>
              <a:rPr lang="en-US"/>
              <a:t>, 5.2.7 and 5.2.9 when an osteotomy was done to correct RRA deformity</a:t>
            </a:r>
            <a:r>
              <a:rPr lang="en-US" baseline="0"/>
              <a:t> and</a:t>
            </a:r>
            <a:r>
              <a:rPr lang="en-US"/>
              <a:t> if two separate osteotomies such as an Evans and Cotton or Evans and medial calcaneal osteotomy are performed.</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340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Code</a:t>
            </a:r>
            <a:r>
              <a:rPr lang="en-US" baseline="0"/>
              <a:t> </a:t>
            </a:r>
            <a:r>
              <a:rPr lang="en-US"/>
              <a:t>5.2.8 - Ankle </a:t>
            </a:r>
            <a:r>
              <a:rPr lang="en-US" err="1"/>
              <a:t>Arthrotomy</a:t>
            </a:r>
            <a:r>
              <a:rPr lang="en-US"/>
              <a:t> / arthroscopy with Removal of Loose Body or Other Osteochondral Debridement</a:t>
            </a:r>
          </a:p>
          <a:p>
            <a:r>
              <a:rPr lang="en-US" baseline="0"/>
              <a:t>m</a:t>
            </a:r>
            <a:r>
              <a:rPr lang="en-US"/>
              <a:t>ay not be used in conjunction with</a:t>
            </a:r>
          </a:p>
          <a:p>
            <a:r>
              <a:rPr lang="en-US"/>
              <a:t>5.2.4 midfoot, </a:t>
            </a:r>
            <a:r>
              <a:rPr lang="en-US" err="1"/>
              <a:t>rearfoot</a:t>
            </a:r>
            <a:r>
              <a:rPr lang="en-US"/>
              <a:t>, or ankle fusion</a:t>
            </a:r>
            <a:r>
              <a:rPr lang="en-US" baseline="0"/>
              <a:t> if an</a:t>
            </a:r>
            <a:r>
              <a:rPr lang="en-US"/>
              <a:t> ankle fusion is performed</a:t>
            </a:r>
          </a:p>
          <a:p>
            <a:r>
              <a:rPr lang="en-US"/>
              <a:t>5.2.5 malleolar osteotomy or 5.2.11 other elective RRA such as </a:t>
            </a:r>
            <a:r>
              <a:rPr lang="en-US" err="1"/>
              <a:t>subchondroplasty</a:t>
            </a:r>
            <a:r>
              <a:rPr lang="en-US"/>
              <a:t> as they are considered as potential</a:t>
            </a:r>
            <a:r>
              <a:rPr lang="en-US" baseline="0"/>
              <a:t> </a:t>
            </a:r>
            <a:r>
              <a:rPr lang="en-US"/>
              <a:t>parts</a:t>
            </a:r>
            <a:r>
              <a:rPr lang="en-US" baseline="0"/>
              <a:t> </a:t>
            </a:r>
            <a:r>
              <a:rPr lang="en-US"/>
              <a:t>of the</a:t>
            </a:r>
            <a:r>
              <a:rPr lang="en-US" baseline="0"/>
              <a:t> index procedure</a:t>
            </a:r>
            <a:endParaRPr lang="en-US"/>
          </a:p>
          <a:p>
            <a:endParaRPr lang="en-US"/>
          </a:p>
          <a:p>
            <a:endParaRPr lang="en-US"/>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4877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Code 5.3.2  - Repair of Acute Ligament Injury</a:t>
            </a:r>
            <a:r>
              <a:rPr lang="en-US" baseline="0"/>
              <a:t> m</a:t>
            </a:r>
            <a:r>
              <a:rPr lang="en-US"/>
              <a:t>ay not be used in conjunction with fracture repair</a:t>
            </a:r>
          </a:p>
          <a:p>
            <a:r>
              <a:rPr lang="en-US"/>
              <a:t>5.2.9 ankle implant</a:t>
            </a:r>
          </a:p>
          <a:p>
            <a:r>
              <a:rPr lang="en-US"/>
              <a:t>5.3.6 open repair of dislocation (proximal to </a:t>
            </a:r>
            <a:r>
              <a:rPr lang="en-US" err="1"/>
              <a:t>tarsometatarsal</a:t>
            </a:r>
            <a:r>
              <a:rPr lang="en-US"/>
              <a:t> joints)</a:t>
            </a:r>
          </a:p>
          <a:p>
            <a:r>
              <a:rPr lang="en-US"/>
              <a:t>5.4.1 open repair of adult midfoot fracture</a:t>
            </a:r>
          </a:p>
          <a:p>
            <a:r>
              <a:rPr lang="en-US"/>
              <a:t>5.4.2 open repair of adult </a:t>
            </a:r>
            <a:r>
              <a:rPr lang="en-US" err="1"/>
              <a:t>rearfoot</a:t>
            </a:r>
            <a:r>
              <a:rPr lang="en-US"/>
              <a:t> fracture</a:t>
            </a:r>
          </a:p>
          <a:p>
            <a:r>
              <a:rPr lang="en-US"/>
              <a:t>5.4.3 open repair of adult ankle fracture</a:t>
            </a:r>
          </a:p>
          <a:p>
            <a:r>
              <a:rPr lang="en-US"/>
              <a:t>5.4.4 open repair of pediatric </a:t>
            </a:r>
            <a:r>
              <a:rPr lang="en-US" err="1"/>
              <a:t>rearfoot</a:t>
            </a:r>
            <a:r>
              <a:rPr lang="en-US"/>
              <a:t>/ankle fractures or dislocations</a:t>
            </a:r>
          </a:p>
          <a:p>
            <a:r>
              <a:rPr lang="en-US"/>
              <a:t>The</a:t>
            </a:r>
            <a:r>
              <a:rPr lang="en-US" baseline="0"/>
              <a:t> resident can c</a:t>
            </a:r>
            <a:r>
              <a:rPr lang="en-US"/>
              <a:t>laim only one of these procedures per foot/ankle </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223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codes 5.4.1, 5.4.2 and 5.4.3</a:t>
            </a:r>
            <a:r>
              <a:rPr lang="en-US" baseline="0"/>
              <a:t> the resident can log only one procedure per foot. To reiterate under code 5.4.3 Open Repair of adult Ankle Fracture, the repair of ankle ligaments and syndesmosis is included in the repair and </a:t>
            </a:r>
          </a:p>
          <a:p>
            <a:r>
              <a:rPr lang="en-US" baseline="0" err="1"/>
              <a:t>Uni</a:t>
            </a:r>
            <a:r>
              <a:rPr lang="en-US" baseline="0"/>
              <a:t>/Bi/Tri malleolar fracture repairs are considered one procedure</a:t>
            </a:r>
          </a:p>
          <a:p>
            <a:r>
              <a:rPr lang="en-US" baseline="0"/>
              <a:t>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0405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same criteria goes for 5.4.4 Open Repair of Pediatric </a:t>
            </a:r>
            <a:r>
              <a:rPr lang="en-US" err="1"/>
              <a:t>Rearfoot</a:t>
            </a:r>
            <a:r>
              <a:rPr lang="en-US"/>
              <a:t>/ankle Fracture or Dislocation</a:t>
            </a:r>
            <a:r>
              <a:rPr lang="en-US" baseline="0"/>
              <a:t> as the resident can log</a:t>
            </a:r>
            <a:r>
              <a:rPr lang="en-US"/>
              <a:t> only one procedure per foot/ankle</a:t>
            </a:r>
          </a:p>
          <a:p>
            <a:r>
              <a:rPr lang="en-US"/>
              <a:t>Code 5.4.9 Application of </a:t>
            </a:r>
            <a:r>
              <a:rPr lang="en-US" err="1"/>
              <a:t>Multiplanar</a:t>
            </a:r>
            <a:r>
              <a:rPr lang="en-US"/>
              <a:t> External Fixation Midfoot, </a:t>
            </a:r>
            <a:r>
              <a:rPr lang="en-US" err="1"/>
              <a:t>Rearfoot</a:t>
            </a:r>
            <a:r>
              <a:rPr lang="en-US"/>
              <a:t>, and Ankle</a:t>
            </a:r>
            <a:r>
              <a:rPr lang="en-US" baseline="0"/>
              <a:t> d</a:t>
            </a:r>
            <a:r>
              <a:rPr lang="en-US"/>
              <a:t>oes not include application of a monorail, mini-rail, or purely static frame. </a:t>
            </a:r>
            <a:r>
              <a:rPr lang="en-US" baseline="0"/>
              <a:t> It is t</a:t>
            </a:r>
            <a:r>
              <a:rPr lang="en-US"/>
              <a:t>o be used for cases requiring deformity correction or manipulation and</a:t>
            </a:r>
          </a:p>
          <a:p>
            <a:r>
              <a:rPr lang="en-US"/>
              <a:t>may not be used with codes 4.8, 4.13, 5.4.1, 5.4.2, 5.4.3, and 5.4.4</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8724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 previously touched upon some category 6 procedures</a:t>
            </a:r>
            <a:r>
              <a:rPr lang="en-US" altLang="en-US" baseline="0"/>
              <a:t> that are often </a:t>
            </a:r>
            <a:r>
              <a:rPr lang="en-US" altLang="en-US" baseline="0" err="1"/>
              <a:t>miscategorized</a:t>
            </a:r>
            <a:r>
              <a:rPr lang="en-US" altLang="en-US" baseline="0"/>
              <a:t>.  Other category 6 procedures include … </a:t>
            </a:r>
            <a:r>
              <a:rPr lang="en-US" altLang="en-US"/>
              <a:t>Read examples above ….  </a:t>
            </a:r>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90BAA8A-FBCA-49D8-98F6-5FA29BB18A40}"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32</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5174020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examples.  ….Category 6 procedures cannot be counted toward the minimum procedure requirements.  Regardless, it is very important for the resident to continue to log the category 6 procedures in order to fully document their r</a:t>
            </a:r>
          </a:p>
          <a:p>
            <a:r>
              <a:rPr lang="en-US"/>
              <a:t>residency experiences. </a:t>
            </a:r>
          </a:p>
          <a:p>
            <a:r>
              <a:rPr lang="en-US"/>
              <a:t>Entries under Category 6, Other Procedures, do not require the name of the attending. If the name is not provided, the Faculty/Degree column must state N/A.</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78124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Surgical cases performed outside of the United States may be logged as category 6, other procedures (6.13).</a:t>
            </a:r>
          </a:p>
          <a:p>
            <a:r>
              <a:rPr lang="en-US"/>
              <a:t>These procedures cannot be counted toward the minimum procedure requirements, but will allow residents to have these procedures in their logs for possible future reference.</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2360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To be counted in a resident log as a biomechanical case, it must include the following components: Evaluation which includes a comprehensive biomechanical exam and gait analysis on ambulatory patients, diagnosis as well</a:t>
            </a:r>
            <a:r>
              <a:rPr lang="en-US" altLang="en-US" baseline="0"/>
              <a:t> as</a:t>
            </a:r>
            <a:endParaRPr lang="en-US" altLang="en-US"/>
          </a:p>
          <a:p>
            <a:pPr eaLnBrk="1" hangingPunct="1">
              <a:spcBef>
                <a:spcPct val="0"/>
              </a:spcBef>
            </a:pPr>
            <a:r>
              <a:rPr lang="en-US" altLang="en-US"/>
              <a:t>Treatment.</a:t>
            </a:r>
          </a:p>
          <a:p>
            <a:pPr eaLnBrk="1" hangingPunct="1">
              <a:spcBef>
                <a:spcPct val="0"/>
              </a:spcBef>
            </a:pPr>
            <a:r>
              <a:rPr lang="en-US" altLang="en-US"/>
              <a:t>The examination</a:t>
            </a:r>
            <a:r>
              <a:rPr lang="en-US" altLang="en-US" baseline="0"/>
              <a:t> must be </a:t>
            </a:r>
            <a:r>
              <a:rPr lang="en-US" altLang="en-US"/>
              <a:t>signed by the resident and attending physician.</a:t>
            </a:r>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6130DE1-B583-466D-BFA1-DCDF999B7389}"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35</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20348886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Encounters such as taping and padding</a:t>
            </a:r>
            <a:r>
              <a:rPr lang="en-US" baseline="0"/>
              <a:t> and</a:t>
            </a:r>
            <a:r>
              <a:rPr lang="en-US"/>
              <a:t> orthotics that do not include a biomechanical examination and gait analysis do not count as biomechanical cases but can be logged under the appropriate category 6 procedures.</a:t>
            </a:r>
          </a:p>
          <a:p>
            <a:r>
              <a:rPr lang="en-US"/>
              <a:t>Treatment plans must be supported by the findings of the biomechanical exam and address the identified pathology.</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8026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Admission, preoperative, and outpatient medical H&amp;Ps may be used as acceptable forms of a comprehensive H&amp;P. A focused history and physical examination does not fulfill this requirement.  Complete H&amp;P’s must be obtained from both podiatric and non-podiatric rotations to insure diverse</a:t>
            </a:r>
            <a:r>
              <a:rPr lang="en-US" altLang="en-US" baseline="0"/>
              <a:t> medical encounters and pathology managed by the resident</a:t>
            </a:r>
            <a:r>
              <a:rPr lang="en-US" altLang="en-US"/>
              <a:t>. </a:t>
            </a:r>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B8910681-DBB6-423D-8CBA-2E6BE8E3503F}"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38</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26789004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minimum activity volume of at least 50 diverse lower extremity wound care experiences must be logged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31667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508D5-E69D-F437-5486-8FF76D83D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5003A-B6FD-35F7-9092-42DC17C79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B4DEF-6874-B29B-6D87-AEAADA878E1E}"/>
              </a:ext>
            </a:extLst>
          </p:cNvPr>
          <p:cNvSpPr>
            <a:spLocks noGrp="1"/>
          </p:cNvSpPr>
          <p:nvPr>
            <p:ph type="body" idx="1"/>
          </p:nvPr>
        </p:nvSpPr>
        <p:spPr/>
        <p:txBody>
          <a:bodyPr/>
          <a:lstStyle/>
          <a:p>
            <a:r>
              <a:rPr lang="en-US"/>
              <a:t>A minimum activity volume of at least 50 diverse lower extremity wound care experiences must be logged</a:t>
            </a:r>
          </a:p>
        </p:txBody>
      </p:sp>
      <p:sp>
        <p:nvSpPr>
          <p:cNvPr id="4" name="Slide Number Placeholder 3">
            <a:extLst>
              <a:ext uri="{FF2B5EF4-FFF2-40B4-BE49-F238E27FC236}">
                <a16:creationId xmlns:a16="http://schemas.microsoft.com/office/drawing/2014/main" id="{EC63AECA-9EDB-7093-9B7B-31BE689313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8786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ctr" eaLnBrk="1" hangingPunct="1">
              <a:spcBef>
                <a:spcPct val="0"/>
              </a:spcBef>
            </a:pPr>
            <a:r>
              <a:rPr lang="en-US" altLang="en-US"/>
              <a:t>After reading first bullet point, say: The trauma MAV is not just surgical trauma.  </a:t>
            </a: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6ACB10DC-4BE4-453E-A284-D9BC5AED0BC0}"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47</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2315785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Podopediatric</a:t>
            </a:r>
            <a:r>
              <a:rPr lang="en-US"/>
              <a:t> experiences</a:t>
            </a:r>
            <a:r>
              <a:rPr lang="en-US" baseline="0"/>
              <a:t> involve resident participation in the evaluation and /or management of lower limb pathology patients less than 18 years of age and be medical or surgical in nature</a:t>
            </a:r>
          </a:p>
          <a:p>
            <a:r>
              <a:rPr lang="en-US"/>
              <a:t>For pediatric foot and ankle medical and surgical care – log the procedure under categories 1-7 – not under category 10 as it will not be reflected in PRR as a </a:t>
            </a:r>
            <a:r>
              <a:rPr lang="en-US" err="1"/>
              <a:t>podopediatric</a:t>
            </a:r>
            <a:r>
              <a:rPr lang="en-US"/>
              <a:t> experience.</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6E2C6-CAFF-4336-88C2-CEE81636E8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63624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CLAD report is readily viewable within PRR, Podiatry Residency Resource under Program Reports, Clinical Section.  PRR provides detailed information for using the CLAD report under Resources section by choosing the Help Wiki link.  A PDF and a tutorial video can be viewed for further CLAD report information.</a:t>
            </a:r>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EAFA54EC-DD87-4B9B-8EA3-1B8F2E0691AF}"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50</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31360085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From Appendix A in CPME 320.  Residents in a PMSR program can use cases logged in Category 5 to make up deficits in the MAV’s needed in Categories 3 and 4. </a:t>
            </a: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C2540F5-CA38-4384-9320-1147912B1B58}" type="slidenum">
              <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51</a:t>
            </a:fld>
            <a:endParaRPr kumimoji="0" lang="en-US" altLang="en-US" sz="1200" b="0" i="0" u="none" strike="noStrike" kern="1200" cap="none" spc="0" normalizeH="0" baseline="0" noProof="0">
              <a:ln>
                <a:noFill/>
              </a:ln>
              <a:solidFill>
                <a:prstClr val="black"/>
              </a:solidFill>
              <a:effectLst/>
              <a:uLnTx/>
              <a:uFillTx/>
              <a:latin typeface="Constantia" panose="02030602050306030303" pitchFamily="18" charset="0"/>
              <a:ea typeface="+mn-ea"/>
              <a:cs typeface="+mn-cs"/>
            </a:endParaRPr>
          </a:p>
        </p:txBody>
      </p:sp>
    </p:spTree>
    <p:extLst>
      <p:ext uri="{BB962C8B-B14F-4D97-AF65-F5344CB8AC3E}">
        <p14:creationId xmlns:p14="http://schemas.microsoft.com/office/powerpoint/2010/main" val="4163574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Develop at least 15–20 cases.</a:t>
            </a:r>
          </a:p>
          <a:p>
            <a:r>
              <a:rPr lang="en-US"/>
              <a:t>Keep a copy of the list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5C4E1D-C2D1-4DF3-A708-0627427E97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05384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p:cNvSpPr>
            <a:spLocks noGrp="1"/>
          </p:cNvSpPr>
          <p:nvPr>
            <p:ph type="title"/>
          </p:nvPr>
        </p:nvSpPr>
        <p:spPr>
          <a:xfrm>
            <a:off x="1097280" y="3099116"/>
            <a:ext cx="10058400" cy="1339976"/>
          </a:xfrm>
        </p:spPr>
        <p:txBody>
          <a:bodyPr anchor="b" anchorCtr="0">
            <a:normAutofit/>
          </a:bodyPr>
          <a:lstStyle>
            <a:lvl1pPr>
              <a:lnSpc>
                <a:spcPct val="90000"/>
              </a:lnSpc>
              <a:defRPr sz="48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4663440"/>
            <a:ext cx="10058400" cy="1737360"/>
          </a:xfrm>
        </p:spPr>
        <p:txBody>
          <a:bodyPr lIns="91440" rIns="91440" anchor="t" anchorCtr="0">
            <a:normAutofit/>
          </a:bodyPr>
          <a:lstStyle>
            <a:lvl1pPr marL="0" indent="0">
              <a:buNone/>
              <a:defRPr sz="2400" cap="all" spc="200" baseline="0">
                <a:solidFill>
                  <a:schemeClr val="tx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a:cxnSpLocks/>
          </p:cNvCxnSpPr>
          <p:nvPr/>
        </p:nvCxnSpPr>
        <p:spPr>
          <a:xfrm>
            <a:off x="1063960" y="2963981"/>
            <a:ext cx="10091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CD7A3985-6E79-4C3A-9476-456AC0A367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6321" y="833275"/>
            <a:ext cx="3134027" cy="167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282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1D723-8F53-4F53-90B0-1982A396982E}"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10" name="Picture 9" descr="A picture containing company name&#10;&#10;Description automatically generated">
            <a:extLst>
              <a:ext uri="{FF2B5EF4-FFF2-40B4-BE49-F238E27FC236}">
                <a16:creationId xmlns:a16="http://schemas.microsoft.com/office/drawing/2014/main" id="{98531EF0-BD93-49AC-B3E0-C6B3211D13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1598784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userDrawn="1"/>
        </p:nvSpPr>
        <p:spPr>
          <a:xfrm>
            <a:off x="0" y="4578350"/>
            <a:ext cx="12188825" cy="2279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Picture Placeholder 2"/>
          <p:cNvSpPr>
            <a:spLocks noGrp="1" noChangeAspect="1"/>
          </p:cNvSpPr>
          <p:nvPr>
            <p:ph type="pic" idx="1"/>
          </p:nvPr>
        </p:nvSpPr>
        <p:spPr>
          <a:xfrm>
            <a:off x="15" y="0"/>
            <a:ext cx="12191985" cy="4578350"/>
          </a:xfrm>
          <a:no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264" cy="743682"/>
          </a:xfrm>
          <a:solidFill>
            <a:srgbClr val="FFFFFF"/>
          </a:solidFill>
        </p:spPr>
        <p:txBody>
          <a:bodyPr tIns="0" bIns="0" anchor="b">
            <a:noAutofit/>
          </a:bodyPr>
          <a:lstStyle>
            <a:lvl1pPr>
              <a:defRPr sz="3600" b="0">
                <a:solidFill>
                  <a:schemeClr val="tx1"/>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06510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9667345-2558-425A-8533-9BFDBCE15005}"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6" name="Picture 5" descr="A picture containing company name&#10;&#10;Description automatically generated">
            <a:extLst>
              <a:ext uri="{FF2B5EF4-FFF2-40B4-BE49-F238E27FC236}">
                <a16:creationId xmlns:a16="http://schemas.microsoft.com/office/drawing/2014/main" id="{D6BF5012-C465-4AF5-B31C-C98B5D3301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353559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AAC38D-0552-4C82-B593-E6124DFADBE2}"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11" name="Picture 10" descr="A picture containing company name&#10;&#10;Description automatically generated">
            <a:extLst>
              <a:ext uri="{FF2B5EF4-FFF2-40B4-BE49-F238E27FC236}">
                <a16:creationId xmlns:a16="http://schemas.microsoft.com/office/drawing/2014/main" id="{0E0FE313-6D0D-4FD3-AAD2-CBACFF6F54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811713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5458984" y="2249214"/>
            <a:ext cx="5928344" cy="3858342"/>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2BEA474-078D-4E9B-9B14-09A87B19DC46}"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4DA23E"/>
              </a:solidFill>
              <a:effectLst/>
              <a:uLnTx/>
              <a:uFillTx/>
              <a:latin typeface="Speak Pro" panose="020F0502020204030204"/>
              <a:ea typeface="+mn-ea"/>
              <a:cs typeface="+mn-cs"/>
            </a:endParaRPr>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4DA23E"/>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4DA23E"/>
              </a:solidFill>
              <a:effectLst/>
              <a:uLnTx/>
              <a:uFillTx/>
              <a:latin typeface="Speak Pro" panose="020F0502020204030204"/>
              <a:ea typeface="+mn-ea"/>
              <a:cs typeface="+mn-cs"/>
            </a:endParaRPr>
          </a:p>
        </p:txBody>
      </p:sp>
    </p:spTree>
    <p:extLst>
      <p:ext uri="{BB962C8B-B14F-4D97-AF65-F5344CB8AC3E}">
        <p14:creationId xmlns:p14="http://schemas.microsoft.com/office/powerpoint/2010/main" val="3991757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75B394-D9F9-4F0C-B15D-605F45CB9E9F}"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9" name="Picture 8" descr="A picture containing company name&#10;&#10;Description automatically generated">
            <a:extLst>
              <a:ext uri="{FF2B5EF4-FFF2-40B4-BE49-F238E27FC236}">
                <a16:creationId xmlns:a16="http://schemas.microsoft.com/office/drawing/2014/main" id="{2D07355B-A72C-41B6-B1AB-095A53598E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1198716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fld id="{D9DF0F1C-5577-4ACB-BB62-DF8F3C494C7E}" type="datetime1">
              <a:rPr lang="en-US" smtClean="0"/>
              <a:t>9/15/2026</a:t>
            </a:fld>
            <a:endParaRPr lang="en-US"/>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3" name="Picture 12" descr="A picture containing company name&#10;&#10;Description automatically generated">
            <a:extLst>
              <a:ext uri="{FF2B5EF4-FFF2-40B4-BE49-F238E27FC236}">
                <a16:creationId xmlns:a16="http://schemas.microsoft.com/office/drawing/2014/main" id="{19C1BD71-D3B2-4EA5-91E1-4E16D7E6DF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19659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fld id="{4BE1D723-8F53-4F53-90B0-1982A396982E}" type="datetime1">
              <a:rPr lang="en-US" smtClean="0"/>
              <a:t>9/15/2026</a:t>
            </a:fld>
            <a:endParaRPr lang="en-US"/>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0" name="Picture 9" descr="A picture containing company name&#10;&#10;Description automatically generated">
            <a:extLst>
              <a:ext uri="{FF2B5EF4-FFF2-40B4-BE49-F238E27FC236}">
                <a16:creationId xmlns:a16="http://schemas.microsoft.com/office/drawing/2014/main" id="{98531EF0-BD93-49AC-B3E0-C6B3211D13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582267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39667345-2558-425A-8533-9BFDBCE15005}" type="datetime1">
              <a:rPr lang="en-US" smtClean="0"/>
              <a:t>9/15/2026</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6" name="Picture 5" descr="A picture containing company name&#10;&#10;Description automatically generated">
            <a:extLst>
              <a:ext uri="{FF2B5EF4-FFF2-40B4-BE49-F238E27FC236}">
                <a16:creationId xmlns:a16="http://schemas.microsoft.com/office/drawing/2014/main" id="{D6BF5012-C465-4AF5-B31C-C98B5D3301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516601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userDrawn="1"/>
        </p:nvSpPr>
        <p:spPr>
          <a:xfrm>
            <a:off x="0" y="4578350"/>
            <a:ext cx="12188825" cy="2279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no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264" cy="743682"/>
          </a:xfrm>
          <a:solidFill>
            <a:srgbClr val="FFFFFF"/>
          </a:solidFill>
        </p:spPr>
        <p:txBody>
          <a:bodyPr tIns="0" bIns="0" anchor="b">
            <a:noAutofit/>
          </a:bodyPr>
          <a:lstStyle>
            <a:lvl1pPr>
              <a:defRPr sz="3600" b="0">
                <a:solidFill>
                  <a:schemeClr val="tx1"/>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5771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5458984" y="2249214"/>
            <a:ext cx="5928344" cy="3858342"/>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fld id="{92BEA474-078D-4E9B-9B14-09A87B19DC46}" type="datetime1">
              <a:rPr lang="en-US" smtClean="0"/>
              <a:t>9/15/2026</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519877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fld id="{BAAAC38D-0552-4C82-B593-E6124DFADBE2}" type="datetime1">
              <a:rPr lang="en-US" smtClean="0"/>
              <a:t>9/15/2026</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1" name="Picture 10" descr="A picture containing company name&#10;&#10;Description automatically generated">
            <a:extLst>
              <a:ext uri="{FF2B5EF4-FFF2-40B4-BE49-F238E27FC236}">
                <a16:creationId xmlns:a16="http://schemas.microsoft.com/office/drawing/2014/main" id="{0E0FE313-6D0D-4FD3-AAD2-CBACFF6F54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184857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3099116"/>
            <a:ext cx="10058400" cy="1339976"/>
          </a:xfrm>
        </p:spPr>
        <p:txBody>
          <a:bodyPr anchor="b" anchorCtr="0">
            <a:normAutofit/>
          </a:bodyPr>
          <a:lstStyle>
            <a:lvl1pPr>
              <a:lnSpc>
                <a:spcPct val="90000"/>
              </a:lnSpc>
              <a:defRPr sz="48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4663440"/>
            <a:ext cx="10058400" cy="1737360"/>
          </a:xfrm>
        </p:spPr>
        <p:txBody>
          <a:bodyPr lIns="91440" rIns="91440" anchor="t" anchorCtr="0">
            <a:normAutofit/>
          </a:bodyPr>
          <a:lstStyle>
            <a:lvl1pPr marL="0" indent="0">
              <a:buNone/>
              <a:defRPr sz="2400" cap="all" spc="200" baseline="0">
                <a:solidFill>
                  <a:schemeClr val="tx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a:cxnSpLocks/>
          </p:cNvCxnSpPr>
          <p:nvPr/>
        </p:nvCxnSpPr>
        <p:spPr>
          <a:xfrm>
            <a:off x="1063960" y="2963981"/>
            <a:ext cx="10091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CD7A3985-6E79-4C3A-9476-456AC0A367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6321" y="833275"/>
            <a:ext cx="3134027" cy="167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889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5869092"/>
            <a:ext cx="12188825" cy="988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a:solidFill>
            <a:srgbClr val="00B050"/>
          </a:solidFill>
          <a:ln>
            <a:solidFill>
              <a:srgbClr val="00449E"/>
            </a:solidFill>
          </a:ln>
          <a:effectLst>
            <a:outerShdw blurRad="50800" dist="50800" dir="5400000" algn="ctr" rotWithShape="0">
              <a:schemeClr val="tx1"/>
            </a:outerShdw>
          </a:effectLst>
        </p:spPr>
        <p:txBody>
          <a:bodyPr vert="horz" lIns="9144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74124" y="6206272"/>
            <a:ext cx="7981556"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a:p>
        </p:txBody>
      </p:sp>
      <p:cxnSp>
        <p:nvCxnSpPr>
          <p:cNvPr id="10" name="Straight Connector 9">
            <a:extLst>
              <a:ext uri="{FF2B5EF4-FFF2-40B4-BE49-F238E27FC236}">
                <a16:creationId xmlns:a16="http://schemas.microsoft.com/office/drawing/2014/main" id="{C5025DAC-8B93-4160-B017-3A274A5828C0}"/>
              </a:ext>
            </a:extLst>
          </p:cNvPr>
          <p:cNvCxnSpPr>
            <a:cxnSpLocks/>
          </p:cNvCxnSpPr>
          <p:nvPr/>
        </p:nvCxnSpPr>
        <p:spPr>
          <a:xfrm>
            <a:off x="1097279" y="1897380"/>
            <a:ext cx="10063213" cy="0"/>
          </a:xfrm>
          <a:prstGeom prst="line">
            <a:avLst/>
          </a:prstGeom>
          <a:ln w="63500">
            <a:solidFill>
              <a:schemeClr val="tx1">
                <a:lumMod val="75000"/>
                <a:lumOff val="25000"/>
              </a:schemeClr>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51336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8" r:id="rId3"/>
    <p:sldLayoutId id="2147483739" r:id="rId4"/>
    <p:sldLayoutId id="2147483740" r:id="rId5"/>
    <p:sldLayoutId id="2147483741" r:id="rId6"/>
    <p:sldLayoutId id="2147483747" r:id="rId7"/>
    <p:sldLayoutId id="2147483768" r:id="rId8"/>
    <p:sldLayoutId id="2147483769" r:id="rId9"/>
    <p:sldLayoutId id="2147483770" r:id="rId10"/>
    <p:sldLayoutId id="2147483771" r:id="rId11"/>
    <p:sldLayoutId id="2147483772" r:id="rId12"/>
    <p:sldLayoutId id="2147483773" r:id="rId13"/>
    <p:sldLayoutId id="2147483774" r:id="rId14"/>
  </p:sldLayoutIdLst>
  <p:hf sldNum="0" hdr="0" ftr="0" dt="0"/>
  <p:txStyles>
    <p:titleStyle>
      <a:lvl1pPr algn="l" defTabSz="914400" rtl="0" eaLnBrk="1" latinLnBrk="0" hangingPunct="1">
        <a:lnSpc>
          <a:spcPct val="90000"/>
        </a:lnSpc>
        <a:spcBef>
          <a:spcPct val="0"/>
        </a:spcBef>
        <a:buNone/>
        <a:defRPr sz="4600" i="0" kern="1200" spc="-50" baseline="0">
          <a:solidFill>
            <a:srgbClr val="FFFFFF"/>
          </a:solidFill>
          <a:latin typeface="Gill Sans Nova" panose="020B0602020104020203" pitchFamily="34" charset="0"/>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baseline="0">
          <a:solidFill>
            <a:schemeClr val="tx1"/>
          </a:solidFill>
          <a:latin typeface="Gill Sans MT" panose="020B0502020104020203" pitchFamily="34" charset="0"/>
          <a:ea typeface="+mn-ea"/>
          <a:cs typeface="+mn-cs"/>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1800" kern="1200" baseline="0">
          <a:solidFill>
            <a:schemeClr val="tx1"/>
          </a:solidFill>
          <a:latin typeface="Gill Sans MT" panose="020B0502020104020203" pitchFamily="34" charset="0"/>
          <a:ea typeface="+mn-ea"/>
          <a:cs typeface="+mn-cs"/>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A6BFD-3693-445C-91B8-3C5AAB2B801B}"/>
              </a:ext>
            </a:extLst>
          </p:cNvPr>
          <p:cNvSpPr>
            <a:spLocks noGrp="1"/>
          </p:cNvSpPr>
          <p:nvPr>
            <p:ph type="title"/>
          </p:nvPr>
        </p:nvSpPr>
        <p:spPr>
          <a:xfrm>
            <a:off x="1097280" y="2969443"/>
            <a:ext cx="10058400" cy="1469649"/>
          </a:xfrm>
        </p:spPr>
        <p:txBody>
          <a:bodyPr>
            <a:normAutofit/>
          </a:bodyPr>
          <a:lstStyle/>
          <a:p>
            <a:r>
              <a:rPr lang="en-US" sz="4400">
                <a:latin typeface="Myanmar Text"/>
                <a:cs typeface="Myanmar Text"/>
              </a:rPr>
              <a:t>Introduction to Logging, Common Errors, and Log Reports</a:t>
            </a:r>
          </a:p>
        </p:txBody>
      </p:sp>
      <p:sp>
        <p:nvSpPr>
          <p:cNvPr id="3" name="Text Placeholder 2">
            <a:extLst>
              <a:ext uri="{FF2B5EF4-FFF2-40B4-BE49-F238E27FC236}">
                <a16:creationId xmlns:a16="http://schemas.microsoft.com/office/drawing/2014/main" id="{8D92F4C1-0775-42C9-B18A-EB23D6627356}"/>
              </a:ext>
            </a:extLst>
          </p:cNvPr>
          <p:cNvSpPr>
            <a:spLocks noGrp="1"/>
          </p:cNvSpPr>
          <p:nvPr>
            <p:ph type="body" idx="1"/>
          </p:nvPr>
        </p:nvSpPr>
        <p:spPr/>
        <p:txBody>
          <a:bodyPr/>
          <a:lstStyle/>
          <a:p>
            <a:r>
              <a:rPr lang="en-US" i="1"/>
              <a:t>These informal slides were intended to be delivered in a conversational format, with the presenter sharing practical examples relevant to each topic.</a:t>
            </a:r>
            <a:endParaRPr lang="en-US"/>
          </a:p>
        </p:txBody>
      </p:sp>
    </p:spTree>
    <p:extLst>
      <p:ext uri="{BB962C8B-B14F-4D97-AF65-F5344CB8AC3E}">
        <p14:creationId xmlns:p14="http://schemas.microsoft.com/office/powerpoint/2010/main" val="1751345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1433-9454-4CB5-A9F8-CEE67D81C89E}"/>
              </a:ext>
            </a:extLst>
          </p:cNvPr>
          <p:cNvSpPr>
            <a:spLocks noGrp="1"/>
          </p:cNvSpPr>
          <p:nvPr>
            <p:ph type="title"/>
          </p:nvPr>
        </p:nvSpPr>
        <p:spPr/>
        <p:txBody>
          <a:bodyPr/>
          <a:lstStyle/>
          <a:p>
            <a:pPr algn="ctr"/>
            <a:r>
              <a:rPr lang="en-US"/>
              <a:t>Logging Standards and Requirements</a:t>
            </a:r>
          </a:p>
        </p:txBody>
      </p:sp>
      <p:sp>
        <p:nvSpPr>
          <p:cNvPr id="3" name="Content Placeholder 2">
            <a:extLst>
              <a:ext uri="{FF2B5EF4-FFF2-40B4-BE49-F238E27FC236}">
                <a16:creationId xmlns:a16="http://schemas.microsoft.com/office/drawing/2014/main" id="{96107484-F351-47E7-A3E1-8659595B0AF3}"/>
              </a:ext>
            </a:extLst>
          </p:cNvPr>
          <p:cNvSpPr>
            <a:spLocks noGrp="1"/>
          </p:cNvSpPr>
          <p:nvPr>
            <p:ph idx="1"/>
          </p:nvPr>
        </p:nvSpPr>
        <p:spPr/>
        <p:txBody>
          <a:bodyPr vert="horz" lIns="0" tIns="45720" rIns="0" bIns="45720" rtlCol="0" anchor="t">
            <a:normAutofit fontScale="92500" lnSpcReduction="10000"/>
          </a:bodyPr>
          <a:lstStyle/>
          <a:p>
            <a:pPr marL="0" indent="0">
              <a:buNone/>
            </a:pPr>
            <a:r>
              <a:rPr lang="en-US" b="1">
                <a:latin typeface="Myanmar Text"/>
                <a:cs typeface="Myanmar Text"/>
              </a:rPr>
              <a:t>7.1</a:t>
            </a:r>
            <a:r>
              <a:rPr lang="en-US">
                <a:latin typeface="Myanmar Text"/>
                <a:cs typeface="Myanmar Text"/>
              </a:rPr>
              <a:t> - </a:t>
            </a:r>
            <a:r>
              <a:rPr lang="en-US" b="1">
                <a:latin typeface="Myanmar Text"/>
                <a:cs typeface="Myanmar Text"/>
              </a:rPr>
              <a:t>The program director shall review, evaluate, and verify resident logs on a monthly basis.</a:t>
            </a:r>
          </a:p>
          <a:p>
            <a:pPr marL="0" indent="0">
              <a:buNone/>
            </a:pPr>
            <a:endParaRPr lang="en-US" sz="1300" b="1"/>
          </a:p>
          <a:p>
            <a:pPr marL="383540" lvl="1">
              <a:buFont typeface="Wingdings" panose="05000000000000000000" pitchFamily="2" charset="2"/>
              <a:buChar char="Ø"/>
            </a:pPr>
            <a:r>
              <a:rPr lang="en-US">
                <a:latin typeface="Myanmar Text"/>
                <a:cs typeface="Myanmar Text"/>
              </a:rPr>
              <a:t>The program director (PD) </a:t>
            </a:r>
            <a:r>
              <a:rPr lang="en-US" b="1">
                <a:latin typeface="Myanmar Text"/>
                <a:cs typeface="Myanmar Text"/>
              </a:rPr>
              <a:t>must</a:t>
            </a:r>
            <a:r>
              <a:rPr lang="en-US">
                <a:latin typeface="Myanmar Text"/>
                <a:cs typeface="Myanmar Text"/>
              </a:rPr>
              <a:t> review the logs for accuracy to ensure that there is no duplication, </a:t>
            </a:r>
            <a:r>
              <a:rPr lang="en-US" err="1">
                <a:latin typeface="Myanmar Text"/>
                <a:cs typeface="Myanmar Text"/>
              </a:rPr>
              <a:t>miscategorization</a:t>
            </a:r>
            <a:r>
              <a:rPr lang="en-US">
                <a:latin typeface="Myanmar Text"/>
                <a:cs typeface="Myanmar Text"/>
              </a:rPr>
              <a:t>, and/or fragmentation.  Procedure notes must support the selected experience.</a:t>
            </a:r>
          </a:p>
          <a:p>
            <a:pPr>
              <a:buFont typeface="Wingdings" panose="05000000000000000000" pitchFamily="2" charset="2"/>
              <a:buChar char="Ø"/>
            </a:pPr>
            <a:endParaRPr lang="en-US" sz="1300"/>
          </a:p>
          <a:p>
            <a:pPr marL="383540" lvl="1">
              <a:buFont typeface="Wingdings" panose="05000000000000000000" pitchFamily="2" charset="2"/>
              <a:buChar char="Ø"/>
            </a:pPr>
            <a:r>
              <a:rPr lang="en-US">
                <a:latin typeface="Myanmar Text"/>
                <a:cs typeface="Myanmar Text"/>
              </a:rPr>
              <a:t>PD </a:t>
            </a:r>
            <a:r>
              <a:rPr lang="en-US" b="1">
                <a:latin typeface="Myanmar Text"/>
                <a:cs typeface="Myanmar Text"/>
              </a:rPr>
              <a:t>must</a:t>
            </a:r>
            <a:r>
              <a:rPr lang="en-US">
                <a:latin typeface="Myanmar Text"/>
                <a:cs typeface="Myanmar Text"/>
              </a:rPr>
              <a:t> monitor resident logs to ensure resident attainment of the Minimum Activity Volume (MAV) and diversity requirements prior to completion of training. </a:t>
            </a:r>
          </a:p>
        </p:txBody>
      </p:sp>
    </p:spTree>
    <p:extLst>
      <p:ext uri="{BB962C8B-B14F-4D97-AF65-F5344CB8AC3E}">
        <p14:creationId xmlns:p14="http://schemas.microsoft.com/office/powerpoint/2010/main" val="674700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862FE-8E4B-479A-90DB-3E9E61BB24EA}"/>
              </a:ext>
            </a:extLst>
          </p:cNvPr>
          <p:cNvSpPr>
            <a:spLocks noGrp="1"/>
          </p:cNvSpPr>
          <p:nvPr>
            <p:ph type="title"/>
          </p:nvPr>
        </p:nvSpPr>
        <p:spPr>
          <a:xfrm>
            <a:off x="1080594" y="286603"/>
            <a:ext cx="10075086" cy="1295020"/>
          </a:xfrm>
        </p:spPr>
        <p:txBody>
          <a:bodyPr/>
          <a:lstStyle/>
          <a:p>
            <a:pPr algn="ctr"/>
            <a:r>
              <a:rPr lang="en-US">
                <a:latin typeface="Myanmar Text"/>
                <a:cs typeface="Myanmar Text"/>
              </a:rPr>
              <a:t>How do Residents Learn to Log?</a:t>
            </a:r>
            <a:endParaRPr lang="en-US" b="1">
              <a:latin typeface="Myanmar Text"/>
              <a:cs typeface="Myanmar Text"/>
            </a:endParaRPr>
          </a:p>
        </p:txBody>
      </p:sp>
      <p:sp>
        <p:nvSpPr>
          <p:cNvPr id="3" name="Content Placeholder 2">
            <a:extLst>
              <a:ext uri="{FF2B5EF4-FFF2-40B4-BE49-F238E27FC236}">
                <a16:creationId xmlns:a16="http://schemas.microsoft.com/office/drawing/2014/main" id="{D0FB31D1-B204-4EA4-B0D8-A9D6B0C924BA}"/>
              </a:ext>
            </a:extLst>
          </p:cNvPr>
          <p:cNvSpPr>
            <a:spLocks noGrp="1"/>
          </p:cNvSpPr>
          <p:nvPr>
            <p:ph sz="half" idx="1"/>
          </p:nvPr>
        </p:nvSpPr>
        <p:spPr>
          <a:xfrm>
            <a:off x="1041776" y="1908551"/>
            <a:ext cx="5877478" cy="4268412"/>
          </a:xfrm>
        </p:spPr>
        <p:txBody>
          <a:bodyPr vert="horz" lIns="0" tIns="45720" rIns="0" bIns="45720" rtlCol="0" anchor="t">
            <a:normAutofit lnSpcReduction="10000"/>
          </a:bodyPr>
          <a:lstStyle/>
          <a:p>
            <a:r>
              <a:rPr lang="en-US" b="1"/>
              <a:t>Logging is not the same as billing</a:t>
            </a:r>
          </a:p>
          <a:p>
            <a:r>
              <a:rPr lang="en-US"/>
              <a:t>Sources:</a:t>
            </a:r>
          </a:p>
          <a:p>
            <a:pPr marL="383540" lvl="1"/>
            <a:r>
              <a:rPr lang="en-US"/>
              <a:t>Proper logging links available through CPME, PRR, ABFAS</a:t>
            </a:r>
          </a:p>
          <a:p>
            <a:pPr marL="383540" lvl="1"/>
            <a:r>
              <a:rPr lang="en-US">
                <a:latin typeface="Myanmar Text"/>
                <a:cs typeface="Myanmar Text"/>
              </a:rPr>
              <a:t>Contact RRC chair through PRR website with specific </a:t>
            </a:r>
            <a:r>
              <a:rPr lang="en-US" b="1">
                <a:latin typeface="Myanmar Text"/>
                <a:cs typeface="Myanmar Text"/>
              </a:rPr>
              <a:t>logging</a:t>
            </a:r>
            <a:r>
              <a:rPr lang="en-US">
                <a:latin typeface="Myanmar Text"/>
                <a:cs typeface="Myanmar Text"/>
              </a:rPr>
              <a:t> questions </a:t>
            </a:r>
            <a:endParaRPr lang="en-US"/>
          </a:p>
          <a:p>
            <a:pPr marL="383540" lvl="1"/>
            <a:r>
              <a:rPr lang="en-US"/>
              <a:t>Program Director / Faculty</a:t>
            </a:r>
          </a:p>
          <a:p>
            <a:pPr marL="383540" lvl="1"/>
            <a:r>
              <a:rPr lang="en-US"/>
              <a:t>Recent graduates</a:t>
            </a:r>
          </a:p>
          <a:p>
            <a:pPr marL="383540" lvl="1"/>
            <a:r>
              <a:rPr lang="en-US"/>
              <a:t>Senior residents</a:t>
            </a:r>
          </a:p>
          <a:p>
            <a:pPr marL="457200" lvl="1" indent="0">
              <a:buNone/>
            </a:pPr>
            <a:endParaRPr lang="en-US">
              <a:solidFill>
                <a:schemeClr val="bg1"/>
              </a:solidFill>
            </a:endParaRPr>
          </a:p>
        </p:txBody>
      </p:sp>
      <p:pic>
        <p:nvPicPr>
          <p:cNvPr id="8" name="Content Placeholder 7">
            <a:extLst>
              <a:ext uri="{FF2B5EF4-FFF2-40B4-BE49-F238E27FC236}">
                <a16:creationId xmlns:a16="http://schemas.microsoft.com/office/drawing/2014/main" id="{BB7EFBDC-8FFB-43E0-B1CE-F4DA8A96C329}"/>
              </a:ext>
            </a:extLst>
          </p:cNvPr>
          <p:cNvPicPr>
            <a:picLocks noGrp="1" noChangeAspect="1"/>
          </p:cNvPicPr>
          <p:nvPr>
            <p:ph sz="half" idx="2"/>
          </p:nvPr>
        </p:nvPicPr>
        <p:blipFill>
          <a:blip r:embed="rId3"/>
          <a:stretch>
            <a:fillRect/>
          </a:stretch>
        </p:blipFill>
        <p:spPr>
          <a:xfrm>
            <a:off x="7243440" y="2120900"/>
            <a:ext cx="3185171" cy="3748088"/>
          </a:xfrm>
        </p:spPr>
      </p:pic>
      <p:sp>
        <p:nvSpPr>
          <p:cNvPr id="9" name="Rectangle 8">
            <a:extLst>
              <a:ext uri="{FF2B5EF4-FFF2-40B4-BE49-F238E27FC236}">
                <a16:creationId xmlns:a16="http://schemas.microsoft.com/office/drawing/2014/main" id="{B55DF546-C33B-414F-A351-048D82818E40}"/>
              </a:ext>
            </a:extLst>
          </p:cNvPr>
          <p:cNvSpPr/>
          <p:nvPr/>
        </p:nvSpPr>
        <p:spPr>
          <a:xfrm>
            <a:off x="7268066" y="3676454"/>
            <a:ext cx="782425" cy="18853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10" name="Rectangle 9">
            <a:extLst>
              <a:ext uri="{FF2B5EF4-FFF2-40B4-BE49-F238E27FC236}">
                <a16:creationId xmlns:a16="http://schemas.microsoft.com/office/drawing/2014/main" id="{967E2148-396C-4E61-BAD6-99EEACC56CDF}"/>
              </a:ext>
            </a:extLst>
          </p:cNvPr>
          <p:cNvSpPr/>
          <p:nvPr/>
        </p:nvSpPr>
        <p:spPr>
          <a:xfrm>
            <a:off x="8160515" y="4888531"/>
            <a:ext cx="2145713" cy="188467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12" name="Rectangle 11">
            <a:extLst>
              <a:ext uri="{FF2B5EF4-FFF2-40B4-BE49-F238E27FC236}">
                <a16:creationId xmlns:a16="http://schemas.microsoft.com/office/drawing/2014/main" id="{730BF53C-4962-4A9D-8384-7838B4F29A7B}"/>
              </a:ext>
            </a:extLst>
          </p:cNvPr>
          <p:cNvSpPr/>
          <p:nvPr/>
        </p:nvSpPr>
        <p:spPr>
          <a:xfrm>
            <a:off x="8450946" y="2631649"/>
            <a:ext cx="782425" cy="29065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Tree>
    <p:extLst>
      <p:ext uri="{BB962C8B-B14F-4D97-AF65-F5344CB8AC3E}">
        <p14:creationId xmlns:p14="http://schemas.microsoft.com/office/powerpoint/2010/main" val="1163045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FB1E-2F2B-4A3C-80BF-A302B51796BB}"/>
              </a:ext>
            </a:extLst>
          </p:cNvPr>
          <p:cNvSpPr>
            <a:spLocks noGrp="1"/>
          </p:cNvSpPr>
          <p:nvPr>
            <p:ph type="title"/>
          </p:nvPr>
        </p:nvSpPr>
        <p:spPr/>
        <p:txBody>
          <a:bodyPr>
            <a:normAutofit/>
          </a:bodyPr>
          <a:lstStyle/>
          <a:p>
            <a:r>
              <a:rPr lang="en-US"/>
              <a:t>Appendix B</a:t>
            </a:r>
          </a:p>
        </p:txBody>
      </p:sp>
      <p:sp>
        <p:nvSpPr>
          <p:cNvPr id="5" name="Content Placeholder 4">
            <a:extLst>
              <a:ext uri="{FF2B5EF4-FFF2-40B4-BE49-F238E27FC236}">
                <a16:creationId xmlns:a16="http://schemas.microsoft.com/office/drawing/2014/main" id="{F3D33553-1B58-40CB-8CE0-4118368D98FE}"/>
              </a:ext>
            </a:extLst>
          </p:cNvPr>
          <p:cNvSpPr>
            <a:spLocks noGrp="1"/>
          </p:cNvSpPr>
          <p:nvPr>
            <p:ph idx="1"/>
          </p:nvPr>
        </p:nvSpPr>
        <p:spPr>
          <a:xfrm>
            <a:off x="5458984" y="2249214"/>
            <a:ext cx="5928344" cy="4501964"/>
          </a:xfrm>
        </p:spPr>
        <p:txBody>
          <a:bodyPr>
            <a:normAutofit fontScale="92500" lnSpcReduction="20000"/>
          </a:bodyPr>
          <a:lstStyle/>
          <a:p>
            <a:r>
              <a:rPr lang="en-US"/>
              <a:t>1 Digital Surgery (lesser toe or hallux) </a:t>
            </a:r>
          </a:p>
          <a:p>
            <a:pPr lvl="1"/>
            <a:r>
              <a:rPr lang="en-US"/>
              <a:t>1.1 partial ostectomy/</a:t>
            </a:r>
            <a:r>
              <a:rPr lang="en-US" err="1"/>
              <a:t>exostectomy</a:t>
            </a:r>
            <a:r>
              <a:rPr lang="en-US"/>
              <a:t> </a:t>
            </a:r>
          </a:p>
          <a:p>
            <a:pPr lvl="1"/>
            <a:r>
              <a:rPr lang="en-US"/>
              <a:t>1.1 </a:t>
            </a:r>
            <a:r>
              <a:rPr lang="en-US" err="1"/>
              <a:t>phalangectomy</a:t>
            </a:r>
            <a:r>
              <a:rPr lang="en-US"/>
              <a:t> </a:t>
            </a:r>
          </a:p>
          <a:p>
            <a:pPr lvl="1"/>
            <a:r>
              <a:rPr lang="en-US"/>
              <a:t>1.2 arthroplasty (interphalangeal joint [IPJ]) </a:t>
            </a:r>
          </a:p>
          <a:p>
            <a:pPr lvl="1"/>
            <a:r>
              <a:rPr lang="en-US"/>
              <a:t>1.3 implant (IPJ) (silastic implant or spacer)</a:t>
            </a:r>
          </a:p>
          <a:p>
            <a:pPr lvl="1"/>
            <a:r>
              <a:rPr lang="en-US"/>
              <a:t>1.4 </a:t>
            </a:r>
            <a:r>
              <a:rPr lang="en-US" err="1"/>
              <a:t>diaphysectomy</a:t>
            </a:r>
            <a:r>
              <a:rPr lang="en-US"/>
              <a:t> </a:t>
            </a:r>
          </a:p>
          <a:p>
            <a:pPr lvl="1"/>
            <a:r>
              <a:rPr lang="en-US"/>
              <a:t>1.5 phalangeal osteotomy </a:t>
            </a:r>
          </a:p>
          <a:p>
            <a:pPr lvl="1"/>
            <a:r>
              <a:rPr lang="en-US"/>
              <a:t>1.6 fusion (IPJ) </a:t>
            </a:r>
          </a:p>
          <a:p>
            <a:pPr lvl="1"/>
            <a:r>
              <a:rPr lang="en-US"/>
              <a:t>1.7 amputation </a:t>
            </a:r>
          </a:p>
          <a:p>
            <a:pPr lvl="1"/>
            <a:r>
              <a:rPr lang="en-US"/>
              <a:t>1.8 management of osseous tumor/neoplasm </a:t>
            </a:r>
          </a:p>
          <a:p>
            <a:pPr lvl="1"/>
            <a:r>
              <a:rPr lang="en-US"/>
              <a:t>1.9 management of bone/joint infection </a:t>
            </a:r>
          </a:p>
          <a:p>
            <a:pPr lvl="1"/>
            <a:r>
              <a:rPr lang="en-US"/>
              <a:t>1.10 open management of digital fracture/dislocation </a:t>
            </a:r>
          </a:p>
          <a:p>
            <a:pPr lvl="1"/>
            <a:r>
              <a:rPr lang="en-US"/>
              <a:t>1.11 revision/repair of surgical outcome </a:t>
            </a:r>
          </a:p>
          <a:p>
            <a:pPr lvl="1"/>
            <a:r>
              <a:rPr lang="en-US"/>
              <a:t>1.12 other osseous digital procedure not listed above </a:t>
            </a:r>
          </a:p>
        </p:txBody>
      </p:sp>
      <p:sp>
        <p:nvSpPr>
          <p:cNvPr id="3" name="Text Placeholder 2">
            <a:extLst>
              <a:ext uri="{FF2B5EF4-FFF2-40B4-BE49-F238E27FC236}">
                <a16:creationId xmlns:a16="http://schemas.microsoft.com/office/drawing/2014/main" id="{71034E8F-6C39-4EB7-8946-2C719176E885}"/>
              </a:ext>
            </a:extLst>
          </p:cNvPr>
          <p:cNvSpPr>
            <a:spLocks noGrp="1"/>
          </p:cNvSpPr>
          <p:nvPr>
            <p:ph type="body" sz="half" idx="2"/>
          </p:nvPr>
        </p:nvSpPr>
        <p:spPr/>
        <p:txBody>
          <a:bodyPr/>
          <a:lstStyle/>
          <a:p>
            <a:r>
              <a:rPr lang="en-US"/>
              <a:t>SURGICAL PROCEDURE CATEGORIES AND CODE NUMBERS</a:t>
            </a:r>
          </a:p>
        </p:txBody>
      </p:sp>
    </p:spTree>
    <p:extLst>
      <p:ext uri="{BB962C8B-B14F-4D97-AF65-F5344CB8AC3E}">
        <p14:creationId xmlns:p14="http://schemas.microsoft.com/office/powerpoint/2010/main" val="979719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921" y="786383"/>
            <a:ext cx="3529112" cy="2093975"/>
          </a:xfrm>
        </p:spPr>
        <p:txBody>
          <a:bodyPr>
            <a:normAutofit/>
          </a:bodyPr>
          <a:lstStyle/>
          <a:p>
            <a:r>
              <a:rPr lang="en-US">
                <a:latin typeface="Myanmar Text"/>
                <a:cs typeface="Myanmar Text"/>
              </a:rPr>
              <a:t>Utilizing PRR</a:t>
            </a:r>
          </a:p>
        </p:txBody>
      </p:sp>
      <p:sp>
        <p:nvSpPr>
          <p:cNvPr id="3" name="Content Placeholder 2"/>
          <p:cNvSpPr>
            <a:spLocks noGrp="1"/>
          </p:cNvSpPr>
          <p:nvPr>
            <p:ph idx="1"/>
          </p:nvPr>
        </p:nvSpPr>
        <p:spPr>
          <a:xfrm>
            <a:off x="5109328" y="786383"/>
            <a:ext cx="6439206" cy="5321173"/>
          </a:xfrm>
          <a:solidFill>
            <a:srgbClr val="FFFFFF"/>
          </a:solidFill>
        </p:spPr>
        <p:txBody>
          <a:bodyPr vert="horz" lIns="0" tIns="45720" rIns="0" bIns="45720" rtlCol="0" anchor="t">
            <a:noAutofit/>
          </a:bodyPr>
          <a:lstStyle/>
          <a:p>
            <a:pPr marL="457200" indent="-457200">
              <a:buClr>
                <a:schemeClr val="tx1"/>
              </a:buClr>
            </a:pPr>
            <a:r>
              <a:rPr lang="en-US" sz="1600"/>
              <a:t>Run MAV/Diversity report for each resident.</a:t>
            </a:r>
          </a:p>
          <a:p>
            <a:pPr marL="457200" indent="-457200">
              <a:spcBef>
                <a:spcPts val="600"/>
              </a:spcBef>
              <a:buClr>
                <a:schemeClr val="tx1"/>
              </a:buClr>
            </a:pPr>
            <a:r>
              <a:rPr lang="en-US" sz="1600">
                <a:latin typeface="Myanmar Text"/>
                <a:cs typeface="Myanmar Text"/>
              </a:rPr>
              <a:t>Run CLAD report. CLAD may show errors that are not truly errors. This is a guide, not an absolute.</a:t>
            </a:r>
          </a:p>
          <a:p>
            <a:pPr marL="457200" indent="-457200">
              <a:spcBef>
                <a:spcPts val="600"/>
              </a:spcBef>
              <a:buClr>
                <a:schemeClr val="tx1"/>
              </a:buClr>
            </a:pPr>
            <a:r>
              <a:rPr lang="en-US" sz="1600"/>
              <a:t>Go to each resident’s individual logs, reviewing cases with multiple procedures for fragmentation.</a:t>
            </a:r>
          </a:p>
          <a:p>
            <a:pPr marL="457200" indent="-457200">
              <a:spcBef>
                <a:spcPts val="600"/>
              </a:spcBef>
              <a:buClr>
                <a:schemeClr val="tx1"/>
              </a:buClr>
            </a:pPr>
            <a:r>
              <a:rPr lang="en-US" sz="1600">
                <a:latin typeface="Myanmar Text"/>
                <a:cs typeface="Myanmar Text"/>
              </a:rPr>
              <a:t>Verify at least monthly and have residents log in a timely manner.</a:t>
            </a:r>
          </a:p>
          <a:p>
            <a:pPr marL="457200" indent="-457200">
              <a:spcBef>
                <a:spcPts val="600"/>
              </a:spcBef>
              <a:buClr>
                <a:schemeClr val="tx1"/>
              </a:buClr>
            </a:pPr>
            <a:r>
              <a:rPr lang="en-US" sz="1600"/>
              <a:t>Make sure attendings and locations are present and correct.</a:t>
            </a:r>
          </a:p>
          <a:p>
            <a:pPr marL="914400" lvl="1" indent="-457200">
              <a:spcBef>
                <a:spcPts val="600"/>
              </a:spcBef>
              <a:buClr>
                <a:schemeClr val="tx1"/>
              </a:buClr>
              <a:buFont typeface="Courier New" panose="02070309020205020404" pitchFamily="49" charset="0"/>
              <a:buChar char="o"/>
            </a:pPr>
            <a:r>
              <a:rPr lang="en-US" sz="1600">
                <a:latin typeface="Myanmar Text"/>
                <a:cs typeface="Myanmar Text"/>
              </a:rPr>
              <a:t>For example, resident logs chest pain as ED rotation performed under DPM</a:t>
            </a:r>
          </a:p>
          <a:p>
            <a:pPr marL="457200" indent="-457200">
              <a:spcBef>
                <a:spcPts val="600"/>
              </a:spcBef>
              <a:buClr>
                <a:schemeClr val="tx1"/>
              </a:buClr>
            </a:pPr>
            <a:r>
              <a:rPr lang="en-US" sz="1600">
                <a:latin typeface="Myanmar Text"/>
                <a:cs typeface="Myanmar Text"/>
              </a:rPr>
              <a:t>Ensure procedure descriptions are detailed to clearly demonstrate case rendered or procedure performed.</a:t>
            </a:r>
          </a:p>
          <a:p>
            <a:pPr marL="457200" indent="-457200">
              <a:spcBef>
                <a:spcPts val="600"/>
              </a:spcBef>
              <a:buClr>
                <a:schemeClr val="tx1"/>
              </a:buClr>
            </a:pPr>
            <a:r>
              <a:rPr lang="en-US" sz="1600">
                <a:latin typeface="Myanmar Text"/>
                <a:cs typeface="Myanmar Text"/>
              </a:rPr>
              <a:t>Ensure residents are logging core rotations, not just podiatric procedures. Check dates against training schedule.</a:t>
            </a:r>
            <a:endParaRPr lang="en-US" sz="1600"/>
          </a:p>
          <a:p>
            <a:pPr marL="457200" indent="-457200">
              <a:spcBef>
                <a:spcPts val="600"/>
              </a:spcBef>
              <a:buClr>
                <a:schemeClr val="tx1"/>
              </a:buClr>
            </a:pPr>
            <a:r>
              <a:rPr lang="en-US" sz="1600"/>
              <a:t>Ensure residents are logging clinical encounters as well as surgical.</a:t>
            </a:r>
          </a:p>
          <a:p>
            <a:pPr marL="457200" indent="-457200">
              <a:spcBef>
                <a:spcPts val="600"/>
              </a:spcBef>
              <a:buClr>
                <a:schemeClr val="tx1"/>
              </a:buClr>
            </a:pPr>
            <a:r>
              <a:rPr lang="en-US" sz="1600">
                <a:latin typeface="Myanmar Text"/>
                <a:cs typeface="Myanmar Text"/>
              </a:rPr>
              <a:t>Ensure residents are logging didactic activities (i.e., lectures, M&amp;Ms, journal club, workshops, etc.).</a:t>
            </a:r>
          </a:p>
        </p:txBody>
      </p:sp>
      <p:sp>
        <p:nvSpPr>
          <p:cNvPr id="4" name="Text Placeholder 3">
            <a:extLst>
              <a:ext uri="{FF2B5EF4-FFF2-40B4-BE49-F238E27FC236}">
                <a16:creationId xmlns:a16="http://schemas.microsoft.com/office/drawing/2014/main" id="{29724BB5-3AC8-429A-87EC-88E02ACDB5D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46641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2DA5D-4AF9-E7D2-9823-224AC3835683}"/>
              </a:ext>
            </a:extLst>
          </p:cNvPr>
          <p:cNvSpPr>
            <a:spLocks noGrp="1"/>
          </p:cNvSpPr>
          <p:nvPr>
            <p:ph type="title"/>
          </p:nvPr>
        </p:nvSpPr>
        <p:spPr>
          <a:xfrm>
            <a:off x="643466" y="653336"/>
            <a:ext cx="3517567" cy="2251213"/>
          </a:xfrm>
        </p:spPr>
        <p:txBody>
          <a:bodyPr/>
          <a:lstStyle/>
          <a:p>
            <a:r>
              <a:rPr lang="en-US">
                <a:latin typeface="Myanmar Text"/>
                <a:cs typeface="Myanmar Text"/>
              </a:rPr>
              <a:t>Logging Basics</a:t>
            </a:r>
          </a:p>
        </p:txBody>
      </p:sp>
      <p:sp>
        <p:nvSpPr>
          <p:cNvPr id="3" name="Content Placeholder 2">
            <a:extLst>
              <a:ext uri="{FF2B5EF4-FFF2-40B4-BE49-F238E27FC236}">
                <a16:creationId xmlns:a16="http://schemas.microsoft.com/office/drawing/2014/main" id="{4D5DEEBA-22F6-4408-D894-B892CE4AA248}"/>
              </a:ext>
            </a:extLst>
          </p:cNvPr>
          <p:cNvSpPr>
            <a:spLocks noGrp="1"/>
          </p:cNvSpPr>
          <p:nvPr>
            <p:ph idx="1"/>
          </p:nvPr>
        </p:nvSpPr>
        <p:spPr>
          <a:xfrm>
            <a:off x="5458984" y="2249214"/>
            <a:ext cx="6049297" cy="4136533"/>
          </a:xfrm>
        </p:spPr>
        <p:txBody>
          <a:bodyPr vert="horz" lIns="0" tIns="45720" rIns="0" bIns="45720" rtlCol="0" anchor="t">
            <a:normAutofit fontScale="85000" lnSpcReduction="20000"/>
          </a:bodyPr>
          <a:lstStyle/>
          <a:p>
            <a:r>
              <a:rPr lang="en-US" sz="2800" err="1">
                <a:solidFill>
                  <a:schemeClr val="bg1">
                    <a:lumMod val="10000"/>
                  </a:schemeClr>
                </a:solidFill>
                <a:latin typeface="Wingdings"/>
                <a:cs typeface="Myanmar Text"/>
                <a:sym typeface="Wingdings"/>
              </a:rPr>
              <a:t>Ø</a:t>
            </a:r>
            <a:r>
              <a:rPr lang="en-US" sz="2800" err="1">
                <a:solidFill>
                  <a:schemeClr val="bg1">
                    <a:lumMod val="10000"/>
                  </a:schemeClr>
                </a:solidFill>
                <a:latin typeface="Calibri"/>
                <a:ea typeface="Calibri"/>
                <a:cs typeface="Calibri"/>
              </a:rPr>
              <a:t>Laterality</a:t>
            </a:r>
            <a:r>
              <a:rPr lang="en-US" sz="2800">
                <a:solidFill>
                  <a:schemeClr val="bg1">
                    <a:lumMod val="10000"/>
                  </a:schemeClr>
                </a:solidFill>
                <a:latin typeface="Calibri"/>
                <a:ea typeface="Calibri"/>
                <a:cs typeface="Calibri"/>
              </a:rPr>
              <a:t> (i.e., L/R) must be included for all surgical cases in the Location column – </a:t>
            </a:r>
            <a:r>
              <a:rPr lang="en-US" sz="2800" b="1">
                <a:solidFill>
                  <a:schemeClr val="bg1">
                    <a:lumMod val="10000"/>
                  </a:schemeClr>
                </a:solidFill>
                <a:latin typeface="Calibri"/>
                <a:ea typeface="Calibri"/>
                <a:cs typeface="Calibri"/>
              </a:rPr>
              <a:t>N/A is never acceptable except for biomechanical exams.</a:t>
            </a:r>
            <a:endParaRPr lang="en-US">
              <a:solidFill>
                <a:schemeClr val="bg1">
                  <a:lumMod val="10000"/>
                </a:schemeClr>
              </a:solidFill>
            </a:endParaRPr>
          </a:p>
          <a:p>
            <a:r>
              <a:rPr lang="en-US" sz="2800" err="1">
                <a:solidFill>
                  <a:schemeClr val="bg1">
                    <a:lumMod val="10000"/>
                  </a:schemeClr>
                </a:solidFill>
                <a:latin typeface="Wingdings"/>
                <a:cs typeface="Myanmar Text"/>
                <a:sym typeface="Wingdings"/>
              </a:rPr>
              <a:t>Ø</a:t>
            </a:r>
            <a:r>
              <a:rPr lang="en-US" sz="2800" err="1">
                <a:solidFill>
                  <a:schemeClr val="bg1">
                    <a:lumMod val="10000"/>
                  </a:schemeClr>
                </a:solidFill>
                <a:latin typeface="Calibri"/>
                <a:ea typeface="Calibri"/>
                <a:cs typeface="Calibri"/>
              </a:rPr>
              <a:t>For</a:t>
            </a:r>
            <a:r>
              <a:rPr lang="en-US" sz="2800">
                <a:solidFill>
                  <a:schemeClr val="bg1">
                    <a:lumMod val="10000"/>
                  </a:schemeClr>
                </a:solidFill>
                <a:latin typeface="Calibri"/>
                <a:ea typeface="Calibri"/>
                <a:cs typeface="Calibri"/>
              </a:rPr>
              <a:t> digits, metatarsal and interspace procedures, list the digital, metatarsal, or interspace number in the Location column (e.g., R4).</a:t>
            </a:r>
            <a:endParaRPr lang="en-US">
              <a:solidFill>
                <a:schemeClr val="bg1">
                  <a:lumMod val="10000"/>
                </a:schemeClr>
              </a:solidFill>
            </a:endParaRPr>
          </a:p>
          <a:p>
            <a:r>
              <a:rPr lang="en-US" sz="2800" err="1">
                <a:solidFill>
                  <a:schemeClr val="bg1">
                    <a:lumMod val="10000"/>
                  </a:schemeClr>
                </a:solidFill>
                <a:latin typeface="Wingdings"/>
                <a:cs typeface="Myanmar Text"/>
                <a:sym typeface="Wingdings"/>
              </a:rPr>
              <a:t>Ø</a:t>
            </a:r>
            <a:r>
              <a:rPr lang="en-US" sz="2800" err="1">
                <a:solidFill>
                  <a:schemeClr val="bg1">
                    <a:lumMod val="10000"/>
                  </a:schemeClr>
                </a:solidFill>
                <a:latin typeface="Calibri"/>
                <a:ea typeface="Calibri"/>
                <a:cs typeface="Calibri"/>
              </a:rPr>
              <a:t>The</a:t>
            </a:r>
            <a:r>
              <a:rPr lang="en-US" sz="2800">
                <a:solidFill>
                  <a:schemeClr val="bg1">
                    <a:lumMod val="10000"/>
                  </a:schemeClr>
                </a:solidFill>
                <a:latin typeface="Calibri"/>
                <a:ea typeface="Calibri"/>
                <a:cs typeface="Calibri"/>
              </a:rPr>
              <a:t> attending’s name and degree (DPM, MD, DO) is included for all cases (surgical or clinical).  </a:t>
            </a:r>
            <a:endParaRPr lang="en-US">
              <a:solidFill>
                <a:schemeClr val="bg1">
                  <a:lumMod val="10000"/>
                </a:schemeClr>
              </a:solidFill>
            </a:endParaRPr>
          </a:p>
          <a:p>
            <a:endParaRPr lang="en-US"/>
          </a:p>
        </p:txBody>
      </p:sp>
      <p:sp>
        <p:nvSpPr>
          <p:cNvPr id="4" name="Text Placeholder 3">
            <a:extLst>
              <a:ext uri="{FF2B5EF4-FFF2-40B4-BE49-F238E27FC236}">
                <a16:creationId xmlns:a16="http://schemas.microsoft.com/office/drawing/2014/main" id="{FC0C7C6D-03B5-58BA-A6AB-11805AD7ADAD}"/>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02039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Autofit/>
          </a:bodyPr>
          <a:lstStyle/>
          <a:p>
            <a:pPr eaLnBrk="1" hangingPunct="1"/>
            <a:r>
              <a:rPr lang="en-US" altLang="en-US">
                <a:latin typeface="Arial" panose="020B0604020202020204" pitchFamily="34" charset="0"/>
                <a:cs typeface="Arial" panose="020B0604020202020204" pitchFamily="34" charset="0"/>
              </a:rPr>
              <a:t>Logging Basics</a:t>
            </a:r>
          </a:p>
        </p:txBody>
      </p:sp>
      <p:sp>
        <p:nvSpPr>
          <p:cNvPr id="17411" name="Content Placeholder 2"/>
          <p:cNvSpPr>
            <a:spLocks noGrp="1"/>
          </p:cNvSpPr>
          <p:nvPr>
            <p:ph idx="1"/>
          </p:nvPr>
        </p:nvSpPr>
        <p:spPr>
          <a:xfrm>
            <a:off x="5458984" y="2249214"/>
            <a:ext cx="5928344" cy="4484872"/>
          </a:xfrm>
        </p:spPr>
        <p:txBody>
          <a:bodyPr vert="horz" lIns="0" tIns="45720" rIns="0" bIns="45720" rtlCol="0" anchor="t">
            <a:normAutofit fontScale="92500" lnSpcReduction="10000"/>
          </a:bodyPr>
          <a:lstStyle/>
          <a:p>
            <a:pPr marL="344170" indent="-344170">
              <a:buClr>
                <a:schemeClr val="tx2"/>
              </a:buClr>
              <a:buFont typeface="Wingdings" panose="05000000000000000000" pitchFamily="2" charset="2"/>
              <a:buChar char="Ø"/>
              <a:defRPr/>
            </a:pPr>
            <a:r>
              <a:rPr lang="en-US" altLang="en-US">
                <a:solidFill>
                  <a:schemeClr val="bg2">
                    <a:lumMod val="10000"/>
                  </a:schemeClr>
                </a:solidFill>
                <a:latin typeface="Myanmar Text"/>
                <a:cs typeface="Times New Roman"/>
              </a:rPr>
              <a:t>The </a:t>
            </a:r>
            <a:r>
              <a:rPr lang="en-US" altLang="en-US" u="sng">
                <a:solidFill>
                  <a:schemeClr val="bg2">
                    <a:lumMod val="10000"/>
                  </a:schemeClr>
                </a:solidFill>
                <a:latin typeface="Myanmar Text"/>
                <a:cs typeface="Times New Roman"/>
              </a:rPr>
              <a:t>Procedure Note</a:t>
            </a:r>
            <a:r>
              <a:rPr lang="en-US" altLang="en-US">
                <a:solidFill>
                  <a:schemeClr val="bg2">
                    <a:lumMod val="10000"/>
                  </a:schemeClr>
                </a:solidFill>
                <a:latin typeface="Myanmar Text"/>
                <a:cs typeface="Times New Roman"/>
              </a:rPr>
              <a:t> supports the code selected.</a:t>
            </a:r>
            <a:endParaRPr lang="en-US">
              <a:solidFill>
                <a:schemeClr val="bg2">
                  <a:lumMod val="10000"/>
                </a:schemeClr>
              </a:solidFill>
              <a:latin typeface="Myanmar Text"/>
              <a:cs typeface="Times New Roman"/>
            </a:endParaRPr>
          </a:p>
          <a:p>
            <a:pPr marL="344170" indent="-344170">
              <a:spcBef>
                <a:spcPts val="1200"/>
              </a:spcBef>
              <a:buClr>
                <a:schemeClr val="tx2"/>
              </a:buClr>
              <a:buFont typeface="Wingdings" panose="05000000000000000000" pitchFamily="2" charset="2"/>
              <a:buChar char="Ø"/>
              <a:defRPr/>
            </a:pPr>
            <a:r>
              <a:rPr lang="en-US" altLang="en-US">
                <a:solidFill>
                  <a:schemeClr val="bg2">
                    <a:lumMod val="10000"/>
                  </a:schemeClr>
                </a:solidFill>
                <a:latin typeface="Myanmar Text"/>
                <a:cs typeface="Times New Roman"/>
              </a:rPr>
              <a:t>Includes descriptive information about what was performed and reflects additional procedures that were performed but not logged individually.</a:t>
            </a:r>
            <a:endParaRPr lang="en-US" altLang="en-US">
              <a:solidFill>
                <a:schemeClr val="bg2">
                  <a:lumMod val="10000"/>
                </a:schemeClr>
              </a:solidFill>
              <a:cs typeface="Times New Roman" pitchFamily="18" charset="0"/>
            </a:endParaRPr>
          </a:p>
          <a:p>
            <a:pPr marL="344170" indent="-344170">
              <a:spcBef>
                <a:spcPts val="1200"/>
              </a:spcBef>
              <a:buClr>
                <a:schemeClr val="tx2"/>
              </a:buClr>
              <a:buFont typeface="Wingdings" panose="05000000000000000000" pitchFamily="2" charset="2"/>
              <a:buChar char="Ø"/>
              <a:defRPr/>
            </a:pPr>
            <a:r>
              <a:rPr lang="en-US" altLang="en-US">
                <a:solidFill>
                  <a:schemeClr val="bg2">
                    <a:lumMod val="10000"/>
                  </a:schemeClr>
                </a:solidFill>
                <a:latin typeface="Myanmar Text"/>
                <a:cs typeface="Times New Roman"/>
              </a:rPr>
              <a:t>Procedures </a:t>
            </a:r>
            <a:r>
              <a:rPr lang="en-US" altLang="en-US" b="1">
                <a:solidFill>
                  <a:schemeClr val="bg2">
                    <a:lumMod val="10000"/>
                  </a:schemeClr>
                </a:solidFill>
                <a:latin typeface="Myanmar Text"/>
                <a:cs typeface="Times New Roman"/>
              </a:rPr>
              <a:t>must </a:t>
            </a:r>
            <a:r>
              <a:rPr lang="en-US" altLang="en-US">
                <a:solidFill>
                  <a:schemeClr val="bg2">
                    <a:lumMod val="10000"/>
                  </a:schemeClr>
                </a:solidFill>
                <a:latin typeface="Myanmar Text"/>
                <a:cs typeface="Times New Roman"/>
              </a:rPr>
              <a:t>not be fragmented or unbundled into individual component parts to inflate surgical procedures of one resident or to allow more than one resident to claim first assist.</a:t>
            </a:r>
          </a:p>
          <a:p>
            <a:pPr marL="344170" indent="-344170">
              <a:buClr>
                <a:schemeClr val="tx2"/>
              </a:buClr>
              <a:buFont typeface="Wingdings" panose="05000000000000000000" pitchFamily="2" charset="2"/>
              <a:buChar char="Ø"/>
              <a:defRPr/>
            </a:pPr>
            <a:r>
              <a:rPr lang="en-US" altLang="en-US">
                <a:solidFill>
                  <a:schemeClr val="bg2">
                    <a:lumMod val="10000"/>
                  </a:schemeClr>
                </a:solidFill>
                <a:latin typeface="Myanmar Text"/>
                <a:cs typeface="Times New Roman"/>
              </a:rPr>
              <a:t>May include: type of osteotomy performed, fixation utilized, intra-operative findings, and pertinent clinical history. </a:t>
            </a:r>
          </a:p>
          <a:p>
            <a:pPr marL="344170" indent="-344170">
              <a:spcBef>
                <a:spcPts val="1200"/>
              </a:spcBef>
              <a:buClr>
                <a:schemeClr val="tx2"/>
              </a:buClr>
              <a:buFont typeface="Wingdings" panose="05000000000000000000" pitchFamily="2" charset="2"/>
              <a:buChar char="Ø"/>
              <a:defRPr/>
            </a:pPr>
            <a:r>
              <a:rPr lang="en-US" altLang="en-US">
                <a:solidFill>
                  <a:schemeClr val="bg2">
                    <a:lumMod val="10000"/>
                  </a:schemeClr>
                </a:solidFill>
                <a:cs typeface="Times New Roman" pitchFamily="18" charset="0"/>
              </a:rPr>
              <a:t>The Procedure Note should </a:t>
            </a:r>
            <a:r>
              <a:rPr lang="en-US" altLang="en-US" b="1" u="sng">
                <a:solidFill>
                  <a:schemeClr val="bg2">
                    <a:lumMod val="10000"/>
                  </a:schemeClr>
                </a:solidFill>
                <a:cs typeface="Times New Roman" pitchFamily="18" charset="0"/>
              </a:rPr>
              <a:t>never be left blank.</a:t>
            </a:r>
          </a:p>
        </p:txBody>
      </p:sp>
      <p:sp>
        <p:nvSpPr>
          <p:cNvPr id="2" name="Text Placeholder 1">
            <a:extLst>
              <a:ext uri="{FF2B5EF4-FFF2-40B4-BE49-F238E27FC236}">
                <a16:creationId xmlns:a16="http://schemas.microsoft.com/office/drawing/2014/main" id="{BEC7C642-34B3-49EA-9C98-10FFC522C1A1}"/>
              </a:ext>
            </a:extLst>
          </p:cNvPr>
          <p:cNvSpPr>
            <a:spLocks noGrp="1"/>
          </p:cNvSpPr>
          <p:nvPr>
            <p:ph type="body" sz="half" idx="2"/>
          </p:nvPr>
        </p:nvSpPr>
        <p:spPr/>
        <p:txBody>
          <a:bodyPr/>
          <a:lstStyle/>
          <a:p>
            <a:r>
              <a:rPr lang="en-US"/>
              <a:t>Procedure Note</a:t>
            </a:r>
          </a:p>
        </p:txBody>
      </p:sp>
    </p:spTree>
    <p:extLst>
      <p:ext uri="{BB962C8B-B14F-4D97-AF65-F5344CB8AC3E}">
        <p14:creationId xmlns:p14="http://schemas.microsoft.com/office/powerpoint/2010/main" val="426646485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pPr eaLnBrk="1" hangingPunct="1"/>
            <a:r>
              <a:rPr lang="en-US" altLang="en-US" sz="3200" err="1">
                <a:latin typeface="Arial" panose="020B0604020202020204" pitchFamily="34" charset="0"/>
                <a:cs typeface="Arial" panose="020B0604020202020204" pitchFamily="34" charset="0"/>
              </a:rPr>
              <a:t>Miscategorization</a:t>
            </a:r>
            <a:endParaRPr lang="en-US" altLang="en-US" sz="3200">
              <a:latin typeface="Arial" panose="020B0604020202020204" pitchFamily="34" charset="0"/>
              <a:cs typeface="Arial" panose="020B0604020202020204" pitchFamily="34" charset="0"/>
            </a:endParaRPr>
          </a:p>
        </p:txBody>
      </p:sp>
      <p:sp>
        <p:nvSpPr>
          <p:cNvPr id="8195" name="Content Placeholder 2"/>
          <p:cNvSpPr>
            <a:spLocks noGrp="1"/>
          </p:cNvSpPr>
          <p:nvPr>
            <p:ph idx="1"/>
          </p:nvPr>
        </p:nvSpPr>
        <p:spPr>
          <a:xfrm>
            <a:off x="5330797" y="786384"/>
            <a:ext cx="5928344" cy="5321172"/>
          </a:xfrm>
        </p:spPr>
        <p:txBody>
          <a:bodyPr anchor="ctr">
            <a:normAutofit fontScale="77500" lnSpcReduction="20000"/>
          </a:bodyPr>
          <a:lstStyle/>
          <a:p>
            <a:pPr marL="457200" indent="-184150">
              <a:spcBef>
                <a:spcPts val="1200"/>
              </a:spcBef>
              <a:buClr>
                <a:schemeClr val="accent3"/>
              </a:buClr>
              <a:buNone/>
              <a:defRPr/>
            </a:pPr>
            <a:r>
              <a:rPr lang="en-US" altLang="en-US" sz="3100" b="1">
                <a:solidFill>
                  <a:schemeClr val="bg2">
                    <a:lumMod val="10000"/>
                  </a:schemeClr>
                </a:solidFill>
                <a:cs typeface="Times New Roman" pitchFamily="18" charset="0"/>
              </a:rPr>
              <a:t>	Examples:</a:t>
            </a:r>
          </a:p>
          <a:p>
            <a:pPr marL="457200" indent="-184150">
              <a:spcBef>
                <a:spcPts val="1200"/>
              </a:spcBef>
              <a:buClr>
                <a:schemeClr val="accent3"/>
              </a:buClr>
              <a:buNone/>
              <a:defRPr/>
            </a:pPr>
            <a:endParaRPr lang="en-US" altLang="en-US" b="1">
              <a:solidFill>
                <a:schemeClr val="bg2">
                  <a:lumMod val="10000"/>
                </a:schemeClr>
              </a:solidFill>
              <a:cs typeface="Times New Roman" pitchFamily="18" charset="0"/>
            </a:endParaRPr>
          </a:p>
          <a:p>
            <a:pPr marL="457200" indent="-184150">
              <a:spcBef>
                <a:spcPts val="1200"/>
              </a:spcBef>
              <a:buClr>
                <a:schemeClr val="accent3"/>
              </a:buClr>
              <a:buNone/>
              <a:defRPr/>
            </a:pPr>
            <a:endParaRPr lang="en-US" altLang="en-US" b="1">
              <a:solidFill>
                <a:schemeClr val="bg2">
                  <a:lumMod val="10000"/>
                </a:schemeClr>
              </a:solidFill>
              <a:cs typeface="Times New Roman" pitchFamily="18" charset="0"/>
            </a:endParaRPr>
          </a:p>
          <a:p>
            <a:pPr marL="930910" lvl="1" indent="-457200">
              <a:spcBef>
                <a:spcPts val="600"/>
              </a:spcBef>
              <a:defRPr/>
            </a:pPr>
            <a:r>
              <a:rPr lang="en-US" altLang="en-US" sz="2800">
                <a:solidFill>
                  <a:schemeClr val="bg2">
                    <a:lumMod val="10000"/>
                  </a:schemeClr>
                </a:solidFill>
                <a:latin typeface="Myanmar Text"/>
                <a:cs typeface="Times New Roman"/>
              </a:rPr>
              <a:t>A simple Haglund’s resection is </a:t>
            </a:r>
            <a:r>
              <a:rPr lang="en-US" altLang="en-US" sz="2800" b="1">
                <a:solidFill>
                  <a:schemeClr val="bg2">
                    <a:lumMod val="10000"/>
                  </a:schemeClr>
                </a:solidFill>
                <a:latin typeface="Myanmar Text"/>
                <a:cs typeface="Times New Roman"/>
              </a:rPr>
              <a:t>incorrectly</a:t>
            </a:r>
            <a:r>
              <a:rPr lang="en-US" altLang="en-US" sz="2800">
                <a:solidFill>
                  <a:schemeClr val="bg2">
                    <a:lumMod val="10000"/>
                  </a:schemeClr>
                </a:solidFill>
                <a:latin typeface="Myanmar Text"/>
                <a:cs typeface="Times New Roman"/>
              </a:rPr>
              <a:t> logged as 4.19 detachment/reattachment of Achilles tendon with partial ostectomy, when it should be logged as 4.1 partial ostectomy including foot, ankle, and leg</a:t>
            </a:r>
          </a:p>
          <a:p>
            <a:pPr marL="930910" lvl="1" indent="-457200">
              <a:spcBef>
                <a:spcPts val="600"/>
              </a:spcBef>
              <a:defRPr/>
            </a:pPr>
            <a:r>
              <a:rPr lang="en-US" altLang="en-US" sz="2800">
                <a:solidFill>
                  <a:schemeClr val="bg2">
                    <a:lumMod val="10000"/>
                  </a:schemeClr>
                </a:solidFill>
                <a:cs typeface="Times New Roman" pitchFamily="18" charset="0"/>
              </a:rPr>
              <a:t>Tarsometatarsal joint fusion classified as 5.2.4 midfoot, rearfoot, or ankle fusion when it should be logged as 4.15 tarsometatarsal fusion </a:t>
            </a:r>
          </a:p>
        </p:txBody>
      </p:sp>
      <p:sp>
        <p:nvSpPr>
          <p:cNvPr id="2" name="Text Placeholder 1">
            <a:extLst>
              <a:ext uri="{FF2B5EF4-FFF2-40B4-BE49-F238E27FC236}">
                <a16:creationId xmlns:a16="http://schemas.microsoft.com/office/drawing/2014/main" id="{7DF8E6FA-517C-4322-80F2-8FC58C62F263}"/>
              </a:ext>
            </a:extLst>
          </p:cNvPr>
          <p:cNvSpPr>
            <a:spLocks noGrp="1"/>
          </p:cNvSpPr>
          <p:nvPr>
            <p:ph type="body" sz="half" idx="2"/>
          </p:nvPr>
        </p:nvSpPr>
        <p:spPr/>
        <p:txBody>
          <a:bodyPr/>
          <a:lstStyle/>
          <a:p>
            <a:r>
              <a:rPr lang="en-US"/>
              <a:t>Surgical procedure is misclassified into an incorrect procedure code. </a:t>
            </a:r>
          </a:p>
          <a:p>
            <a:endParaRPr lang="en-US"/>
          </a:p>
        </p:txBody>
      </p:sp>
    </p:spTree>
    <p:extLst>
      <p:ext uri="{BB962C8B-B14F-4D97-AF65-F5344CB8AC3E}">
        <p14:creationId xmlns:p14="http://schemas.microsoft.com/office/powerpoint/2010/main" val="232653484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pPr algn="ctr" eaLnBrk="1" hangingPunct="1"/>
            <a:r>
              <a:rPr lang="en-US" altLang="en-US"/>
              <a:t>Fragmentation</a:t>
            </a:r>
          </a:p>
        </p:txBody>
      </p:sp>
      <p:sp>
        <p:nvSpPr>
          <p:cNvPr id="8195" name="Content Placeholder 2"/>
          <p:cNvSpPr>
            <a:spLocks noGrp="1"/>
          </p:cNvSpPr>
          <p:nvPr>
            <p:ph idx="1"/>
          </p:nvPr>
        </p:nvSpPr>
        <p:spPr/>
        <p:txBody>
          <a:bodyPr rtlCol="0" anchor="ctr">
            <a:normAutofit/>
          </a:bodyPr>
          <a:lstStyle/>
          <a:p>
            <a:pPr>
              <a:spcBef>
                <a:spcPts val="1200"/>
              </a:spcBef>
              <a:buClr>
                <a:schemeClr val="tx2"/>
              </a:buClr>
              <a:buFont typeface="Wingdings" panose="05000000000000000000" pitchFamily="2" charset="2"/>
              <a:buChar char="Ø"/>
              <a:defRPr/>
            </a:pPr>
            <a:r>
              <a:rPr lang="en-US" altLang="en-US">
                <a:solidFill>
                  <a:schemeClr val="bg2">
                    <a:lumMod val="10000"/>
                  </a:schemeClr>
                </a:solidFill>
                <a:cs typeface="Times New Roman" panose="02020603050405020304" pitchFamily="18" charset="0"/>
              </a:rPr>
              <a:t>When a specific surgical procedure is unbundled or fragmented inappropriately into individual component parts.</a:t>
            </a:r>
          </a:p>
          <a:p>
            <a:pPr marL="804863" lvl="1" indent="-347663">
              <a:spcBef>
                <a:spcPts val="1200"/>
              </a:spcBef>
              <a:buClr>
                <a:schemeClr val="tx2"/>
              </a:buClr>
              <a:buFont typeface="Wingdings" panose="05000000000000000000" pitchFamily="2" charset="2"/>
              <a:buChar char="Ø"/>
              <a:defRPr/>
            </a:pPr>
            <a:r>
              <a:rPr lang="en-US" altLang="en-US">
                <a:solidFill>
                  <a:schemeClr val="bg2">
                    <a:lumMod val="10000"/>
                  </a:schemeClr>
                </a:solidFill>
                <a:cs typeface="Times New Roman" panose="02020603050405020304" pitchFamily="18" charset="0"/>
              </a:rPr>
              <a:t>Separated into two or more procedures instead of one procedure.</a:t>
            </a:r>
          </a:p>
          <a:p>
            <a:pPr marL="804863" lvl="1" indent="-347663">
              <a:spcBef>
                <a:spcPts val="1200"/>
              </a:spcBef>
              <a:buClr>
                <a:schemeClr val="tx2"/>
              </a:buClr>
              <a:buFont typeface="Wingdings" panose="05000000000000000000" pitchFamily="2" charset="2"/>
              <a:buChar char="Ø"/>
              <a:defRPr/>
            </a:pPr>
            <a:r>
              <a:rPr lang="en-US" altLang="en-US">
                <a:solidFill>
                  <a:schemeClr val="bg2">
                    <a:lumMod val="10000"/>
                  </a:schemeClr>
                </a:solidFill>
                <a:cs typeface="Times New Roman" panose="02020603050405020304" pitchFamily="18" charset="0"/>
              </a:rPr>
              <a:t>Fragmentation falsely elevates the resident’s procedure volume and diversity.</a:t>
            </a:r>
          </a:p>
          <a:p>
            <a:pPr marL="182880" indent="-182880">
              <a:buClr>
                <a:schemeClr val="accent3"/>
              </a:buClr>
              <a:defRPr/>
            </a:pPr>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1158373"/>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a:bodyPr>
          <a:lstStyle/>
          <a:p>
            <a:pPr eaLnBrk="1" hangingPunct="1"/>
            <a:r>
              <a:rPr lang="en-US" altLang="en-US"/>
              <a:t>Fragmentation</a:t>
            </a:r>
          </a:p>
        </p:txBody>
      </p:sp>
      <p:sp>
        <p:nvSpPr>
          <p:cNvPr id="9219" name="Content Placeholder 2"/>
          <p:cNvSpPr>
            <a:spLocks noGrp="1"/>
          </p:cNvSpPr>
          <p:nvPr>
            <p:ph idx="1"/>
          </p:nvPr>
        </p:nvSpPr>
        <p:spPr>
          <a:xfrm>
            <a:off x="5441892" y="786383"/>
            <a:ext cx="5928344" cy="5964795"/>
          </a:xfrm>
        </p:spPr>
        <p:txBody>
          <a:bodyPr rtlCol="0" anchor="ctr">
            <a:normAutofit fontScale="92500" lnSpcReduction="20000"/>
          </a:bodyPr>
          <a:lstStyle/>
          <a:p>
            <a:pPr marL="0" lvl="1" indent="0">
              <a:spcBef>
                <a:spcPts val="1200"/>
              </a:spcBef>
              <a:buClr>
                <a:schemeClr val="tx2"/>
              </a:buClr>
              <a:buSzPct val="95000"/>
              <a:buNone/>
              <a:defRPr/>
            </a:pPr>
            <a:r>
              <a:rPr lang="en-US" altLang="en-US" sz="2600" b="1">
                <a:solidFill>
                  <a:schemeClr val="bg2">
                    <a:lumMod val="10000"/>
                  </a:schemeClr>
                </a:solidFill>
              </a:rPr>
              <a:t>Examples:</a:t>
            </a:r>
          </a:p>
          <a:p>
            <a:pPr marL="342900" lvl="1" indent="-342900">
              <a:spcBef>
                <a:spcPts val="1200"/>
              </a:spcBef>
              <a:buClr>
                <a:schemeClr val="tx2"/>
              </a:buClr>
              <a:buSzPct val="95000"/>
              <a:buFont typeface="Wingdings" panose="05000000000000000000" pitchFamily="2" charset="2"/>
              <a:buChar char="v"/>
              <a:defRPr/>
            </a:pPr>
            <a:endParaRPr lang="en-US" altLang="en-US">
              <a:solidFill>
                <a:schemeClr val="bg2">
                  <a:lumMod val="10000"/>
                </a:schemeClr>
              </a:solidFill>
              <a:cs typeface="Times New Roman" panose="02020603050405020304" pitchFamily="18" charset="0"/>
            </a:endParaRPr>
          </a:p>
          <a:p>
            <a:pPr marL="342900" lvl="1" indent="-342900">
              <a:spcBef>
                <a:spcPts val="1200"/>
              </a:spcBef>
              <a:buClr>
                <a:schemeClr val="tx2"/>
              </a:buClr>
              <a:buSzPct val="95000"/>
              <a:buFont typeface="Wingdings" panose="05000000000000000000" pitchFamily="2" charset="2"/>
              <a:buChar char="v"/>
              <a:defRPr/>
            </a:pPr>
            <a:endParaRPr lang="en-US" altLang="en-US">
              <a:solidFill>
                <a:schemeClr val="bg2">
                  <a:lumMod val="10000"/>
                </a:schemeClr>
              </a:solidFill>
              <a:cs typeface="Times New Roman" panose="02020603050405020304" pitchFamily="18" charset="0"/>
            </a:endParaRPr>
          </a:p>
          <a:p>
            <a:pPr marL="342900" lvl="1" indent="-342900">
              <a:spcBef>
                <a:spcPts val="1200"/>
              </a:spcBef>
              <a:buClr>
                <a:schemeClr val="tx2"/>
              </a:buClr>
              <a:buSzPct val="95000"/>
              <a:buFont typeface="Wingdings" panose="05000000000000000000" pitchFamily="2" charset="2"/>
              <a:buChar char="v"/>
              <a:defRPr/>
            </a:pPr>
            <a:r>
              <a:rPr lang="en-US" altLang="en-US">
                <a:solidFill>
                  <a:schemeClr val="bg2">
                    <a:lumMod val="10000"/>
                  </a:schemeClr>
                </a:solidFill>
                <a:latin typeface="Myanmar Text"/>
                <a:cs typeface="Times New Roman"/>
              </a:rPr>
              <a:t>A bunionectomy that has been fragmented into an osseous procedure and an adjunctive soft tissue procedure</a:t>
            </a:r>
            <a:endParaRPr lang="en-US" altLang="en-US">
              <a:solidFill>
                <a:schemeClr val="bg2">
                  <a:lumMod val="10000"/>
                </a:schemeClr>
              </a:solidFill>
              <a:cs typeface="Times New Roman" panose="02020603050405020304" pitchFamily="18" charset="0"/>
            </a:endParaRPr>
          </a:p>
          <a:p>
            <a:pPr marL="342900" lvl="1" indent="-342900">
              <a:spcBef>
                <a:spcPts val="1200"/>
              </a:spcBef>
              <a:buClr>
                <a:schemeClr val="tx2"/>
              </a:buClr>
              <a:buSzPct val="95000"/>
              <a:buFont typeface="Wingdings" panose="05000000000000000000" pitchFamily="2" charset="2"/>
              <a:buChar char="v"/>
              <a:defRPr/>
            </a:pPr>
            <a:r>
              <a:rPr lang="en-US" altLang="en-US">
                <a:solidFill>
                  <a:schemeClr val="bg2">
                    <a:lumMod val="10000"/>
                  </a:schemeClr>
                </a:solidFill>
                <a:latin typeface="Myanmar Text"/>
                <a:cs typeface="Times New Roman"/>
              </a:rPr>
              <a:t>Partial ray resection that has been fragmented into toe amputation and metatarsal head resection and management of management of bone/joint infection distal to the tarsometatarsal joints (with or without bone graft) </a:t>
            </a:r>
          </a:p>
          <a:p>
            <a:pPr marL="342900" lvl="1" indent="-342900">
              <a:spcBef>
                <a:spcPts val="1200"/>
              </a:spcBef>
              <a:buClr>
                <a:schemeClr val="tx2"/>
              </a:buClr>
              <a:buSzPct val="95000"/>
              <a:buFont typeface="Wingdings" panose="05000000000000000000" pitchFamily="2" charset="2"/>
              <a:buChar char="v"/>
              <a:defRPr/>
            </a:pPr>
            <a:r>
              <a:rPr lang="en-US" altLang="en-US">
                <a:solidFill>
                  <a:schemeClr val="bg2">
                    <a:lumMod val="10000"/>
                  </a:schemeClr>
                </a:solidFill>
                <a:latin typeface="Myanmar Text"/>
                <a:cs typeface="Times New Roman"/>
              </a:rPr>
              <a:t>A triple arthrodesis that has been fragmented into arthrodesis of the individual joints (STJ, TN, CC)</a:t>
            </a:r>
            <a:endParaRPr lang="en-US" altLang="en-US">
              <a:solidFill>
                <a:schemeClr val="bg2">
                  <a:lumMod val="10000"/>
                </a:schemeClr>
              </a:solidFill>
              <a:cs typeface="Times New Roman" panose="02020603050405020304" pitchFamily="18" charset="0"/>
            </a:endParaRPr>
          </a:p>
          <a:p>
            <a:pPr marL="342900" lvl="1" indent="-342900">
              <a:spcBef>
                <a:spcPts val="1200"/>
              </a:spcBef>
              <a:buClr>
                <a:schemeClr val="tx2"/>
              </a:buClr>
              <a:buSzPct val="95000"/>
              <a:buFont typeface="Wingdings" panose="05000000000000000000" pitchFamily="2" charset="2"/>
              <a:buChar char="v"/>
              <a:defRPr/>
            </a:pPr>
            <a:r>
              <a:rPr lang="en-US" altLang="en-US">
                <a:solidFill>
                  <a:schemeClr val="bg2">
                    <a:lumMod val="10000"/>
                  </a:schemeClr>
                </a:solidFill>
                <a:latin typeface="Myanmar Text"/>
                <a:cs typeface="Times New Roman"/>
              </a:rPr>
              <a:t>A bi-malleolar fracture that has been fragmented into ORIF of the medial malleolus and ORIF of the lateral malleolus</a:t>
            </a:r>
          </a:p>
          <a:p>
            <a:pPr marL="342900" lvl="1" indent="-342900">
              <a:spcBef>
                <a:spcPts val="1200"/>
              </a:spcBef>
              <a:buClr>
                <a:schemeClr val="tx2"/>
              </a:buClr>
              <a:buSzPct val="95000"/>
              <a:buFont typeface="Wingdings" panose="05000000000000000000" pitchFamily="2" charset="2"/>
              <a:buChar char="v"/>
              <a:defRPr/>
            </a:pPr>
            <a:r>
              <a:rPr lang="en-US" altLang="en-US">
                <a:solidFill>
                  <a:schemeClr val="bg2">
                    <a:lumMod val="10000"/>
                  </a:schemeClr>
                </a:solidFill>
                <a:latin typeface="Myanmar Text"/>
                <a:cs typeface="Times New Roman"/>
              </a:rPr>
              <a:t>An ankle fracture repair that has been fragmented into repair of the malleolus and associated ligaments </a:t>
            </a:r>
          </a:p>
        </p:txBody>
      </p:sp>
      <p:sp>
        <p:nvSpPr>
          <p:cNvPr id="2" name="Text Placeholder 1">
            <a:extLst>
              <a:ext uri="{FF2B5EF4-FFF2-40B4-BE49-F238E27FC236}">
                <a16:creationId xmlns:a16="http://schemas.microsoft.com/office/drawing/2014/main" id="{265969E3-7AD0-4A94-910C-FC85414619D1}"/>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02056105"/>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7A1B59-50EF-41ED-8096-D4560FF93EE9}"/>
              </a:ext>
            </a:extLst>
          </p:cNvPr>
          <p:cNvSpPr>
            <a:spLocks noGrp="1"/>
          </p:cNvSpPr>
          <p:nvPr>
            <p:ph type="sldNum" sz="quarter" idx="4294967295"/>
          </p:nvPr>
        </p:nvSpPr>
        <p:spPr>
          <a:xfrm>
            <a:off x="0" y="6480175"/>
            <a:ext cx="27432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030A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22032E2-57A1-C447-920F-CC2066F6567A}" type="slidenum">
              <a:rPr kumimoji="0" lang="en-US" sz="1200" b="0" i="0" u="none" strike="noStrike" kern="1200" cap="none" spc="0" normalizeH="0" baseline="0" noProof="0" smtClean="0">
                <a:ln>
                  <a:noFill/>
                </a:ln>
                <a:solidFill>
                  <a:srgbClr val="7030A0"/>
                </a:solidFill>
                <a:effectLst/>
                <a:uLnTx/>
                <a:uFillTx/>
                <a:latin typeface="Speak Pro"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7030A0"/>
              </a:solidFill>
              <a:effectLst/>
              <a:uLnTx/>
              <a:uFillTx/>
              <a:latin typeface="Speak Pro" panose="020F0502020204030204"/>
              <a:ea typeface="+mn-ea"/>
              <a:cs typeface="+mn-cs"/>
            </a:endParaRPr>
          </a:p>
        </p:txBody>
      </p:sp>
      <p:pic>
        <p:nvPicPr>
          <p:cNvPr id="4" name="Picture 3" descr="Website  Description automatically generated with medium confidence">
            <a:extLst>
              <a:ext uri="{FF2B5EF4-FFF2-40B4-BE49-F238E27FC236}">
                <a16:creationId xmlns:a16="http://schemas.microsoft.com/office/drawing/2014/main" id="{CF319C0A-401A-4FB2-B7E0-9D0C49AE5B33}"/>
              </a:ext>
            </a:extLst>
          </p:cNvPr>
          <p:cNvPicPr>
            <a:picLocks noChangeAspect="1"/>
          </p:cNvPicPr>
          <p:nvPr/>
        </p:nvPicPr>
        <p:blipFill>
          <a:blip r:embed="rId3"/>
          <a:stretch>
            <a:fillRect/>
          </a:stretch>
        </p:blipFill>
        <p:spPr>
          <a:xfrm>
            <a:off x="400668" y="46414"/>
            <a:ext cx="11390664" cy="6765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04390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pPr algn="ctr" eaLnBrk="1" hangingPunct="1"/>
            <a:r>
              <a:rPr lang="en-US" altLang="en-US" sz="4800"/>
              <a:t>Duplication and Shared Cases</a:t>
            </a:r>
          </a:p>
        </p:txBody>
      </p:sp>
      <p:sp>
        <p:nvSpPr>
          <p:cNvPr id="11267" name="Content Placeholder 2"/>
          <p:cNvSpPr>
            <a:spLocks noGrp="1"/>
          </p:cNvSpPr>
          <p:nvPr>
            <p:ph idx="1"/>
          </p:nvPr>
        </p:nvSpPr>
        <p:spPr>
          <a:xfrm>
            <a:off x="838200" y="2086986"/>
            <a:ext cx="10515600" cy="3767549"/>
          </a:xfrm>
        </p:spPr>
        <p:txBody>
          <a:bodyPr anchor="ctr">
            <a:normAutofit/>
          </a:bodyPr>
          <a:lstStyle/>
          <a:p>
            <a:pPr marL="457200" indent="-457200">
              <a:spcBef>
                <a:spcPts val="1200"/>
              </a:spcBef>
              <a:buClr>
                <a:schemeClr val="tx2"/>
              </a:buClr>
              <a:buFont typeface="Wingdings" pitchFamily="2" charset="2"/>
              <a:buChar char="Ø"/>
              <a:defRPr/>
            </a:pPr>
            <a:r>
              <a:rPr lang="en-US" altLang="en-US">
                <a:solidFill>
                  <a:schemeClr val="bg2">
                    <a:lumMod val="10000"/>
                  </a:schemeClr>
                </a:solidFill>
                <a:latin typeface="Myanmar Text"/>
                <a:cs typeface="Times New Roman"/>
              </a:rPr>
              <a:t>Duplication – a resident’s duplicate entry of the same case and procedure(s) on the same day of surgery.</a:t>
            </a:r>
            <a:endParaRPr lang="en-US">
              <a:solidFill>
                <a:schemeClr val="bg2">
                  <a:lumMod val="10000"/>
                </a:schemeClr>
              </a:solidFill>
              <a:latin typeface="Myanmar Text"/>
              <a:cs typeface="Times New Roman"/>
            </a:endParaRPr>
          </a:p>
          <a:p>
            <a:pPr marL="457200" indent="-457200">
              <a:buClr>
                <a:schemeClr val="tx2"/>
              </a:buClr>
              <a:buFont typeface="Wingdings" pitchFamily="2" charset="2"/>
              <a:buChar char="Ø"/>
              <a:defRPr/>
            </a:pPr>
            <a:r>
              <a:rPr lang="en-US" altLang="en-US">
                <a:solidFill>
                  <a:schemeClr val="bg2">
                    <a:lumMod val="10000"/>
                  </a:schemeClr>
                </a:solidFill>
                <a:latin typeface="Myanmar Text"/>
                <a:cs typeface="Times New Roman"/>
              </a:rPr>
              <a:t>Shared cases – when two or more residents or a fellow claim first assist for the same procedure on the same date on the same patient.</a:t>
            </a:r>
          </a:p>
          <a:p>
            <a:pPr marL="457200" indent="-457200">
              <a:buClr>
                <a:schemeClr val="tx2"/>
              </a:buClr>
              <a:buFont typeface="Wingdings" panose="020F0502020204030204" pitchFamily="34" charset="0"/>
              <a:buChar char="Ø"/>
              <a:defRPr/>
            </a:pPr>
            <a:r>
              <a:rPr lang="en-US" altLang="en-US">
                <a:solidFill>
                  <a:schemeClr val="bg2">
                    <a:lumMod val="10000"/>
                  </a:schemeClr>
                </a:solidFill>
                <a:latin typeface="Myanmar Text"/>
                <a:cs typeface="Times New Roman"/>
              </a:rPr>
              <a:t>Be aware of a resident logging each procedure separately as a     different case as this will artificially inflate case volume. </a:t>
            </a:r>
          </a:p>
          <a:p>
            <a:pPr marL="457200" indent="-457200">
              <a:spcBef>
                <a:spcPts val="1200"/>
              </a:spcBef>
              <a:buClr>
                <a:schemeClr val="tx2"/>
              </a:buClr>
              <a:buFont typeface="Wingdings" pitchFamily="2" charset="2"/>
              <a:buChar char="Ø"/>
              <a:defRPr/>
            </a:pPr>
            <a:r>
              <a:rPr lang="en-US" altLang="en-US">
                <a:solidFill>
                  <a:schemeClr val="bg2">
                    <a:lumMod val="10000"/>
                  </a:schemeClr>
                </a:solidFill>
                <a:latin typeface="Myanmar Text"/>
                <a:cs typeface="Times New Roman"/>
              </a:rPr>
              <a:t>CLAD report should identify this error.</a:t>
            </a:r>
            <a:endParaRPr lang="en-US">
              <a:solidFill>
                <a:schemeClr val="bg2">
                  <a:lumMod val="10000"/>
                </a:schemeClr>
              </a:solidFill>
            </a:endParaRPr>
          </a:p>
        </p:txBody>
      </p:sp>
    </p:spTree>
    <p:extLst>
      <p:ext uri="{BB962C8B-B14F-4D97-AF65-F5344CB8AC3E}">
        <p14:creationId xmlns:p14="http://schemas.microsoft.com/office/powerpoint/2010/main" val="229228747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7C985F-BB86-A54B-A4B0-E8DCCEB108B3}"/>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030A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22032E2-57A1-C447-920F-CC2066F6567A}" type="slidenum">
              <a:rPr kumimoji="0" lang="en-US" sz="1200" b="0" i="0" u="none" strike="noStrike" kern="1200" cap="none" spc="0" normalizeH="0" baseline="0" noProof="0" smtClean="0">
                <a:ln>
                  <a:noFill/>
                </a:ln>
                <a:solidFill>
                  <a:srgbClr val="7030A0"/>
                </a:solidFill>
                <a:effectLst/>
                <a:uLnTx/>
                <a:uFillTx/>
                <a:latin typeface="Speak Pro"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7030A0"/>
              </a:solidFill>
              <a:effectLst/>
              <a:uLnTx/>
              <a:uFillTx/>
              <a:latin typeface="Speak Pro" panose="020F0502020204030204"/>
              <a:ea typeface="+mn-ea"/>
              <a:cs typeface="+mn-cs"/>
            </a:endParaRPr>
          </a:p>
        </p:txBody>
      </p:sp>
      <p:pic>
        <p:nvPicPr>
          <p:cNvPr id="10" name="Picture 9" descr="Table  Description automatically generated">
            <a:extLst>
              <a:ext uri="{FF2B5EF4-FFF2-40B4-BE49-F238E27FC236}">
                <a16:creationId xmlns:a16="http://schemas.microsoft.com/office/drawing/2014/main" id="{32AF6C0A-80B8-4B48-BF70-22E58E6A5B1F}"/>
              </a:ext>
            </a:extLst>
          </p:cNvPr>
          <p:cNvPicPr>
            <a:picLocks noChangeAspect="1"/>
          </p:cNvPicPr>
          <p:nvPr/>
        </p:nvPicPr>
        <p:blipFill rotWithShape="1">
          <a:blip r:embed="rId2"/>
          <a:srcRect l="-1" r="-1639" b="30328"/>
          <a:stretch/>
        </p:blipFill>
        <p:spPr>
          <a:xfrm>
            <a:off x="2544214" y="213539"/>
            <a:ext cx="7359807" cy="6517199"/>
          </a:xfrm>
          <a:prstGeom prst="rect">
            <a:avLst/>
          </a:prstGeom>
        </p:spPr>
      </p:pic>
    </p:spTree>
    <p:extLst>
      <p:ext uri="{BB962C8B-B14F-4D97-AF65-F5344CB8AC3E}">
        <p14:creationId xmlns:p14="http://schemas.microsoft.com/office/powerpoint/2010/main" val="1597188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746" y="365125"/>
            <a:ext cx="11508059" cy="1325563"/>
          </a:xfrm>
        </p:spPr>
        <p:txBody>
          <a:bodyPr>
            <a:noAutofit/>
          </a:bodyPr>
          <a:lstStyle/>
          <a:p>
            <a:r>
              <a:rPr lang="en-US" sz="4000">
                <a:solidFill>
                  <a:srgbClr val="FFFF00"/>
                </a:solidFill>
                <a:latin typeface="Arial"/>
                <a:cs typeface="Arial"/>
              </a:rPr>
              <a:t>Category 1: Digital Surgery (Lesser Toe / Hallux)</a:t>
            </a:r>
          </a:p>
        </p:txBody>
      </p:sp>
      <p:sp>
        <p:nvSpPr>
          <p:cNvPr id="25603" name="Content Placeholder 2"/>
          <p:cNvSpPr>
            <a:spLocks noGrp="1"/>
          </p:cNvSpPr>
          <p:nvPr>
            <p:ph idx="1"/>
          </p:nvPr>
        </p:nvSpPr>
        <p:spPr/>
        <p:txBody>
          <a:bodyPr vert="horz" lIns="0" tIns="45720" rIns="0" bIns="45720" rtlCol="0" anchor="t">
            <a:normAutofit fontScale="62500" lnSpcReduction="20000"/>
          </a:bodyPr>
          <a:lstStyle/>
          <a:p>
            <a:pPr marL="0" indent="0">
              <a:spcBef>
                <a:spcPts val="1200"/>
              </a:spcBef>
              <a:spcAft>
                <a:spcPts val="1200"/>
              </a:spcAft>
              <a:buClr>
                <a:schemeClr val="tx2"/>
              </a:buClr>
              <a:buNone/>
              <a:defRPr/>
            </a:pPr>
            <a:r>
              <a:rPr lang="en-US" altLang="en-US" sz="3500" b="1">
                <a:solidFill>
                  <a:schemeClr val="bg1">
                    <a:lumMod val="10000"/>
                  </a:schemeClr>
                </a:solidFill>
                <a:cs typeface="Times New Roman" pitchFamily="18" charset="0"/>
              </a:rPr>
              <a:t>General Guidelines:</a:t>
            </a:r>
          </a:p>
          <a:p>
            <a:pPr marL="457200" indent="-457200">
              <a:spcBef>
                <a:spcPts val="1200"/>
              </a:spcBef>
              <a:spcAft>
                <a:spcPts val="1200"/>
              </a:spcAft>
              <a:buClr>
                <a:schemeClr val="tx2"/>
              </a:buClr>
              <a:buFont typeface="Wingdings" panose="05000000000000000000" pitchFamily="2" charset="2"/>
              <a:buChar char="Ø"/>
              <a:defRPr/>
            </a:pPr>
            <a:r>
              <a:rPr lang="en-US" altLang="en-US" sz="3200">
                <a:solidFill>
                  <a:schemeClr val="bg1">
                    <a:lumMod val="10000"/>
                  </a:schemeClr>
                </a:solidFill>
                <a:cs typeface="Times New Roman" pitchFamily="18" charset="0"/>
              </a:rPr>
              <a:t>A procedure performed at both the PIPJ and DIPJ can only be logged once. Include both procedures in the Procedure Note.</a:t>
            </a:r>
          </a:p>
          <a:p>
            <a:pPr marL="457200" indent="-457200">
              <a:spcBef>
                <a:spcPts val="1200"/>
              </a:spcBef>
              <a:spcAft>
                <a:spcPts val="1200"/>
              </a:spcAft>
              <a:buClr>
                <a:schemeClr val="tx2"/>
              </a:buClr>
              <a:buFont typeface="Wingdings" panose="05000000000000000000" pitchFamily="2" charset="2"/>
              <a:buChar char="Ø"/>
              <a:defRPr/>
            </a:pPr>
            <a:r>
              <a:rPr lang="en-US" altLang="en-US" sz="3200">
                <a:solidFill>
                  <a:schemeClr val="bg1">
                    <a:lumMod val="10000"/>
                  </a:schemeClr>
                </a:solidFill>
                <a:cs typeface="Times New Roman" pitchFamily="18" charset="0"/>
              </a:rPr>
              <a:t>An Akin is logged as a Category 1 procedure when performed at the same time as a first ray procedure.</a:t>
            </a:r>
          </a:p>
          <a:p>
            <a:pPr marL="457200" indent="-457200">
              <a:spcBef>
                <a:spcPts val="1200"/>
              </a:spcBef>
              <a:spcAft>
                <a:spcPts val="1200"/>
              </a:spcAft>
              <a:buClr>
                <a:schemeClr val="tx2"/>
              </a:buClr>
              <a:buFont typeface="Wingdings" panose="05000000000000000000" pitchFamily="2" charset="2"/>
              <a:buChar char="Ø"/>
              <a:defRPr/>
            </a:pPr>
            <a:r>
              <a:rPr lang="en-US" altLang="en-US" sz="3200">
                <a:solidFill>
                  <a:schemeClr val="bg1">
                    <a:lumMod val="10000"/>
                  </a:schemeClr>
                </a:solidFill>
                <a:latin typeface="Myanmar Text"/>
                <a:cs typeface="Times New Roman"/>
              </a:rPr>
              <a:t>An amputation of a digit is included with the management of a bone/joint infection, incision and drainage, and/or a ray resection.  These cannot be logged separately. </a:t>
            </a:r>
          </a:p>
          <a:p>
            <a:pPr marL="457200" indent="-457200">
              <a:spcBef>
                <a:spcPts val="1200"/>
              </a:spcBef>
              <a:spcAft>
                <a:spcPts val="1200"/>
              </a:spcAft>
              <a:buClr>
                <a:schemeClr val="tx2"/>
              </a:buClr>
              <a:buFont typeface="Wingdings" panose="05000000000000000000" pitchFamily="2" charset="2"/>
              <a:buChar char="Ø"/>
              <a:defRPr/>
            </a:pPr>
            <a:r>
              <a:rPr lang="en-US" altLang="en-US" sz="3200">
                <a:solidFill>
                  <a:schemeClr val="bg1">
                    <a:lumMod val="10000"/>
                  </a:schemeClr>
                </a:solidFill>
                <a:latin typeface="Myanmar Text"/>
                <a:cs typeface="Times New Roman"/>
              </a:rPr>
              <a:t>Percutaneous stab tenotomies, toenail procedures are category 6.</a:t>
            </a:r>
          </a:p>
          <a:p>
            <a:pPr marL="0" indent="0">
              <a:spcBef>
                <a:spcPts val="1200"/>
              </a:spcBef>
              <a:spcAft>
                <a:spcPts val="1200"/>
              </a:spcAft>
              <a:buClr>
                <a:schemeClr val="tx2"/>
              </a:buClr>
              <a:buNone/>
              <a:defRPr/>
            </a:pPr>
            <a:endParaRPr lang="en-US" altLang="en-US" sz="3200">
              <a:solidFill>
                <a:schemeClr val="bg1"/>
              </a:solidFill>
              <a:cs typeface="Times New Roman" pitchFamily="18" charset="0"/>
            </a:endParaRPr>
          </a:p>
          <a:p>
            <a:pPr marL="0" indent="0">
              <a:spcBef>
                <a:spcPts val="1200"/>
              </a:spcBef>
              <a:spcAft>
                <a:spcPts val="1200"/>
              </a:spcAft>
              <a:buClr>
                <a:schemeClr val="tx2"/>
              </a:buClr>
              <a:buNone/>
              <a:defRPr/>
            </a:pPr>
            <a:endParaRPr lang="en-US" altLang="en-US" sz="320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42354884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8533"/>
          </a:xfrm>
        </p:spPr>
        <p:txBody>
          <a:bodyPr>
            <a:normAutofit/>
          </a:bodyPr>
          <a:lstStyle/>
          <a:p>
            <a:pPr algn="ctr"/>
            <a:r>
              <a:rPr lang="en-US" sz="3600">
                <a:solidFill>
                  <a:srgbClr val="FFFF00"/>
                </a:solidFill>
                <a:latin typeface="Arial"/>
                <a:cs typeface="Arial"/>
              </a:rPr>
              <a:t>Proper Logging Guidelines</a:t>
            </a:r>
          </a:p>
        </p:txBody>
      </p:sp>
      <p:sp>
        <p:nvSpPr>
          <p:cNvPr id="3" name="Content Placeholder 2"/>
          <p:cNvSpPr>
            <a:spLocks noGrp="1"/>
          </p:cNvSpPr>
          <p:nvPr>
            <p:ph idx="1"/>
          </p:nvPr>
        </p:nvSpPr>
        <p:spPr/>
        <p:txBody>
          <a:bodyPr>
            <a:normAutofit fontScale="62500" lnSpcReduction="20000"/>
          </a:bodyPr>
          <a:lstStyle/>
          <a:p>
            <a:pPr marL="0" indent="0">
              <a:buNone/>
            </a:pPr>
            <a:r>
              <a:rPr lang="en-US" sz="3400" b="1">
                <a:solidFill>
                  <a:schemeClr val="bg1">
                    <a:lumMod val="10000"/>
                  </a:schemeClr>
                </a:solidFill>
              </a:rPr>
              <a:t>1.6 Phalangeal Osteotomy</a:t>
            </a:r>
            <a:endParaRPr lang="en-US">
              <a:solidFill>
                <a:schemeClr val="bg1">
                  <a:lumMod val="10000"/>
                </a:schemeClr>
              </a:solidFill>
            </a:endParaRPr>
          </a:p>
          <a:p>
            <a:pPr marL="0" indent="0">
              <a:buNone/>
            </a:pPr>
            <a:r>
              <a:rPr lang="en-US"/>
              <a:t>May not be used in conjunction with:</a:t>
            </a:r>
          </a:p>
          <a:p>
            <a:pPr lvl="1"/>
            <a:r>
              <a:rPr lang="en-US"/>
              <a:t>2.1.1 </a:t>
            </a:r>
            <a:r>
              <a:rPr lang="en-US" err="1"/>
              <a:t>bunionectomy</a:t>
            </a:r>
            <a:r>
              <a:rPr lang="en-US"/>
              <a:t> (partial </a:t>
            </a:r>
            <a:r>
              <a:rPr lang="en-US" err="1"/>
              <a:t>ostectomy</a:t>
            </a:r>
            <a:r>
              <a:rPr lang="en-US"/>
              <a:t>/Silver procedure) – (use 2.1.3 </a:t>
            </a:r>
            <a:r>
              <a:rPr lang="en-US" err="1"/>
              <a:t>bunionectomy</a:t>
            </a:r>
            <a:r>
              <a:rPr lang="en-US"/>
              <a:t> with hallux osteotomy)</a:t>
            </a:r>
          </a:p>
          <a:p>
            <a:pPr lvl="1"/>
            <a:r>
              <a:rPr lang="en-US"/>
              <a:t>2.1.3 </a:t>
            </a:r>
            <a:r>
              <a:rPr lang="en-US" err="1"/>
              <a:t>bunionectomy</a:t>
            </a:r>
            <a:r>
              <a:rPr lang="en-US"/>
              <a:t> with phalangeal osteotomy</a:t>
            </a:r>
          </a:p>
          <a:p>
            <a:pPr lvl="1"/>
            <a:r>
              <a:rPr lang="en-US"/>
              <a:t>2.1.7 metatarsophalangeal joint (MPJ) fusion</a:t>
            </a:r>
          </a:p>
          <a:p>
            <a:pPr lvl="1"/>
            <a:r>
              <a:rPr lang="en-US"/>
              <a:t>2.1.8 MPJ implant (with phalangeal implantation)</a:t>
            </a:r>
          </a:p>
          <a:p>
            <a:pPr lvl="1"/>
            <a:r>
              <a:rPr lang="en-US"/>
              <a:t>2.2.1 </a:t>
            </a:r>
            <a:r>
              <a:rPr lang="en-US" err="1"/>
              <a:t>cheilectomy</a:t>
            </a:r>
            <a:endParaRPr lang="en-US"/>
          </a:p>
          <a:p>
            <a:pPr lvl="1"/>
            <a:r>
              <a:rPr lang="en-US"/>
              <a:t>2.2.2 joint salvage with phalangeal osteotomy (Kessel-Bonney, </a:t>
            </a:r>
            <a:r>
              <a:rPr lang="en-US" err="1"/>
              <a:t>enclavement</a:t>
            </a:r>
            <a:r>
              <a:rPr lang="en-US"/>
              <a:t>)</a:t>
            </a:r>
          </a:p>
          <a:p>
            <a:pPr lvl="1"/>
            <a:r>
              <a:rPr lang="en-US"/>
              <a:t>2.2.6 MPJ fusion</a:t>
            </a:r>
          </a:p>
          <a:p>
            <a:pPr lvl="1"/>
            <a:r>
              <a:rPr lang="en-US"/>
              <a:t>2.2.7 MPJ implant (with phalangeal implantation)</a:t>
            </a:r>
          </a:p>
          <a:p>
            <a:pPr lvl="1"/>
            <a:r>
              <a:rPr lang="en-US"/>
              <a:t>2.3.4 amputation</a:t>
            </a:r>
          </a:p>
        </p:txBody>
      </p:sp>
    </p:spTree>
    <p:extLst>
      <p:ext uri="{BB962C8B-B14F-4D97-AF65-F5344CB8AC3E}">
        <p14:creationId xmlns:p14="http://schemas.microsoft.com/office/powerpoint/2010/main" val="2051020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D36F6-E8D3-46F8-B94F-5ACA8C98BC8A}"/>
              </a:ext>
            </a:extLst>
          </p:cNvPr>
          <p:cNvSpPr>
            <a:spLocks noGrp="1"/>
          </p:cNvSpPr>
          <p:nvPr>
            <p:ph type="title"/>
          </p:nvPr>
        </p:nvSpPr>
        <p:spPr>
          <a:xfrm>
            <a:off x="2152650" y="365126"/>
            <a:ext cx="7886700" cy="814746"/>
          </a:xfrm>
        </p:spPr>
        <p:txBody>
          <a:bodyPr>
            <a:normAutofit/>
          </a:bodyPr>
          <a:lstStyle/>
          <a:p>
            <a:pPr algn="ctr"/>
            <a:r>
              <a:rPr lang="en-US" sz="3600">
                <a:solidFill>
                  <a:srgbClr val="FFFF00"/>
                </a:solidFill>
                <a:latin typeface="Arial"/>
                <a:cs typeface="Arial"/>
              </a:rPr>
              <a:t>Category 2: First Ray Surgery</a:t>
            </a:r>
          </a:p>
        </p:txBody>
      </p:sp>
      <p:sp>
        <p:nvSpPr>
          <p:cNvPr id="3" name="Content Placeholder 2">
            <a:extLst>
              <a:ext uri="{FF2B5EF4-FFF2-40B4-BE49-F238E27FC236}">
                <a16:creationId xmlns:a16="http://schemas.microsoft.com/office/drawing/2014/main" id="{AAA1C98C-F6DB-4F29-AB3F-624B64EE94BB}"/>
              </a:ext>
            </a:extLst>
          </p:cNvPr>
          <p:cNvSpPr>
            <a:spLocks noGrp="1"/>
          </p:cNvSpPr>
          <p:nvPr>
            <p:ph idx="1"/>
          </p:nvPr>
        </p:nvSpPr>
        <p:spPr>
          <a:xfrm>
            <a:off x="1069847" y="1536192"/>
            <a:ext cx="10651097" cy="4640772"/>
          </a:xfrm>
        </p:spPr>
        <p:txBody>
          <a:bodyPr vert="horz" lIns="0" tIns="45720" rIns="0" bIns="45720" rtlCol="0" anchor="t">
            <a:normAutofit/>
          </a:bodyPr>
          <a:lstStyle/>
          <a:p>
            <a:pPr marL="0" indent="0">
              <a:buNone/>
            </a:pPr>
            <a:r>
              <a:rPr lang="en-US" sz="2000" b="1"/>
              <a:t>General Guidelines:</a:t>
            </a:r>
          </a:p>
          <a:p>
            <a:pPr marL="274320" indent="-274320">
              <a:buFont typeface="Wingdings" panose="05000000000000000000" pitchFamily="2" charset="2"/>
              <a:buChar char="Ø"/>
            </a:pPr>
            <a:r>
              <a:rPr lang="en-US" sz="2000">
                <a:latin typeface="Myanmar Text"/>
                <a:cs typeface="Myanmar Text"/>
              </a:rPr>
              <a:t>Soft tissue component </a:t>
            </a:r>
            <a:r>
              <a:rPr lang="en-US" sz="2000" b="1">
                <a:latin typeface="Myanmar Text"/>
                <a:cs typeface="Myanmar Text"/>
              </a:rPr>
              <a:t>of </a:t>
            </a:r>
            <a:r>
              <a:rPr lang="en-US" sz="2000" b="1" i="1" u="sng">
                <a:latin typeface="Myanmar Text"/>
                <a:cs typeface="Myanmar Text"/>
              </a:rPr>
              <a:t>all </a:t>
            </a:r>
            <a:r>
              <a:rPr lang="en-US" sz="2000" b="1">
                <a:latin typeface="Myanmar Text"/>
                <a:cs typeface="Myanmar Text"/>
              </a:rPr>
              <a:t>First Ray Surgery</a:t>
            </a:r>
            <a:r>
              <a:rPr lang="en-US" sz="2000">
                <a:latin typeface="Myanmar Text"/>
                <a:cs typeface="Myanmar Text"/>
              </a:rPr>
              <a:t> repair is inclusive and is </a:t>
            </a:r>
            <a:r>
              <a:rPr lang="en-US" sz="2000" b="1">
                <a:latin typeface="Myanmar Text"/>
                <a:cs typeface="Myanmar Text"/>
              </a:rPr>
              <a:t>not</a:t>
            </a:r>
            <a:r>
              <a:rPr lang="en-US" sz="2000">
                <a:latin typeface="Myanmar Text"/>
                <a:cs typeface="Myanmar Text"/>
              </a:rPr>
              <a:t> separately claimed as an additional procedure for all subcategories. </a:t>
            </a:r>
          </a:p>
          <a:p>
            <a:pPr marL="274320" indent="-274320">
              <a:buFont typeface="Wingdings" panose="05000000000000000000" pitchFamily="2" charset="2"/>
              <a:buChar char="Ø"/>
            </a:pPr>
            <a:r>
              <a:rPr lang="en-US" sz="2000">
                <a:solidFill>
                  <a:schemeClr val="bg1">
                    <a:lumMod val="10000"/>
                  </a:schemeClr>
                </a:solidFill>
              </a:rPr>
              <a:t>Only 1 resident may be 1</a:t>
            </a:r>
            <a:r>
              <a:rPr lang="en-US" sz="2000" baseline="30000">
                <a:solidFill>
                  <a:schemeClr val="bg1">
                    <a:lumMod val="10000"/>
                  </a:schemeClr>
                </a:solidFill>
              </a:rPr>
              <a:t>st</a:t>
            </a:r>
            <a:r>
              <a:rPr lang="en-US" sz="2000">
                <a:solidFill>
                  <a:schemeClr val="bg1">
                    <a:lumMod val="10000"/>
                  </a:schemeClr>
                </a:solidFill>
              </a:rPr>
              <a:t> assistant and log one 2.2.1-2.3.10 procedure per foot.</a:t>
            </a:r>
          </a:p>
          <a:p>
            <a:pPr marL="274320" indent="-274320">
              <a:buFont typeface="Wingdings" panose="05000000000000000000" pitchFamily="2" charset="2"/>
              <a:buChar char="Ø"/>
            </a:pPr>
            <a:r>
              <a:rPr lang="en-US" sz="2000">
                <a:solidFill>
                  <a:schemeClr val="bg1">
                    <a:lumMod val="10000"/>
                  </a:schemeClr>
                </a:solidFill>
                <a:latin typeface="Myanmar Text"/>
                <a:cs typeface="Myanmar Text"/>
              </a:rPr>
              <a:t>Osteotomy (Akin) of the proximal phalanx 1.6 can be claimed separately with first metatarsal osteotomy.</a:t>
            </a:r>
            <a:endParaRPr lang="en-US" sz="2000">
              <a:solidFill>
                <a:schemeClr val="bg1">
                  <a:lumMod val="10000"/>
                </a:schemeClr>
              </a:solidFill>
            </a:endParaRPr>
          </a:p>
          <a:p>
            <a:pPr marL="274320" indent="-274320">
              <a:buFont typeface="Wingdings" panose="05000000000000000000" pitchFamily="2" charset="2"/>
              <a:buChar char="Ø"/>
            </a:pPr>
            <a:r>
              <a:rPr lang="en-US" sz="2000">
                <a:solidFill>
                  <a:schemeClr val="bg1">
                    <a:lumMod val="10000"/>
                  </a:schemeClr>
                </a:solidFill>
                <a:latin typeface="Myanmar Text"/>
                <a:cs typeface="Myanmar Text"/>
              </a:rPr>
              <a:t>Suture button constructs as the primary method to repair a bunion deformity should be logged as 2.1.1.</a:t>
            </a:r>
            <a:endParaRPr lang="en-US" sz="2000">
              <a:solidFill>
                <a:schemeClr val="bg1">
                  <a:lumMod val="10000"/>
                </a:schemeClr>
              </a:solidFill>
            </a:endParaRPr>
          </a:p>
          <a:p>
            <a:pPr marL="274320" indent="-274320">
              <a:buFont typeface="Wingdings" panose="05000000000000000000" pitchFamily="2" charset="2"/>
              <a:buChar char="Ø"/>
            </a:pPr>
            <a:r>
              <a:rPr lang="en-US" sz="2000">
                <a:solidFill>
                  <a:schemeClr val="bg1">
                    <a:lumMod val="10000"/>
                  </a:schemeClr>
                </a:solidFill>
              </a:rPr>
              <a:t>2.1.10 bunionectomy with double correction with osteotomy and/or arthrodesis “both involving first metatarsal” EXAMPLE: A 1</a:t>
            </a:r>
            <a:r>
              <a:rPr lang="en-US" sz="2000" baseline="30000">
                <a:solidFill>
                  <a:schemeClr val="bg1">
                    <a:lumMod val="10000"/>
                  </a:schemeClr>
                </a:solidFill>
              </a:rPr>
              <a:t>st</a:t>
            </a:r>
            <a:r>
              <a:rPr lang="en-US" sz="2000">
                <a:solidFill>
                  <a:schemeClr val="bg1">
                    <a:lumMod val="10000"/>
                  </a:schemeClr>
                </a:solidFill>
              </a:rPr>
              <a:t> TMTJ arthrodesis and capital osteotomy.</a:t>
            </a:r>
          </a:p>
          <a:p>
            <a:pPr marL="0" indent="0">
              <a:buNone/>
            </a:pPr>
            <a:endParaRPr lang="en-US" sz="1600">
              <a:solidFill>
                <a:schemeClr val="bg2">
                  <a:lumMod val="10000"/>
                </a:schemeClr>
              </a:solidFill>
              <a:highlight>
                <a:srgbClr val="FFFF00"/>
              </a:highlight>
            </a:endParaRPr>
          </a:p>
          <a:p>
            <a:pPr marL="0" indent="0">
              <a:buNone/>
            </a:pPr>
            <a:endParaRPr lang="en-US" sz="1600">
              <a:solidFill>
                <a:schemeClr val="bg2">
                  <a:lumMod val="10000"/>
                </a:schemeClr>
              </a:solidFill>
              <a:highlight>
                <a:srgbClr val="FFFF00"/>
              </a:highlight>
            </a:endParaRPr>
          </a:p>
          <a:p>
            <a:pPr marL="0" indent="0">
              <a:buNone/>
            </a:pPr>
            <a:endParaRPr lang="en-US" sz="1400" b="1" i="1"/>
          </a:p>
          <a:p>
            <a:endParaRPr lang="en-US"/>
          </a:p>
          <a:p>
            <a:endParaRPr lang="en-US"/>
          </a:p>
        </p:txBody>
      </p:sp>
    </p:spTree>
    <p:extLst>
      <p:ext uri="{BB962C8B-B14F-4D97-AF65-F5344CB8AC3E}">
        <p14:creationId xmlns:p14="http://schemas.microsoft.com/office/powerpoint/2010/main" val="87326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12DDF-B9EB-4EF9-A52E-F34084D0F3A4}"/>
              </a:ext>
            </a:extLst>
          </p:cNvPr>
          <p:cNvSpPr>
            <a:spLocks noGrp="1"/>
          </p:cNvSpPr>
          <p:nvPr>
            <p:ph type="title"/>
          </p:nvPr>
        </p:nvSpPr>
        <p:spPr>
          <a:xfrm>
            <a:off x="2152650" y="365126"/>
            <a:ext cx="7886700" cy="645140"/>
          </a:xfrm>
        </p:spPr>
        <p:txBody>
          <a:bodyPr>
            <a:normAutofit/>
          </a:bodyPr>
          <a:lstStyle/>
          <a:p>
            <a:pPr algn="ctr"/>
            <a:r>
              <a:rPr lang="en-US" sz="3600">
                <a:solidFill>
                  <a:srgbClr val="FFFF00"/>
                </a:solidFill>
                <a:latin typeface="Arial"/>
                <a:cs typeface="Arial"/>
              </a:rPr>
              <a:t>Category 3: Other Soft Tissue</a:t>
            </a:r>
          </a:p>
        </p:txBody>
      </p:sp>
      <p:sp>
        <p:nvSpPr>
          <p:cNvPr id="3" name="Content Placeholder 2">
            <a:extLst>
              <a:ext uri="{FF2B5EF4-FFF2-40B4-BE49-F238E27FC236}">
                <a16:creationId xmlns:a16="http://schemas.microsoft.com/office/drawing/2014/main" id="{84037DFF-3F0B-4D82-9C2B-FB6542DB4358}"/>
              </a:ext>
            </a:extLst>
          </p:cNvPr>
          <p:cNvSpPr>
            <a:spLocks noGrp="1"/>
          </p:cNvSpPr>
          <p:nvPr>
            <p:ph idx="1"/>
          </p:nvPr>
        </p:nvSpPr>
        <p:spPr>
          <a:xfrm>
            <a:off x="538855" y="1637969"/>
            <a:ext cx="11276784" cy="4559920"/>
          </a:xfrm>
        </p:spPr>
        <p:txBody>
          <a:bodyPr vert="horz" lIns="0" tIns="45720" rIns="0" bIns="45720" rtlCol="0" anchor="t">
            <a:normAutofit lnSpcReduction="10000"/>
          </a:bodyPr>
          <a:lstStyle/>
          <a:p>
            <a:pPr marL="0" indent="0">
              <a:buNone/>
            </a:pPr>
            <a:r>
              <a:rPr lang="en-US" sz="1900" b="1">
                <a:solidFill>
                  <a:schemeClr val="bg1">
                    <a:lumMod val="10000"/>
                  </a:schemeClr>
                </a:solidFill>
                <a:latin typeface="Myanmar Text"/>
                <a:cs typeface="Myanmar Text"/>
              </a:rPr>
              <a:t>3.1  Excision of Ossicle/Sesamoid </a:t>
            </a:r>
            <a:endParaRPr lang="en-US" sz="1900">
              <a:solidFill>
                <a:schemeClr val="bg1">
                  <a:lumMod val="10000"/>
                </a:schemeClr>
              </a:solidFill>
              <a:latin typeface="Myanmar Text"/>
              <a:cs typeface="Myanmar Text"/>
            </a:endParaRPr>
          </a:p>
          <a:p>
            <a:r>
              <a:rPr lang="en-US" sz="1900">
                <a:solidFill>
                  <a:schemeClr val="bg1">
                    <a:lumMod val="10000"/>
                  </a:schemeClr>
                </a:solidFill>
              </a:rPr>
              <a:t>May not be used in conjunction with First Ray Surgery or tendon transfer/augmentation</a:t>
            </a:r>
          </a:p>
          <a:p>
            <a:pPr marL="383540" lvl="1"/>
            <a:r>
              <a:rPr lang="en-US" sz="1900">
                <a:solidFill>
                  <a:schemeClr val="bg1">
                    <a:lumMod val="10000"/>
                  </a:schemeClr>
                </a:solidFill>
              </a:rPr>
              <a:t> May not be used in conjunction with Other Osseous Foot Surgery</a:t>
            </a:r>
          </a:p>
          <a:p>
            <a:pPr marL="383540" lvl="1"/>
            <a:r>
              <a:rPr lang="en-US" sz="1900">
                <a:solidFill>
                  <a:schemeClr val="bg1">
                    <a:lumMod val="10000"/>
                  </a:schemeClr>
                </a:solidFill>
                <a:latin typeface="Myanmar Text"/>
                <a:cs typeface="Myanmar Text"/>
              </a:rPr>
              <a:t> EXAMPLES: </a:t>
            </a:r>
            <a:r>
              <a:rPr lang="en-US" sz="1900" err="1">
                <a:solidFill>
                  <a:schemeClr val="bg1">
                    <a:lumMod val="10000"/>
                  </a:schemeClr>
                </a:solidFill>
                <a:latin typeface="Myanmar Text"/>
                <a:cs typeface="Myanmar Text"/>
              </a:rPr>
              <a:t>os</a:t>
            </a:r>
            <a:r>
              <a:rPr lang="en-US" sz="1900">
                <a:solidFill>
                  <a:schemeClr val="bg1">
                    <a:lumMod val="10000"/>
                  </a:schemeClr>
                </a:solidFill>
                <a:latin typeface="Myanmar Text"/>
                <a:cs typeface="Myanmar Text"/>
              </a:rPr>
              <a:t> </a:t>
            </a:r>
            <a:r>
              <a:rPr lang="en-US" sz="1900" err="1">
                <a:solidFill>
                  <a:schemeClr val="bg1">
                    <a:lumMod val="10000"/>
                  </a:schemeClr>
                </a:solidFill>
                <a:latin typeface="Myanmar Text"/>
                <a:cs typeface="Myanmar Text"/>
              </a:rPr>
              <a:t>peroneum</a:t>
            </a:r>
            <a:r>
              <a:rPr lang="en-US" sz="1900">
                <a:solidFill>
                  <a:schemeClr val="bg1">
                    <a:lumMod val="10000"/>
                  </a:schemeClr>
                </a:solidFill>
                <a:latin typeface="Myanmar Text"/>
                <a:cs typeface="Myanmar Text"/>
              </a:rPr>
              <a:t>, </a:t>
            </a:r>
            <a:r>
              <a:rPr lang="en-US" sz="1900" err="1">
                <a:solidFill>
                  <a:schemeClr val="bg1">
                    <a:lumMod val="10000"/>
                  </a:schemeClr>
                </a:solidFill>
                <a:latin typeface="Myanmar Text"/>
                <a:cs typeface="Myanmar Text"/>
              </a:rPr>
              <a:t>os</a:t>
            </a:r>
            <a:r>
              <a:rPr lang="en-US" sz="1900">
                <a:solidFill>
                  <a:schemeClr val="bg1">
                    <a:lumMod val="10000"/>
                  </a:schemeClr>
                </a:solidFill>
                <a:latin typeface="Myanmar Text"/>
                <a:cs typeface="Myanmar Text"/>
              </a:rPr>
              <a:t> </a:t>
            </a:r>
            <a:r>
              <a:rPr lang="en-US" sz="1900" err="1">
                <a:solidFill>
                  <a:schemeClr val="bg1">
                    <a:lumMod val="10000"/>
                  </a:schemeClr>
                </a:solidFill>
                <a:latin typeface="Myanmar Text"/>
                <a:cs typeface="Myanmar Text"/>
              </a:rPr>
              <a:t>tibiale</a:t>
            </a:r>
            <a:r>
              <a:rPr lang="en-US" sz="1900">
                <a:solidFill>
                  <a:schemeClr val="bg1">
                    <a:lumMod val="10000"/>
                  </a:schemeClr>
                </a:solidFill>
                <a:latin typeface="Myanmar Text"/>
                <a:cs typeface="Myanmar Text"/>
              </a:rPr>
              <a:t> </a:t>
            </a:r>
            <a:r>
              <a:rPr lang="en-US" sz="1900" err="1">
                <a:solidFill>
                  <a:schemeClr val="bg1">
                    <a:lumMod val="10000"/>
                  </a:schemeClr>
                </a:solidFill>
                <a:latin typeface="Myanmar Text"/>
                <a:cs typeface="Myanmar Text"/>
              </a:rPr>
              <a:t>externum</a:t>
            </a:r>
            <a:r>
              <a:rPr lang="en-US" sz="1900">
                <a:solidFill>
                  <a:schemeClr val="bg1">
                    <a:lumMod val="10000"/>
                  </a:schemeClr>
                </a:solidFill>
                <a:latin typeface="Myanmar Text"/>
                <a:cs typeface="Myanmar Text"/>
              </a:rPr>
              <a:t>, </a:t>
            </a:r>
            <a:r>
              <a:rPr lang="en-US" sz="1900" err="1">
                <a:solidFill>
                  <a:schemeClr val="bg1">
                    <a:lumMod val="10000"/>
                  </a:schemeClr>
                </a:solidFill>
                <a:latin typeface="Myanmar Text"/>
                <a:cs typeface="Myanmar Text"/>
              </a:rPr>
              <a:t>os</a:t>
            </a:r>
            <a:r>
              <a:rPr lang="en-US" sz="1900">
                <a:solidFill>
                  <a:schemeClr val="bg1">
                    <a:lumMod val="10000"/>
                  </a:schemeClr>
                </a:solidFill>
                <a:latin typeface="Myanmar Text"/>
                <a:cs typeface="Myanmar Text"/>
              </a:rPr>
              <a:t> </a:t>
            </a:r>
            <a:r>
              <a:rPr lang="en-US" sz="1900" err="1">
                <a:solidFill>
                  <a:schemeClr val="bg1">
                    <a:lumMod val="10000"/>
                  </a:schemeClr>
                </a:solidFill>
                <a:latin typeface="Myanmar Text"/>
                <a:cs typeface="Myanmar Text"/>
              </a:rPr>
              <a:t>vesalianum</a:t>
            </a:r>
            <a:endParaRPr lang="en-US" sz="1900">
              <a:solidFill>
                <a:schemeClr val="bg1">
                  <a:lumMod val="10000"/>
                </a:schemeClr>
              </a:solidFill>
              <a:highlight>
                <a:srgbClr val="FFFF00"/>
              </a:highlight>
              <a:latin typeface="Myanmar Text"/>
              <a:cs typeface="Myanmar Text"/>
            </a:endParaRPr>
          </a:p>
          <a:p>
            <a:pPr marL="0" indent="0">
              <a:buNone/>
            </a:pPr>
            <a:r>
              <a:rPr lang="en-US" sz="1900" b="1">
                <a:solidFill>
                  <a:schemeClr val="bg1">
                    <a:lumMod val="10000"/>
                  </a:schemeClr>
                </a:solidFill>
              </a:rPr>
              <a:t>3.4  Plantar Fasciotomy</a:t>
            </a:r>
          </a:p>
          <a:p>
            <a:r>
              <a:rPr lang="en-US" sz="1900"/>
              <a:t>May include open or endoscopic approach</a:t>
            </a:r>
          </a:p>
          <a:p>
            <a:pPr marL="383540" lvl="1"/>
            <a:r>
              <a:rPr lang="en-US" sz="1900"/>
              <a:t> TOPAZ and PRP injection are logged as 6.14</a:t>
            </a:r>
          </a:p>
          <a:p>
            <a:pPr marL="383540" lvl="1"/>
            <a:r>
              <a:rPr lang="en-US" sz="1900"/>
              <a:t> Includes plantar heel spur/exostosis resection</a:t>
            </a:r>
          </a:p>
          <a:p>
            <a:pPr marL="383540" lvl="1"/>
            <a:r>
              <a:rPr lang="en-US" sz="1900">
                <a:latin typeface="Myanmar Text"/>
                <a:cs typeface="Myanmar Text"/>
              </a:rPr>
              <a:t> Includes local nerve (i.e., Baxter’s nerve) release or ablation</a:t>
            </a:r>
          </a:p>
          <a:p>
            <a:pPr marL="383540" lvl="1"/>
            <a:r>
              <a:rPr lang="en-US" sz="1900"/>
              <a:t> May not be claimed as Reconstructive Rearfoot/Ankle Surgery</a:t>
            </a:r>
          </a:p>
          <a:p>
            <a:pPr marL="383540" lvl="1"/>
            <a:r>
              <a:rPr lang="en-US" sz="1900">
                <a:latin typeface="Myanmar Text"/>
                <a:cs typeface="Myanmar Text"/>
              </a:rPr>
              <a:t> May not be used in conjunction with: 3.9 plantar fasciectomy / fibroma resection</a:t>
            </a:r>
            <a:endParaRPr lang="en-US" sz="1500">
              <a:latin typeface="Myanmar Text"/>
              <a:cs typeface="Myanmar Text"/>
            </a:endParaRPr>
          </a:p>
          <a:p>
            <a:pPr marL="0" indent="0">
              <a:buNone/>
            </a:pPr>
            <a:endParaRPr lang="en-US" sz="1400"/>
          </a:p>
          <a:p>
            <a:pPr marL="0" indent="0">
              <a:buNone/>
            </a:pPr>
            <a:endParaRPr lang="en-US" sz="1400"/>
          </a:p>
          <a:p>
            <a:pPr marL="0" indent="0">
              <a:buNone/>
            </a:pPr>
            <a:endParaRPr lang="en-US" sz="1200">
              <a:highlight>
                <a:srgbClr val="FFFF00"/>
              </a:highlight>
            </a:endParaRPr>
          </a:p>
          <a:p>
            <a:pPr marL="0" indent="0">
              <a:buNone/>
            </a:pPr>
            <a:endParaRPr lang="en-US" sz="1200">
              <a:highlight>
                <a:srgbClr val="FFFF00"/>
              </a:highlight>
            </a:endParaRPr>
          </a:p>
          <a:p>
            <a:pPr marL="0" indent="0">
              <a:buNone/>
            </a:pPr>
            <a:endParaRPr lang="en-US" sz="1200">
              <a:highlight>
                <a:srgbClr val="FFFF00"/>
              </a:highlight>
            </a:endParaRPr>
          </a:p>
          <a:p>
            <a:pPr marL="0" indent="0">
              <a:buNone/>
            </a:pPr>
            <a:endParaRPr lang="en-US" sz="1400" b="1"/>
          </a:p>
          <a:p>
            <a:pPr marL="0" indent="0">
              <a:buNone/>
            </a:pPr>
            <a:endParaRPr lang="en-US" sz="1800"/>
          </a:p>
        </p:txBody>
      </p:sp>
    </p:spTree>
    <p:extLst>
      <p:ext uri="{BB962C8B-B14F-4D97-AF65-F5344CB8AC3E}">
        <p14:creationId xmlns:p14="http://schemas.microsoft.com/office/powerpoint/2010/main" val="3476167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65406"/>
          </a:xfrm>
        </p:spPr>
        <p:txBody>
          <a:bodyPr>
            <a:normAutofit/>
          </a:bodyPr>
          <a:lstStyle/>
          <a:p>
            <a:pPr algn="ctr"/>
            <a:r>
              <a:rPr lang="en-US" sz="3600">
                <a:solidFill>
                  <a:srgbClr val="FFFF00"/>
                </a:solidFill>
                <a:latin typeface="Arial"/>
                <a:cs typeface="Arial"/>
              </a:rPr>
              <a:t>Proper Logging Guidelines</a:t>
            </a:r>
          </a:p>
        </p:txBody>
      </p:sp>
      <p:sp>
        <p:nvSpPr>
          <p:cNvPr id="3" name="Content Placeholder 2"/>
          <p:cNvSpPr>
            <a:spLocks noGrp="1"/>
          </p:cNvSpPr>
          <p:nvPr>
            <p:ph idx="1"/>
          </p:nvPr>
        </p:nvSpPr>
        <p:spPr>
          <a:xfrm>
            <a:off x="386863" y="1582310"/>
            <a:ext cx="11492386" cy="4888828"/>
          </a:xfrm>
        </p:spPr>
        <p:txBody>
          <a:bodyPr vert="horz" lIns="0" tIns="45720" rIns="0" bIns="45720" rtlCol="0" anchor="t">
            <a:normAutofit fontScale="25000" lnSpcReduction="20000"/>
          </a:bodyPr>
          <a:lstStyle/>
          <a:p>
            <a:pPr marL="0" indent="0">
              <a:buNone/>
            </a:pPr>
            <a:r>
              <a:rPr lang="en-US" sz="6400" b="1">
                <a:solidFill>
                  <a:schemeClr val="bg1">
                    <a:lumMod val="10000"/>
                  </a:schemeClr>
                </a:solidFill>
                <a:latin typeface="Myanmar Text"/>
                <a:cs typeface="Myanmar Text"/>
              </a:rPr>
              <a:t>3.8 Incision and Drainage/Wide Debridement of Soft Tissue Infection (includes foot, ankle, or leg) </a:t>
            </a:r>
            <a:endParaRPr lang="en-US" sz="6400">
              <a:solidFill>
                <a:schemeClr val="bg1">
                  <a:lumMod val="10000"/>
                </a:schemeClr>
              </a:solidFill>
              <a:latin typeface="Myanmar Text"/>
              <a:cs typeface="Myanmar Text"/>
            </a:endParaRPr>
          </a:p>
          <a:p>
            <a:pPr>
              <a:buFont typeface="Wingdings" panose="05000000000000000000" pitchFamily="2" charset="2"/>
              <a:buChar char="Ø"/>
            </a:pPr>
            <a:r>
              <a:rPr lang="en-US" sz="5000">
                <a:latin typeface="Myanmar Text"/>
                <a:cs typeface="Myanmar Text"/>
              </a:rPr>
              <a:t>Full documentation in the “Procedure Note” to justify use of procedure 3.8 with another procedure is required.</a:t>
            </a:r>
          </a:p>
          <a:p>
            <a:pPr>
              <a:buFont typeface="Wingdings" panose="05000000000000000000" pitchFamily="2" charset="2"/>
              <a:buChar char="Ø"/>
            </a:pPr>
            <a:r>
              <a:rPr lang="en-US" sz="5000">
                <a:latin typeface="Myanmar Text"/>
                <a:cs typeface="Myanmar Text"/>
              </a:rPr>
              <a:t>If an I&amp;D is performed at a different site as an amputation, it can be logged separately. </a:t>
            </a:r>
          </a:p>
          <a:p>
            <a:pPr marL="566420" lvl="2">
              <a:buFont typeface="Wingdings" panose="05000000000000000000" pitchFamily="2" charset="2"/>
              <a:buChar char="Ø"/>
            </a:pPr>
            <a:r>
              <a:rPr lang="en-US" sz="5000"/>
              <a:t>EXAMPLE: an I&amp;D of a first interspace with a 5th digit amputation</a:t>
            </a:r>
          </a:p>
          <a:p>
            <a:pPr>
              <a:buFont typeface="Wingdings" panose="05000000000000000000" pitchFamily="2" charset="2"/>
              <a:buChar char="Ø"/>
            </a:pPr>
            <a:r>
              <a:rPr lang="en-US" sz="5000"/>
              <a:t>If the I&amp;D, amputation, and bone biopsy are all occurring at the same surgical site, only one of these procedures may be logged.</a:t>
            </a:r>
          </a:p>
          <a:p>
            <a:r>
              <a:rPr lang="en-US" sz="5000"/>
              <a:t>May</a:t>
            </a:r>
            <a:r>
              <a:rPr lang="en-US" sz="5000" b="1">
                <a:solidFill>
                  <a:schemeClr val="bg1">
                    <a:lumMod val="10000"/>
                  </a:schemeClr>
                </a:solidFill>
              </a:rPr>
              <a:t> not </a:t>
            </a:r>
            <a:r>
              <a:rPr lang="en-US" sz="5000"/>
              <a:t>be used in conjunction with:</a:t>
            </a:r>
          </a:p>
          <a:p>
            <a:pPr marL="383540" lvl="1"/>
            <a:r>
              <a:rPr lang="en-US" sz="4500"/>
              <a:t>1.8	amputation</a:t>
            </a:r>
          </a:p>
          <a:p>
            <a:pPr marL="383540" lvl="1"/>
            <a:r>
              <a:rPr lang="en-US" sz="4500"/>
              <a:t>1.10	management of bone/joint infection</a:t>
            </a:r>
          </a:p>
          <a:p>
            <a:pPr marL="383540" lvl="1"/>
            <a:r>
              <a:rPr lang="en-US" sz="4500"/>
              <a:t>2.3.4	amputation</a:t>
            </a:r>
          </a:p>
          <a:p>
            <a:pPr marL="383540" lvl="1"/>
            <a:r>
              <a:rPr lang="en-US" sz="4500"/>
              <a:t>2.3.6	management of bone/joint infection (with or without bone graft)</a:t>
            </a:r>
          </a:p>
          <a:p>
            <a:pPr marL="383540" lvl="1"/>
            <a:r>
              <a:rPr lang="en-US" sz="4500"/>
              <a:t>3.17	decompression of compartment syndrome (includes foot or leg)</a:t>
            </a:r>
          </a:p>
          <a:p>
            <a:pPr marL="383540" lvl="1"/>
            <a:r>
              <a:rPr lang="en-US" sz="4500"/>
              <a:t>4.4  	metatarsal head resection (single or multiple)</a:t>
            </a:r>
          </a:p>
          <a:p>
            <a:pPr marL="383540" lvl="1"/>
            <a:r>
              <a:rPr lang="en-US" sz="4500">
                <a:latin typeface="Myanmar Text"/>
                <a:cs typeface="Myanmar Text"/>
              </a:rPr>
              <a:t>4.10	amputation (lesser ray, </a:t>
            </a:r>
            <a:r>
              <a:rPr lang="en-US" sz="4500" err="1">
                <a:latin typeface="Myanmar Text"/>
                <a:cs typeface="Myanmar Text"/>
              </a:rPr>
              <a:t>transmetatarsal</a:t>
            </a:r>
            <a:r>
              <a:rPr lang="en-US" sz="4500">
                <a:latin typeface="Myanmar Text"/>
                <a:cs typeface="Myanmar Text"/>
              </a:rPr>
              <a:t> amputation)</a:t>
            </a:r>
          </a:p>
          <a:p>
            <a:pPr marL="383540" lvl="1"/>
            <a:r>
              <a:rPr lang="en-US" sz="4500">
                <a:latin typeface="Myanmar Text"/>
                <a:cs typeface="Myanmar Text"/>
              </a:rPr>
              <a:t>4.11	management of bone/joint infection distal to the tarsometatarsal joints (with or without bone graft)</a:t>
            </a:r>
          </a:p>
          <a:p>
            <a:pPr marL="383540" lvl="1"/>
            <a:r>
              <a:rPr lang="en-US" sz="4500"/>
              <a:t>5.4.6	management of bone/joint infection (with or without bone graft)</a:t>
            </a:r>
          </a:p>
          <a:p>
            <a:pPr marL="383540" lvl="1"/>
            <a:r>
              <a:rPr lang="en-US" sz="4500">
                <a:latin typeface="Myanmar Text"/>
                <a:cs typeface="Myanmar Text"/>
              </a:rPr>
              <a:t>5.4.7	amputation proximal to the tarsometatarsal joints</a:t>
            </a:r>
          </a:p>
          <a:p>
            <a:endParaRPr lang="en-US"/>
          </a:p>
          <a:p>
            <a:endParaRPr lang="en-US"/>
          </a:p>
        </p:txBody>
      </p:sp>
    </p:spTree>
    <p:extLst>
      <p:ext uri="{BB962C8B-B14F-4D97-AF65-F5344CB8AC3E}">
        <p14:creationId xmlns:p14="http://schemas.microsoft.com/office/powerpoint/2010/main" val="4111405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45123" y="533400"/>
            <a:ext cx="11394831" cy="685800"/>
          </a:xfrm>
        </p:spPr>
        <p:txBody>
          <a:bodyPr>
            <a:normAutofit fontScale="90000"/>
          </a:bodyPr>
          <a:lstStyle/>
          <a:p>
            <a:pPr algn="ctr">
              <a:defRPr/>
            </a:pPr>
            <a:r>
              <a:rPr lang="en-US" altLang="en-US" sz="2400" b="1" u="sng">
                <a:solidFill>
                  <a:schemeClr val="bg2">
                    <a:lumMod val="25000"/>
                  </a:schemeClr>
                </a:solidFill>
                <a:latin typeface="Times New Roman"/>
                <a:cs typeface="Times New Roman"/>
              </a:rPr>
              <a:t> </a:t>
            </a:r>
            <a:r>
              <a:rPr lang="en-US" altLang="en-US" sz="4800" b="1" i="1" u="sng">
                <a:solidFill>
                  <a:srgbClr val="FF0000"/>
                </a:solidFill>
                <a:latin typeface="Arial"/>
                <a:cs typeface="Arial"/>
              </a:rPr>
              <a:t>N</a:t>
            </a:r>
            <a:r>
              <a:rPr lang="en-US" altLang="en-US" sz="4800" i="1" u="sng">
                <a:solidFill>
                  <a:srgbClr val="FF0000"/>
                </a:solidFill>
                <a:latin typeface="Arial"/>
                <a:cs typeface="Arial"/>
              </a:rPr>
              <a:t>ot</a:t>
            </a:r>
            <a:r>
              <a:rPr lang="en-US" altLang="en-US" sz="4800">
                <a:solidFill>
                  <a:srgbClr val="FFFF00"/>
                </a:solidFill>
                <a:latin typeface="Arial"/>
                <a:cs typeface="Arial"/>
              </a:rPr>
              <a:t> Category 3 – Soft Tissue Surgery</a:t>
            </a:r>
            <a:endParaRPr lang="en-US" altLang="en-US" sz="4800" u="sng">
              <a:solidFill>
                <a:srgbClr val="FFFF00"/>
              </a:solidFill>
              <a:latin typeface="Arial"/>
              <a:cs typeface="Arial"/>
            </a:endParaRPr>
          </a:p>
        </p:txBody>
      </p:sp>
      <p:sp>
        <p:nvSpPr>
          <p:cNvPr id="32771" name="Content Placeholder 2"/>
          <p:cNvSpPr>
            <a:spLocks noGrp="1"/>
          </p:cNvSpPr>
          <p:nvPr>
            <p:ph idx="1"/>
          </p:nvPr>
        </p:nvSpPr>
        <p:spPr>
          <a:xfrm>
            <a:off x="357809" y="1995776"/>
            <a:ext cx="11505537" cy="4410885"/>
          </a:xfrm>
        </p:spPr>
        <p:txBody>
          <a:bodyPr vert="horz" lIns="0" tIns="45720" rIns="0" bIns="45720" rtlCol="0" anchor="t">
            <a:normAutofit/>
          </a:bodyPr>
          <a:lstStyle/>
          <a:p>
            <a:pPr marL="346075" indent="-346075">
              <a:buClr>
                <a:schemeClr val="tx2"/>
              </a:buClr>
              <a:buFont typeface="Wingdings" panose="05000000000000000000" pitchFamily="2" charset="2"/>
              <a:buChar char="Ø"/>
              <a:defRPr/>
            </a:pPr>
            <a:r>
              <a:rPr lang="en-US" altLang="en-US">
                <a:solidFill>
                  <a:schemeClr val="bg1">
                    <a:lumMod val="10000"/>
                  </a:schemeClr>
                </a:solidFill>
                <a:latin typeface="Myanmar Text"/>
                <a:cs typeface="Times New Roman"/>
              </a:rPr>
              <a:t>Excision of verrucae is Category 6:  6.2 excision or destruction of skin lesion (including skin biopsy and laser procedures).</a:t>
            </a:r>
            <a:endParaRPr lang="en-US" altLang="en-US" b="1">
              <a:solidFill>
                <a:schemeClr val="bg1">
                  <a:lumMod val="10000"/>
                </a:schemeClr>
              </a:solidFill>
              <a:latin typeface="Myanmar Text"/>
              <a:cs typeface="Times New Roman"/>
            </a:endParaRPr>
          </a:p>
          <a:p>
            <a:pPr marL="346075" indent="-346075">
              <a:spcBef>
                <a:spcPts val="1200"/>
              </a:spcBef>
              <a:buClr>
                <a:schemeClr val="tx2"/>
              </a:buClr>
              <a:buFont typeface="Wingdings" panose="05000000000000000000" pitchFamily="2" charset="2"/>
              <a:buChar char="Ø"/>
              <a:defRPr/>
            </a:pPr>
            <a:r>
              <a:rPr lang="en-US" altLang="en-US">
                <a:solidFill>
                  <a:schemeClr val="bg1">
                    <a:lumMod val="10000"/>
                  </a:schemeClr>
                </a:solidFill>
                <a:latin typeface="Myanmar Text"/>
                <a:cs typeface="Times New Roman"/>
              </a:rPr>
              <a:t>Application of bioengineered skin substitutes / biologic dressings and amniotic membrane products, etc., are Category 11: 11.2 biological dressings. </a:t>
            </a:r>
            <a:endParaRPr lang="en-US" altLang="en-US" b="1">
              <a:solidFill>
                <a:schemeClr val="bg1">
                  <a:lumMod val="10000"/>
                </a:schemeClr>
              </a:solidFill>
              <a:latin typeface="Myanmar Text"/>
              <a:cs typeface="Times New Roman"/>
            </a:endParaRPr>
          </a:p>
          <a:p>
            <a:pPr marL="346075" indent="-346075">
              <a:spcBef>
                <a:spcPts val="1200"/>
              </a:spcBef>
              <a:buClr>
                <a:schemeClr val="tx2"/>
              </a:buClr>
              <a:buFont typeface="Wingdings" panose="05000000000000000000" pitchFamily="2" charset="2"/>
              <a:buChar char="Ø"/>
              <a:defRPr/>
            </a:pPr>
            <a:r>
              <a:rPr lang="en-US" altLang="en-US">
                <a:solidFill>
                  <a:schemeClr val="bg1">
                    <a:lumMod val="10000"/>
                  </a:schemeClr>
                </a:solidFill>
                <a:latin typeface="Myanmar Text"/>
                <a:cs typeface="Times New Roman"/>
              </a:rPr>
              <a:t>TOPAZ, Tenex, PRP is a Category 6: 6.14 percutaneous procedures (i.e., </a:t>
            </a:r>
            <a:r>
              <a:rPr lang="en-US" altLang="en-US" err="1">
                <a:solidFill>
                  <a:schemeClr val="bg1">
                    <a:lumMod val="10000"/>
                  </a:schemeClr>
                </a:solidFill>
                <a:latin typeface="Myanmar Text"/>
                <a:cs typeface="Times New Roman"/>
              </a:rPr>
              <a:t>coblation</a:t>
            </a:r>
            <a:r>
              <a:rPr lang="en-US" altLang="en-US">
                <a:solidFill>
                  <a:schemeClr val="bg1">
                    <a:lumMod val="10000"/>
                  </a:schemeClr>
                </a:solidFill>
                <a:latin typeface="Myanmar Text"/>
                <a:cs typeface="Times New Roman"/>
              </a:rPr>
              <a:t>, cryosurgery, radiofrequency ablation, platelet-rich plasma).</a:t>
            </a:r>
            <a:endParaRPr lang="en-US" altLang="en-US" b="1">
              <a:solidFill>
                <a:schemeClr val="bg1">
                  <a:lumMod val="10000"/>
                </a:schemeClr>
              </a:solidFill>
              <a:cs typeface="Times New Roman" pitchFamily="18" charset="0"/>
            </a:endParaRPr>
          </a:p>
          <a:p>
            <a:pPr marL="346075" indent="-346075">
              <a:spcBef>
                <a:spcPts val="1200"/>
              </a:spcBef>
              <a:buClr>
                <a:schemeClr val="tx2"/>
              </a:buClr>
              <a:buFont typeface="Wingdings" panose="05000000000000000000" pitchFamily="2" charset="2"/>
              <a:buChar char="Ø"/>
              <a:defRPr/>
            </a:pPr>
            <a:r>
              <a:rPr lang="en-US" altLang="en-US">
                <a:solidFill>
                  <a:schemeClr val="bg1">
                    <a:lumMod val="10000"/>
                  </a:schemeClr>
                </a:solidFill>
                <a:latin typeface="Myanmar Text"/>
                <a:cs typeface="Times New Roman"/>
              </a:rPr>
              <a:t>Operating Room debridement of a superficial ulcer is Category 11.1.</a:t>
            </a:r>
            <a:endParaRPr lang="en-US" altLang="en-US">
              <a:solidFill>
                <a:schemeClr val="bg1">
                  <a:lumMod val="10000"/>
                </a:schemeClr>
              </a:solidFill>
              <a:cs typeface="Times New Roman" pitchFamily="18" charset="0"/>
            </a:endParaRPr>
          </a:p>
          <a:p>
            <a:pPr marL="346075" indent="-346075">
              <a:spcBef>
                <a:spcPts val="1200"/>
              </a:spcBef>
              <a:buClr>
                <a:schemeClr val="tx2"/>
              </a:buClr>
              <a:buFont typeface="Wingdings" panose="05000000000000000000" pitchFamily="2" charset="2"/>
              <a:buChar char="Ø"/>
              <a:defRPr/>
            </a:pPr>
            <a:r>
              <a:rPr lang="en-US" altLang="en-US">
                <a:solidFill>
                  <a:schemeClr val="bg1">
                    <a:lumMod val="10000"/>
                  </a:schemeClr>
                </a:solidFill>
                <a:latin typeface="Myanmar Text"/>
                <a:cs typeface="Times New Roman"/>
              </a:rPr>
              <a:t>Category 6 procedures may be performed in the OR, clinic, or bedside.</a:t>
            </a:r>
          </a:p>
        </p:txBody>
      </p:sp>
    </p:spTree>
    <p:extLst>
      <p:ext uri="{BB962C8B-B14F-4D97-AF65-F5344CB8AC3E}">
        <p14:creationId xmlns:p14="http://schemas.microsoft.com/office/powerpoint/2010/main" val="2345509432"/>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1908"/>
          </a:xfrm>
        </p:spPr>
        <p:txBody>
          <a:bodyPr>
            <a:normAutofit/>
          </a:bodyPr>
          <a:lstStyle/>
          <a:p>
            <a:pPr algn="ctr"/>
            <a:r>
              <a:rPr lang="en-US" sz="3600">
                <a:solidFill>
                  <a:srgbClr val="FFFF00"/>
                </a:solidFill>
                <a:latin typeface="Arial"/>
                <a:cs typeface="Arial"/>
              </a:rPr>
              <a:t>Category 4: Other Osseous</a:t>
            </a:r>
          </a:p>
        </p:txBody>
      </p:sp>
      <p:sp>
        <p:nvSpPr>
          <p:cNvPr id="3" name="Content Placeholder 2"/>
          <p:cNvSpPr>
            <a:spLocks noGrp="1"/>
          </p:cNvSpPr>
          <p:nvPr>
            <p:ph idx="1"/>
          </p:nvPr>
        </p:nvSpPr>
        <p:spPr>
          <a:xfrm>
            <a:off x="659958" y="1598212"/>
            <a:ext cx="10894733" cy="4669584"/>
          </a:xfrm>
        </p:spPr>
        <p:txBody>
          <a:bodyPr vert="horz" lIns="0" tIns="45720" rIns="0" bIns="45720" rtlCol="0" anchor="t">
            <a:normAutofit fontScale="92500" lnSpcReduction="10000"/>
          </a:bodyPr>
          <a:lstStyle/>
          <a:p>
            <a:pPr marL="0" indent="0">
              <a:buNone/>
            </a:pPr>
            <a:r>
              <a:rPr lang="en-US"/>
              <a:t>General: One procedure per metatarsal but there are exceptions. </a:t>
            </a:r>
          </a:p>
          <a:p>
            <a:pPr marL="0" indent="0">
              <a:buNone/>
            </a:pPr>
            <a:r>
              <a:rPr lang="en-US" b="1">
                <a:solidFill>
                  <a:schemeClr val="bg1">
                    <a:lumMod val="10000"/>
                  </a:schemeClr>
                </a:solidFill>
              </a:rPr>
              <a:t>4.1 Partial Ostectomy (includes foot, ankle, or leg)</a:t>
            </a:r>
          </a:p>
          <a:p>
            <a:pPr marL="383540" lvl="1">
              <a:buFont typeface="Wingdings" panose="05000000000000000000" pitchFamily="2" charset="2"/>
              <a:buChar char="Ø"/>
            </a:pPr>
            <a:r>
              <a:rPr lang="en-US">
                <a:latin typeface="Myanmar Text"/>
                <a:cs typeface="Myanmar Text"/>
              </a:rPr>
              <a:t>May include calcaneal ostectomies, i.e., simple Haglund’s excision, dorsal midfoot </a:t>
            </a:r>
            <a:r>
              <a:rPr lang="en-US" err="1">
                <a:latin typeface="Myanmar Text"/>
                <a:cs typeface="Myanmar Text"/>
              </a:rPr>
              <a:t>exostectomy</a:t>
            </a:r>
            <a:r>
              <a:rPr lang="en-US">
                <a:latin typeface="Myanmar Text"/>
                <a:cs typeface="Myanmar Text"/>
              </a:rPr>
              <a:t> and resection of </a:t>
            </a:r>
            <a:r>
              <a:rPr lang="en-US" err="1">
                <a:latin typeface="Myanmar Text"/>
                <a:cs typeface="Myanmar Text"/>
              </a:rPr>
              <a:t>os</a:t>
            </a:r>
            <a:r>
              <a:rPr lang="en-US">
                <a:latin typeface="Myanmar Text"/>
                <a:cs typeface="Myanmar Text"/>
              </a:rPr>
              <a:t> trigonum.</a:t>
            </a:r>
          </a:p>
          <a:p>
            <a:r>
              <a:rPr lang="en-US"/>
              <a:t>May </a:t>
            </a:r>
            <a:r>
              <a:rPr lang="en-US" b="1">
                <a:solidFill>
                  <a:schemeClr val="bg1">
                    <a:lumMod val="10000"/>
                  </a:schemeClr>
                </a:solidFill>
              </a:rPr>
              <a:t>not</a:t>
            </a:r>
            <a:r>
              <a:rPr lang="en-US"/>
              <a:t> be used in conjunction with:</a:t>
            </a:r>
          </a:p>
          <a:p>
            <a:pPr marL="566420" lvl="2"/>
            <a:r>
              <a:rPr lang="en-US" sz="1700"/>
              <a:t>3.4 plantar fasciotomy if associated with plantar calcaneal exostosis (see 3.4 above)</a:t>
            </a:r>
          </a:p>
          <a:p>
            <a:pPr marL="566420" lvl="2"/>
            <a:r>
              <a:rPr lang="en-US" sz="1700">
                <a:latin typeface="Myanmar Text"/>
                <a:cs typeface="Myanmar Text"/>
              </a:rPr>
              <a:t>3.9 plantar fasciectomy if associated with plantar calcaneal exostosis (see 3.9 above)</a:t>
            </a:r>
          </a:p>
          <a:p>
            <a:pPr marL="566420" lvl="2"/>
            <a:r>
              <a:rPr lang="en-US" sz="1700"/>
              <a:t>4.2 lesser MPJ arthroplasty, if associated with the same metatarsal</a:t>
            </a:r>
          </a:p>
          <a:p>
            <a:pPr marL="566420" lvl="2"/>
            <a:r>
              <a:rPr lang="en-US" sz="1700"/>
              <a:t>4.3 bunionectomy of the fifth metatarsal without osteotomy, if associated with the same metatarsal</a:t>
            </a:r>
          </a:p>
          <a:p>
            <a:pPr marL="566420" lvl="2"/>
            <a:r>
              <a:rPr lang="en-US" sz="1700"/>
              <a:t>4.5 lesser MPJ implant, if associated with the same metatarsal</a:t>
            </a:r>
          </a:p>
          <a:p>
            <a:pPr marL="566420" lvl="2"/>
            <a:r>
              <a:rPr lang="en-US" sz="1700"/>
              <a:t>4.6 central metatarsal osteotomy, if associated with the same metatarsal</a:t>
            </a:r>
          </a:p>
          <a:p>
            <a:pPr marL="566420" lvl="2"/>
            <a:r>
              <a:rPr lang="en-US" sz="1700">
                <a:latin typeface="Myanmar Text"/>
                <a:cs typeface="Myanmar Text"/>
              </a:rPr>
              <a:t>4.7 bunionectomy of the fifth metatarsal with osteotomy, if associated with the same metatarsal</a:t>
            </a:r>
          </a:p>
        </p:txBody>
      </p:sp>
    </p:spTree>
    <p:extLst>
      <p:ext uri="{BB962C8B-B14F-4D97-AF65-F5344CB8AC3E}">
        <p14:creationId xmlns:p14="http://schemas.microsoft.com/office/powerpoint/2010/main" val="1597724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5282"/>
          </a:xfrm>
        </p:spPr>
        <p:txBody>
          <a:bodyPr>
            <a:normAutofit/>
          </a:bodyPr>
          <a:lstStyle/>
          <a:p>
            <a:pPr algn="ctr"/>
            <a:r>
              <a:rPr lang="en-US" sz="3600">
                <a:solidFill>
                  <a:srgbClr val="FFFF00"/>
                </a:solidFill>
                <a:latin typeface="Arial"/>
                <a:cs typeface="Arial"/>
              </a:rPr>
              <a:t>Category 4: Other Osseous</a:t>
            </a:r>
          </a:p>
        </p:txBody>
      </p:sp>
      <p:sp>
        <p:nvSpPr>
          <p:cNvPr id="3" name="Content Placeholder 2"/>
          <p:cNvSpPr>
            <a:spLocks noGrp="1"/>
          </p:cNvSpPr>
          <p:nvPr>
            <p:ph idx="1"/>
          </p:nvPr>
        </p:nvSpPr>
        <p:spPr>
          <a:xfrm>
            <a:off x="1060174" y="1524662"/>
            <a:ext cx="10122938" cy="3808675"/>
          </a:xfrm>
        </p:spPr>
        <p:txBody>
          <a:bodyPr vert="horz" lIns="0" tIns="45720" rIns="0" bIns="45720" rtlCol="0" anchor="t">
            <a:normAutofit/>
          </a:bodyPr>
          <a:lstStyle/>
          <a:p>
            <a:pPr marL="0" indent="0">
              <a:buNone/>
            </a:pPr>
            <a:r>
              <a:rPr lang="en-US" b="1">
                <a:solidFill>
                  <a:schemeClr val="bg1">
                    <a:lumMod val="10000"/>
                  </a:schemeClr>
                </a:solidFill>
              </a:rPr>
              <a:t>4.4 Metatarsal Head Resection (single or multiple)</a:t>
            </a:r>
          </a:p>
          <a:p>
            <a:pPr marL="457200" indent="-457200">
              <a:buFont typeface="Wingdings" panose="05000000000000000000" pitchFamily="2" charset="2"/>
              <a:buChar char="Ø"/>
            </a:pPr>
            <a:r>
              <a:rPr lang="en-US">
                <a:latin typeface="Myanmar Text"/>
                <a:cs typeface="Myanmar Text"/>
              </a:rPr>
              <a:t>Single, multiple, or adjoining metatarsal head resections are considered as one procedure.</a:t>
            </a:r>
            <a:endParaRPr lang="en-US"/>
          </a:p>
          <a:p>
            <a:pPr marL="457200" indent="-457200">
              <a:buFont typeface="Wingdings" panose="05000000000000000000" pitchFamily="2" charset="2"/>
              <a:buChar char="Ø"/>
            </a:pPr>
            <a:r>
              <a:rPr lang="en-US"/>
              <a:t>Non-adjoining metatarsal head resections can be counted as two procedures with procedure note documentation.</a:t>
            </a:r>
          </a:p>
          <a:p>
            <a:pPr marL="822960" lvl="4" indent="-457200">
              <a:buFont typeface="Wingdings" panose="05000000000000000000" pitchFamily="2" charset="2"/>
              <a:buChar char="Ø"/>
            </a:pPr>
            <a:r>
              <a:rPr lang="en-US"/>
              <a:t>EXAMPLE: 1st and 5th metatarsal head resection</a:t>
            </a:r>
          </a:p>
          <a:p>
            <a:pPr marL="822960" lvl="4" indent="-457200">
              <a:buFont typeface="Wingdings" panose="05000000000000000000" pitchFamily="2" charset="2"/>
              <a:buChar char="Ø"/>
            </a:pPr>
            <a:r>
              <a:rPr lang="en-US"/>
              <a:t>Adjoining metatarsal head resections are considered as one procedure</a:t>
            </a:r>
          </a:p>
        </p:txBody>
      </p:sp>
    </p:spTree>
    <p:extLst>
      <p:ext uri="{BB962C8B-B14F-4D97-AF65-F5344CB8AC3E}">
        <p14:creationId xmlns:p14="http://schemas.microsoft.com/office/powerpoint/2010/main" val="3046533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1908"/>
          </a:xfrm>
        </p:spPr>
        <p:txBody>
          <a:bodyPr>
            <a:normAutofit/>
          </a:bodyPr>
          <a:lstStyle/>
          <a:p>
            <a:pPr algn="ctr"/>
            <a:r>
              <a:rPr lang="en-US" sz="3600">
                <a:solidFill>
                  <a:srgbClr val="FFFF00"/>
                </a:solidFill>
                <a:latin typeface="Arial"/>
                <a:cs typeface="Arial"/>
              </a:rPr>
              <a:t>Category 4: Other Osseous</a:t>
            </a:r>
          </a:p>
        </p:txBody>
      </p:sp>
      <p:sp>
        <p:nvSpPr>
          <p:cNvPr id="3" name="Content Placeholder 2"/>
          <p:cNvSpPr>
            <a:spLocks noGrp="1"/>
          </p:cNvSpPr>
          <p:nvPr>
            <p:ph idx="1"/>
          </p:nvPr>
        </p:nvSpPr>
        <p:spPr>
          <a:xfrm>
            <a:off x="838200" y="1979875"/>
            <a:ext cx="10444701" cy="4197088"/>
          </a:xfrm>
        </p:spPr>
        <p:txBody>
          <a:bodyPr vert="horz" lIns="0" tIns="45720" rIns="0" bIns="45720" rtlCol="0" anchor="t">
            <a:normAutofit/>
          </a:bodyPr>
          <a:lstStyle/>
          <a:p>
            <a:pPr marL="0" indent="0">
              <a:buNone/>
            </a:pPr>
            <a:r>
              <a:rPr lang="en-US" b="1">
                <a:solidFill>
                  <a:schemeClr val="bg1">
                    <a:lumMod val="10000"/>
                  </a:schemeClr>
                </a:solidFill>
              </a:rPr>
              <a:t>4.8 Open Management of Lesser Metatarsal Fracture(s)</a:t>
            </a:r>
          </a:p>
          <a:p>
            <a:pPr marL="383540" lvl="1">
              <a:buFont typeface="Wingdings" panose="05000000000000000000" pitchFamily="2" charset="2"/>
              <a:buChar char="Ø"/>
            </a:pPr>
            <a:r>
              <a:rPr lang="en-US" sz="1600"/>
              <a:t>Repair of multiple metatarsal fractures is logged as individual procedures</a:t>
            </a:r>
          </a:p>
          <a:p>
            <a:pPr marL="0" indent="0">
              <a:buNone/>
            </a:pPr>
            <a:r>
              <a:rPr lang="en-US" b="1">
                <a:solidFill>
                  <a:schemeClr val="bg1">
                    <a:lumMod val="10000"/>
                  </a:schemeClr>
                </a:solidFill>
                <a:latin typeface="Myanmar Text"/>
                <a:cs typeface="Myanmar Text"/>
              </a:rPr>
              <a:t>4.10 Amputation (lesser ray, </a:t>
            </a:r>
            <a:r>
              <a:rPr lang="en-US" b="1" err="1">
                <a:solidFill>
                  <a:schemeClr val="bg1">
                    <a:lumMod val="10000"/>
                  </a:schemeClr>
                </a:solidFill>
                <a:latin typeface="Myanmar Text"/>
                <a:cs typeface="Myanmar Text"/>
              </a:rPr>
              <a:t>transmetatarsal</a:t>
            </a:r>
            <a:r>
              <a:rPr lang="en-US" b="1">
                <a:solidFill>
                  <a:schemeClr val="bg1">
                    <a:lumMod val="10000"/>
                  </a:schemeClr>
                </a:solidFill>
                <a:latin typeface="Myanmar Text"/>
                <a:cs typeface="Myanmar Text"/>
              </a:rPr>
              <a:t> amputation)</a:t>
            </a:r>
          </a:p>
          <a:p>
            <a:pPr marL="383540" lvl="1">
              <a:buFont typeface="Wingdings" panose="05000000000000000000" pitchFamily="2" charset="2"/>
              <a:buChar char="Ø"/>
            </a:pPr>
            <a:r>
              <a:rPr lang="en-US" sz="1700" err="1">
                <a:latin typeface="Myanmar Text"/>
                <a:cs typeface="Myanmar Text"/>
              </a:rPr>
              <a:t>Transmetatarsal</a:t>
            </a:r>
            <a:r>
              <a:rPr lang="en-US" sz="1700">
                <a:latin typeface="Myanmar Text"/>
                <a:cs typeface="Myanmar Text"/>
              </a:rPr>
              <a:t> amputation is considered as one procedure.</a:t>
            </a:r>
            <a:endParaRPr lang="en-US" sz="1700"/>
          </a:p>
          <a:p>
            <a:pPr marL="383540" lvl="1">
              <a:buFont typeface="Wingdings" panose="05000000000000000000" pitchFamily="2" charset="2"/>
              <a:buChar char="Ø"/>
            </a:pPr>
            <a:r>
              <a:rPr lang="en-US" sz="1700">
                <a:latin typeface="Myanmar Text"/>
                <a:cs typeface="Myanmar Text"/>
              </a:rPr>
              <a:t>Amputation of adjoining metatarsals or rays is considered one procedure.</a:t>
            </a:r>
            <a:endParaRPr lang="en-US" sz="1700"/>
          </a:p>
          <a:p>
            <a:pPr marL="383540" lvl="1">
              <a:buFont typeface="Wingdings" panose="05000000000000000000" pitchFamily="2" charset="2"/>
              <a:buChar char="Ø"/>
            </a:pPr>
            <a:r>
              <a:rPr lang="en-US" sz="1700">
                <a:latin typeface="Myanmar Text"/>
                <a:cs typeface="Myanmar Text"/>
              </a:rPr>
              <a:t>Non-adjoining metatarsal ray amputations can be counted as two procedures.</a:t>
            </a:r>
            <a:endParaRPr lang="en-US" sz="1700"/>
          </a:p>
          <a:p>
            <a:pPr marL="932180" lvl="4">
              <a:buFont typeface="Wingdings" panose="05000000000000000000" pitchFamily="2" charset="2"/>
              <a:buChar char="Ø"/>
            </a:pPr>
            <a:r>
              <a:rPr lang="en-US" sz="1700">
                <a:latin typeface="Myanmar Text"/>
                <a:cs typeface="Myanmar Text"/>
              </a:rPr>
              <a:t>EXAMPLE: 1st and 5th ray amputations</a:t>
            </a:r>
          </a:p>
          <a:p>
            <a:pPr marL="383540" lvl="1">
              <a:buFont typeface="Wingdings" panose="05000000000000000000" pitchFamily="2" charset="2"/>
              <a:buChar char="Ø"/>
            </a:pPr>
            <a:r>
              <a:rPr lang="en-US" sz="1700">
                <a:latin typeface="Myanmar Text"/>
                <a:cs typeface="Myanmar Text"/>
              </a:rPr>
              <a:t>Watch for fragmentation of lesser ray amputation into metatarsal head resection and toe amputation.  Includes the incision and drainage.</a:t>
            </a:r>
            <a:endParaRPr lang="en-US" sz="1700"/>
          </a:p>
        </p:txBody>
      </p:sp>
    </p:spTree>
    <p:extLst>
      <p:ext uri="{BB962C8B-B14F-4D97-AF65-F5344CB8AC3E}">
        <p14:creationId xmlns:p14="http://schemas.microsoft.com/office/powerpoint/2010/main" val="1461322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1908"/>
          </a:xfrm>
        </p:spPr>
        <p:txBody>
          <a:bodyPr>
            <a:normAutofit/>
          </a:bodyPr>
          <a:lstStyle/>
          <a:p>
            <a:pPr algn="ctr"/>
            <a:r>
              <a:rPr lang="en-US" sz="3600">
                <a:solidFill>
                  <a:srgbClr val="FFFF00"/>
                </a:solidFill>
                <a:latin typeface="Arial"/>
                <a:cs typeface="Arial"/>
              </a:rPr>
              <a:t>Proper Logging Guidelines</a:t>
            </a:r>
          </a:p>
        </p:txBody>
      </p:sp>
      <p:sp>
        <p:nvSpPr>
          <p:cNvPr id="3" name="Content Placeholder 2"/>
          <p:cNvSpPr>
            <a:spLocks noGrp="1"/>
          </p:cNvSpPr>
          <p:nvPr>
            <p:ph idx="1"/>
          </p:nvPr>
        </p:nvSpPr>
        <p:spPr>
          <a:xfrm>
            <a:off x="596349" y="1550503"/>
            <a:ext cx="10829676" cy="4786911"/>
          </a:xfrm>
        </p:spPr>
        <p:txBody>
          <a:bodyPr vert="horz" lIns="0" tIns="45720" rIns="0" bIns="45720" rtlCol="0" anchor="t">
            <a:normAutofit/>
          </a:bodyPr>
          <a:lstStyle/>
          <a:p>
            <a:pPr marL="0" indent="0">
              <a:buNone/>
            </a:pPr>
            <a:endParaRPr lang="en-US"/>
          </a:p>
          <a:p>
            <a:pPr marL="0" indent="0">
              <a:buNone/>
            </a:pPr>
            <a:r>
              <a:rPr lang="en-US" b="1">
                <a:solidFill>
                  <a:schemeClr val="bg1">
                    <a:lumMod val="10000"/>
                  </a:schemeClr>
                </a:solidFill>
                <a:latin typeface="Myanmar Text"/>
                <a:cs typeface="Myanmar Text"/>
              </a:rPr>
              <a:t>4.13 Open Management of Tarsometatarsal Fracture/dislocation</a:t>
            </a:r>
          </a:p>
          <a:p>
            <a:pPr marL="383540" lvl="1">
              <a:buFont typeface="Wingdings" panose="05000000000000000000" pitchFamily="2" charset="2"/>
              <a:buChar char="Ø"/>
            </a:pPr>
            <a:r>
              <a:rPr lang="en-US">
                <a:latin typeface="Myanmar Text"/>
                <a:cs typeface="Myanmar Text"/>
              </a:rPr>
              <a:t> </a:t>
            </a:r>
            <a:r>
              <a:rPr lang="en-US" sz="1900">
                <a:latin typeface="Myanmar Text"/>
                <a:cs typeface="Myanmar Text"/>
              </a:rPr>
              <a:t>Claimed as one procedure for repair of the metatarsal cuneiform and cuboid joints. </a:t>
            </a:r>
          </a:p>
          <a:p>
            <a:pPr marL="749300" lvl="3">
              <a:buFont typeface="Wingdings" panose="05000000000000000000" pitchFamily="2" charset="2"/>
              <a:buChar char="Ø"/>
            </a:pPr>
            <a:r>
              <a:rPr lang="en-US" sz="1900" b="1">
                <a:solidFill>
                  <a:schemeClr val="bg1">
                    <a:lumMod val="10000"/>
                  </a:schemeClr>
                </a:solidFill>
                <a:latin typeface="Myanmar Text"/>
                <a:cs typeface="Myanmar Text"/>
              </a:rPr>
              <a:t> Cannot</a:t>
            </a:r>
            <a:r>
              <a:rPr lang="en-US" sz="1900">
                <a:latin typeface="Myanmar Text"/>
                <a:cs typeface="Myanmar Text"/>
              </a:rPr>
              <a:t> be logged with 3.7 Open Management of Dislocation (MPJ/tarsometatarsal) or 4.15 Tarsometatarsal fusion.</a:t>
            </a:r>
            <a:endParaRPr lang="en-US"/>
          </a:p>
          <a:p>
            <a:pPr marL="0" indent="0">
              <a:buNone/>
            </a:pPr>
            <a:r>
              <a:rPr lang="en-US" b="1">
                <a:solidFill>
                  <a:schemeClr val="bg1">
                    <a:lumMod val="10000"/>
                  </a:schemeClr>
                </a:solidFill>
                <a:latin typeface="Myanmar Text"/>
                <a:cs typeface="Myanmar Text"/>
              </a:rPr>
              <a:t>4.14 Multiple Metatarsal Osteotomy Management of Metatarsus </a:t>
            </a:r>
            <a:r>
              <a:rPr lang="en-US" b="1" err="1">
                <a:solidFill>
                  <a:schemeClr val="bg1">
                    <a:lumMod val="10000"/>
                  </a:schemeClr>
                </a:solidFill>
                <a:latin typeface="Myanmar Text"/>
                <a:cs typeface="Myanmar Text"/>
              </a:rPr>
              <a:t>Adductus</a:t>
            </a:r>
            <a:endParaRPr lang="en-US" b="1">
              <a:solidFill>
                <a:schemeClr val="bg1">
                  <a:lumMod val="10000"/>
                </a:schemeClr>
              </a:solidFill>
              <a:latin typeface="Myanmar Text"/>
              <a:cs typeface="Myanmar Text"/>
            </a:endParaRPr>
          </a:p>
          <a:p>
            <a:pPr marL="383540" lvl="1">
              <a:buFont typeface="Wingdings" panose="05000000000000000000" pitchFamily="2" charset="2"/>
              <a:buChar char="Ø"/>
            </a:pPr>
            <a:r>
              <a:rPr lang="en-US" sz="1800">
                <a:latin typeface="Myanmar Text"/>
                <a:cs typeface="Myanmar Text"/>
              </a:rPr>
              <a:t>One procedure for the correction of metatarsus </a:t>
            </a:r>
            <a:r>
              <a:rPr lang="en-US" sz="1800" err="1">
                <a:latin typeface="Myanmar Text"/>
                <a:cs typeface="Myanmar Text"/>
              </a:rPr>
              <a:t>adductus</a:t>
            </a:r>
            <a:r>
              <a:rPr lang="en-US" sz="1800">
                <a:latin typeface="Myanmar Text"/>
                <a:cs typeface="Myanmar Text"/>
              </a:rPr>
              <a:t> (independent of the number of osteotomies performed).</a:t>
            </a:r>
            <a:endParaRPr lang="en-US" sz="1800"/>
          </a:p>
        </p:txBody>
      </p:sp>
    </p:spTree>
    <p:extLst>
      <p:ext uri="{BB962C8B-B14F-4D97-AF65-F5344CB8AC3E}">
        <p14:creationId xmlns:p14="http://schemas.microsoft.com/office/powerpoint/2010/main" val="2237835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5530"/>
          </a:xfrm>
        </p:spPr>
        <p:txBody>
          <a:bodyPr>
            <a:normAutofit/>
          </a:bodyPr>
          <a:lstStyle/>
          <a:p>
            <a:pPr algn="ctr"/>
            <a:r>
              <a:rPr lang="en-US" sz="3600">
                <a:solidFill>
                  <a:srgbClr val="FFFF00"/>
                </a:solidFill>
                <a:latin typeface="Arial"/>
                <a:cs typeface="Arial"/>
              </a:rPr>
              <a:t>Proper Logging Guidelines</a:t>
            </a:r>
          </a:p>
        </p:txBody>
      </p:sp>
      <p:sp>
        <p:nvSpPr>
          <p:cNvPr id="3" name="Content Placeholder 2"/>
          <p:cNvSpPr>
            <a:spLocks noGrp="1"/>
          </p:cNvSpPr>
          <p:nvPr>
            <p:ph idx="1"/>
          </p:nvPr>
        </p:nvSpPr>
        <p:spPr>
          <a:xfrm>
            <a:off x="698270" y="1924216"/>
            <a:ext cx="10515600" cy="4343579"/>
          </a:xfrm>
        </p:spPr>
        <p:txBody>
          <a:bodyPr vert="horz" lIns="0" tIns="45720" rIns="0" bIns="45720" rtlCol="0" anchor="t">
            <a:normAutofit lnSpcReduction="10000"/>
          </a:bodyPr>
          <a:lstStyle/>
          <a:p>
            <a:pPr marL="0" indent="0">
              <a:buNone/>
            </a:pPr>
            <a:r>
              <a:rPr lang="en-US" b="1">
                <a:solidFill>
                  <a:schemeClr val="bg1">
                    <a:lumMod val="10000"/>
                  </a:schemeClr>
                </a:solidFill>
                <a:latin typeface="Myanmar Text"/>
                <a:cs typeface="Myanmar Text"/>
              </a:rPr>
              <a:t>4.15 Tarsometatarsal Fusion</a:t>
            </a:r>
          </a:p>
          <a:p>
            <a:pPr marL="383540" lvl="1">
              <a:buFont typeface="Wingdings" panose="05000000000000000000" pitchFamily="2" charset="2"/>
              <a:buChar char="Ø"/>
            </a:pPr>
            <a:r>
              <a:rPr lang="en-US" sz="1700">
                <a:latin typeface="Myanmar Text"/>
                <a:cs typeface="Myanmar Text"/>
              </a:rPr>
              <a:t>Fusion of the tarsometatarsal joints (complete or partial) is one procedure.</a:t>
            </a:r>
            <a:endParaRPr lang="en-US" sz="1700"/>
          </a:p>
          <a:p>
            <a:pPr marL="383540" lvl="1">
              <a:buFont typeface="Wingdings" panose="05000000000000000000" pitchFamily="2" charset="2"/>
              <a:buChar char="Ø"/>
            </a:pPr>
            <a:r>
              <a:rPr lang="en-US" sz="1700">
                <a:latin typeface="Myanmar Text"/>
                <a:cs typeface="Myanmar Text"/>
              </a:rPr>
              <a:t>This code is to be used in cases of Lisfranc joint fracture / dislocation primary arthrodesis or osteoarthritis.</a:t>
            </a:r>
            <a:endParaRPr lang="en-US" sz="1700"/>
          </a:p>
          <a:p>
            <a:pPr marL="383540" lvl="1">
              <a:buFont typeface="Wingdings" panose="05000000000000000000" pitchFamily="2" charset="2"/>
              <a:buChar char="Ø"/>
            </a:pPr>
            <a:r>
              <a:rPr lang="en-US" sz="1700">
                <a:latin typeface="Myanmar Text"/>
                <a:cs typeface="Myanmar Text"/>
              </a:rPr>
              <a:t>This code is </a:t>
            </a:r>
            <a:r>
              <a:rPr lang="en-US" sz="1700" b="1">
                <a:solidFill>
                  <a:schemeClr val="bg1">
                    <a:lumMod val="10000"/>
                  </a:schemeClr>
                </a:solidFill>
                <a:latin typeface="Myanmar Text"/>
                <a:cs typeface="Myanmar Text"/>
              </a:rPr>
              <a:t>not </a:t>
            </a:r>
            <a:r>
              <a:rPr lang="en-US" sz="1700">
                <a:latin typeface="Myanmar Text"/>
                <a:cs typeface="Myanmar Text"/>
              </a:rPr>
              <a:t>to be used for bunion correction (use 2.1.6 or 2.2.5 or 2.3.3).</a:t>
            </a:r>
            <a:endParaRPr lang="en-US" sz="1700"/>
          </a:p>
          <a:p>
            <a:pPr marL="383540" lvl="1">
              <a:buFont typeface="Wingdings" panose="05000000000000000000" pitchFamily="2" charset="2"/>
              <a:buChar char="Ø"/>
            </a:pPr>
            <a:r>
              <a:rPr lang="en-US" sz="1700" b="1">
                <a:solidFill>
                  <a:schemeClr val="bg1">
                    <a:lumMod val="10000"/>
                  </a:schemeClr>
                </a:solidFill>
                <a:latin typeface="Myanmar Text"/>
                <a:cs typeface="Myanmar Text"/>
              </a:rPr>
              <a:t>Cannot </a:t>
            </a:r>
            <a:r>
              <a:rPr lang="en-US" sz="1700">
                <a:latin typeface="Myanmar Text"/>
                <a:cs typeface="Myanmar Text"/>
              </a:rPr>
              <a:t>be logged with 3.7 Open Management of Dislocation (MPJ / tarsometatarsal) or 4.13 Open Management of Tarsometatarsal Fracture / dislocation.</a:t>
            </a:r>
            <a:endParaRPr lang="en-US"/>
          </a:p>
          <a:p>
            <a:pPr marL="0" indent="0">
              <a:buNone/>
            </a:pPr>
            <a:r>
              <a:rPr lang="en-US" b="1">
                <a:solidFill>
                  <a:schemeClr val="bg1">
                    <a:lumMod val="10000"/>
                  </a:schemeClr>
                </a:solidFill>
              </a:rPr>
              <a:t>4.19 Detachment/reattachment of Achilles Tendon with Partial Ostectomy</a:t>
            </a:r>
          </a:p>
          <a:p>
            <a:pPr marL="383540" lvl="1">
              <a:buFont typeface="Wingdings" panose="05000000000000000000" pitchFamily="2" charset="2"/>
              <a:buChar char="Ø"/>
            </a:pPr>
            <a:r>
              <a:rPr lang="en-US"/>
              <a:t>May </a:t>
            </a:r>
            <a:r>
              <a:rPr lang="en-US" b="1">
                <a:solidFill>
                  <a:schemeClr val="bg1">
                    <a:lumMod val="10000"/>
                  </a:schemeClr>
                </a:solidFill>
              </a:rPr>
              <a:t>not</a:t>
            </a:r>
            <a:r>
              <a:rPr lang="en-US"/>
              <a:t> be used in conjunction with:</a:t>
            </a:r>
          </a:p>
          <a:p>
            <a:pPr marL="932180" lvl="4">
              <a:buFont typeface="Wingdings" panose="05000000000000000000" pitchFamily="2" charset="2"/>
              <a:buChar char="§"/>
            </a:pPr>
            <a:r>
              <a:rPr lang="en-US" sz="1700">
                <a:latin typeface="Myanmar Text"/>
                <a:cs typeface="Myanmar Text"/>
              </a:rPr>
              <a:t>4.1 partial ostectomy (includes foot, ankle, or leg)</a:t>
            </a:r>
          </a:p>
          <a:p>
            <a:pPr marL="932180" lvl="4">
              <a:buFont typeface="Wingdings" panose="05000000000000000000" pitchFamily="2" charset="2"/>
              <a:buChar char="§"/>
            </a:pPr>
            <a:r>
              <a:rPr lang="en-US" sz="1700"/>
              <a:t>5.3.1 repair of acute tendon injury</a:t>
            </a:r>
          </a:p>
        </p:txBody>
      </p:sp>
    </p:spTree>
    <p:extLst>
      <p:ext uri="{BB962C8B-B14F-4D97-AF65-F5344CB8AC3E}">
        <p14:creationId xmlns:p14="http://schemas.microsoft.com/office/powerpoint/2010/main" val="1138942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2279"/>
          </a:xfrm>
        </p:spPr>
        <p:txBody>
          <a:bodyPr>
            <a:normAutofit/>
          </a:bodyPr>
          <a:lstStyle/>
          <a:p>
            <a:pPr algn="ctr"/>
            <a:r>
              <a:rPr lang="en-US" sz="3600">
                <a:solidFill>
                  <a:srgbClr val="FFFF00"/>
                </a:solidFill>
                <a:latin typeface="Arial"/>
                <a:cs typeface="Arial"/>
              </a:rPr>
              <a:t>Category 5: Logging Guidelines</a:t>
            </a:r>
            <a:r>
              <a:rPr lang="en-US" sz="3600" b="1">
                <a:solidFill>
                  <a:srgbClr val="FFFF00"/>
                </a:solidFill>
                <a:latin typeface="Arial"/>
                <a:cs typeface="Arial"/>
              </a:rPr>
              <a:t> </a:t>
            </a:r>
          </a:p>
        </p:txBody>
      </p:sp>
      <p:sp>
        <p:nvSpPr>
          <p:cNvPr id="3" name="Content Placeholder 2"/>
          <p:cNvSpPr>
            <a:spLocks noGrp="1"/>
          </p:cNvSpPr>
          <p:nvPr>
            <p:ph idx="1"/>
          </p:nvPr>
        </p:nvSpPr>
        <p:spPr>
          <a:xfrm>
            <a:off x="838199" y="1963972"/>
            <a:ext cx="10515600" cy="4320449"/>
          </a:xfrm>
        </p:spPr>
        <p:txBody>
          <a:bodyPr vert="horz" lIns="0" tIns="45720" rIns="0" bIns="45720" rtlCol="0" anchor="t">
            <a:normAutofit/>
          </a:bodyPr>
          <a:lstStyle/>
          <a:p>
            <a:pPr marL="0" indent="0">
              <a:buNone/>
            </a:pPr>
            <a:r>
              <a:rPr lang="en-US" b="1">
                <a:latin typeface="Myanmar Text"/>
                <a:cs typeface="Myanmar Text"/>
              </a:rPr>
              <a:t>General Guidelines:</a:t>
            </a:r>
            <a:br>
              <a:rPr lang="en-US" b="1">
                <a:latin typeface="Myanmar Text"/>
                <a:cs typeface="Myanmar Text"/>
              </a:rPr>
            </a:br>
            <a:endParaRPr lang="en-US" b="1"/>
          </a:p>
          <a:p>
            <a:pPr marL="383540" lvl="1">
              <a:buFont typeface="Wingdings" panose="05000000000000000000" pitchFamily="2" charset="2"/>
              <a:buChar char="Ø"/>
            </a:pPr>
            <a:r>
              <a:rPr lang="en-US" sz="2000">
                <a:latin typeface="Myanmar Text"/>
                <a:cs typeface="Myanmar Text"/>
              </a:rPr>
              <a:t>Any reference in the proper logging guide document to “midfoot” entails any osseous or soft tissue procedure that is performed proximal to, but not including the tarsometatarsal/Lisfranc joint.</a:t>
            </a:r>
            <a:endParaRPr lang="en-US"/>
          </a:p>
          <a:p>
            <a:pPr marL="383540" lvl="1">
              <a:buFont typeface="Wingdings" panose="05000000000000000000" pitchFamily="2" charset="2"/>
              <a:buChar char="Ø"/>
            </a:pPr>
            <a:r>
              <a:rPr lang="en-US" sz="2000">
                <a:latin typeface="Myanmar Text"/>
                <a:cs typeface="Myanmar Text"/>
              </a:rPr>
              <a:t>The rule of thumb to follow when logging ankle procedures is, “an ankle is an ankle.” All procedures performed within a single case must be logged as a single procedure, even if one could log multiple procedures if they were performed at different times. Exceptions are noted below.</a:t>
            </a:r>
          </a:p>
        </p:txBody>
      </p:sp>
    </p:spTree>
    <p:extLst>
      <p:ext uri="{BB962C8B-B14F-4D97-AF65-F5344CB8AC3E}">
        <p14:creationId xmlns:p14="http://schemas.microsoft.com/office/powerpoint/2010/main" val="2780383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5282"/>
          </a:xfrm>
        </p:spPr>
        <p:txBody>
          <a:bodyPr>
            <a:normAutofit/>
          </a:bodyPr>
          <a:lstStyle/>
          <a:p>
            <a:pPr algn="ctr"/>
            <a:r>
              <a:rPr lang="en-US" sz="3600">
                <a:solidFill>
                  <a:srgbClr val="FFFF00"/>
                </a:solidFill>
                <a:latin typeface="Arial"/>
                <a:cs typeface="Arial"/>
              </a:rPr>
              <a:t>Category 5: Elective Osseous</a:t>
            </a:r>
            <a:r>
              <a:rPr lang="en-US" sz="3600" b="1">
                <a:solidFill>
                  <a:srgbClr val="FFFF00"/>
                </a:solidFill>
                <a:latin typeface="Arial"/>
                <a:cs typeface="Arial"/>
              </a:rPr>
              <a:t> </a:t>
            </a:r>
          </a:p>
        </p:txBody>
      </p:sp>
      <p:sp>
        <p:nvSpPr>
          <p:cNvPr id="3" name="Content Placeholder 2"/>
          <p:cNvSpPr>
            <a:spLocks noGrp="1"/>
          </p:cNvSpPr>
          <p:nvPr>
            <p:ph idx="1"/>
          </p:nvPr>
        </p:nvSpPr>
        <p:spPr>
          <a:xfrm>
            <a:off x="564543" y="1963971"/>
            <a:ext cx="10893287" cy="4212991"/>
          </a:xfrm>
        </p:spPr>
        <p:txBody>
          <a:bodyPr vert="horz" lIns="0" tIns="45720" rIns="0" bIns="45720" rtlCol="0" anchor="t">
            <a:normAutofit/>
          </a:bodyPr>
          <a:lstStyle/>
          <a:p>
            <a:pPr marL="0" indent="0">
              <a:buNone/>
            </a:pPr>
            <a:r>
              <a:rPr lang="en-US" sz="2000">
                <a:solidFill>
                  <a:schemeClr val="bg1">
                    <a:lumMod val="10000"/>
                  </a:schemeClr>
                </a:solidFill>
              </a:rPr>
              <a:t>5.2.1 Operative arthroscopy without removal of loose body or other osteochondral debridement</a:t>
            </a:r>
          </a:p>
          <a:p>
            <a:pPr marL="383540" lvl="1">
              <a:buFont typeface="Wingdings" panose="05000000000000000000" pitchFamily="2" charset="2"/>
              <a:buChar char="Ø"/>
            </a:pPr>
            <a:r>
              <a:rPr lang="en-US" sz="2000" b="1">
                <a:solidFill>
                  <a:schemeClr val="bg1">
                    <a:lumMod val="10000"/>
                  </a:schemeClr>
                </a:solidFill>
              </a:rPr>
              <a:t>Cannot</a:t>
            </a:r>
            <a:r>
              <a:rPr lang="en-US" sz="2000"/>
              <a:t> be counted separately if converted into an open ankle procedure</a:t>
            </a:r>
          </a:p>
          <a:p>
            <a:pPr marL="383540" lvl="1">
              <a:buFont typeface="Wingdings" panose="05000000000000000000" pitchFamily="2" charset="2"/>
              <a:buChar char="Ø"/>
            </a:pPr>
            <a:r>
              <a:rPr lang="en-US" sz="2000">
                <a:latin typeface="Myanmar Text"/>
                <a:cs typeface="Myanmar Text"/>
              </a:rPr>
              <a:t>Can be logged with a lateral ankle stabilization as long as the lateral ankle stabilization was </a:t>
            </a:r>
            <a:r>
              <a:rPr lang="en-US" sz="2000" b="1">
                <a:solidFill>
                  <a:schemeClr val="bg1">
                    <a:lumMod val="10000"/>
                  </a:schemeClr>
                </a:solidFill>
                <a:latin typeface="Myanmar Text"/>
                <a:cs typeface="Myanmar Text"/>
              </a:rPr>
              <a:t>not</a:t>
            </a:r>
            <a:r>
              <a:rPr lang="en-US" sz="2000">
                <a:latin typeface="Myanmar Text"/>
                <a:cs typeface="Myanmar Text"/>
              </a:rPr>
              <a:t> performed through the scope</a:t>
            </a:r>
          </a:p>
          <a:p>
            <a:pPr marL="383540" lvl="1">
              <a:buFont typeface="Wingdings" panose="05000000000000000000" pitchFamily="2" charset="2"/>
              <a:buChar char="Ø"/>
            </a:pPr>
            <a:r>
              <a:rPr lang="en-US" sz="2000">
                <a:latin typeface="Myanmar Text"/>
                <a:cs typeface="Myanmar Text"/>
              </a:rPr>
              <a:t>May</a:t>
            </a:r>
            <a:r>
              <a:rPr lang="en-US" sz="2000">
                <a:solidFill>
                  <a:schemeClr val="bg1">
                    <a:lumMod val="10000"/>
                  </a:schemeClr>
                </a:solidFill>
                <a:latin typeface="Myanmar Text"/>
                <a:cs typeface="Myanmar Text"/>
              </a:rPr>
              <a:t> </a:t>
            </a:r>
            <a:r>
              <a:rPr lang="en-US" sz="2000" b="1">
                <a:solidFill>
                  <a:schemeClr val="bg1">
                    <a:lumMod val="10000"/>
                  </a:schemeClr>
                </a:solidFill>
                <a:latin typeface="Myanmar Text"/>
                <a:cs typeface="Myanmar Text"/>
              </a:rPr>
              <a:t>not</a:t>
            </a:r>
            <a:r>
              <a:rPr lang="en-US" sz="2000">
                <a:solidFill>
                  <a:schemeClr val="bg1">
                    <a:lumMod val="10000"/>
                  </a:schemeClr>
                </a:solidFill>
                <a:latin typeface="Myanmar Text"/>
                <a:cs typeface="Myanmar Text"/>
              </a:rPr>
              <a:t> </a:t>
            </a:r>
            <a:r>
              <a:rPr lang="en-US" sz="2000">
                <a:latin typeface="Myanmar Text"/>
                <a:cs typeface="Myanmar Text"/>
              </a:rPr>
              <a:t>be claimed if the arthroscopy results in an “open” procedure.</a:t>
            </a:r>
          </a:p>
          <a:p>
            <a:pPr marL="383540" lvl="1">
              <a:buFont typeface="Wingdings" panose="05000000000000000000" pitchFamily="2" charset="2"/>
              <a:buChar char="Ø"/>
            </a:pPr>
            <a:r>
              <a:rPr lang="en-US" sz="2000">
                <a:latin typeface="Myanmar Text"/>
                <a:cs typeface="Myanmar Text"/>
              </a:rPr>
              <a:t>May </a:t>
            </a:r>
            <a:r>
              <a:rPr lang="en-US" sz="2000" b="1">
                <a:solidFill>
                  <a:schemeClr val="bg1">
                    <a:lumMod val="10000"/>
                  </a:schemeClr>
                </a:solidFill>
                <a:latin typeface="Myanmar Text"/>
                <a:cs typeface="Myanmar Text"/>
              </a:rPr>
              <a:t>not</a:t>
            </a:r>
            <a:r>
              <a:rPr lang="en-US" sz="2000">
                <a:solidFill>
                  <a:schemeClr val="bg1">
                    <a:lumMod val="10000"/>
                  </a:schemeClr>
                </a:solidFill>
                <a:latin typeface="Myanmar Text"/>
                <a:cs typeface="Myanmar Text"/>
              </a:rPr>
              <a:t> </a:t>
            </a:r>
            <a:r>
              <a:rPr lang="en-US" sz="2000">
                <a:latin typeface="Myanmar Text"/>
                <a:cs typeface="Myanmar Text"/>
              </a:rPr>
              <a:t>be claimed in conjunction with:</a:t>
            </a:r>
          </a:p>
          <a:p>
            <a:pPr marL="749300" lvl="3"/>
            <a:r>
              <a:rPr lang="en-US" sz="1700">
                <a:latin typeface="Myanmar Text"/>
                <a:cs typeface="Myanmar Text"/>
              </a:rPr>
              <a:t>5.1.7 open synovectomy of the rearfoot/ankle</a:t>
            </a:r>
          </a:p>
          <a:p>
            <a:pPr marL="749300" lvl="3"/>
            <a:r>
              <a:rPr lang="en-US" sz="1700">
                <a:latin typeface="Myanmar Text"/>
                <a:cs typeface="Myanmar Text"/>
              </a:rPr>
              <a:t>5.2.7 open management of talar dome lesion (with or without osteotomy)</a:t>
            </a:r>
          </a:p>
          <a:p>
            <a:pPr marL="749300" lvl="3"/>
            <a:r>
              <a:rPr lang="en-US" sz="1700">
                <a:latin typeface="Myanmar Text"/>
                <a:cs typeface="Myanmar Text"/>
              </a:rPr>
              <a:t>5.2.8 ankle arthrotomy / arthroscopy with removal of loose body or other osteochondral debridement</a:t>
            </a:r>
          </a:p>
          <a:p>
            <a:pPr marL="749300" lvl="3"/>
            <a:r>
              <a:rPr lang="en-US" sz="1700">
                <a:latin typeface="Myanmar Text"/>
                <a:cs typeface="Myanmar Text"/>
              </a:rPr>
              <a:t>5.2.11 other elective reconstructive rearfoot/ankle osseous surgery not listed above (i.e.,</a:t>
            </a:r>
            <a:r>
              <a:rPr lang="en-US" sz="1700" err="1">
                <a:latin typeface="Myanmar Text"/>
                <a:cs typeface="Myanmar Text"/>
              </a:rPr>
              <a:t>subchondroplasty</a:t>
            </a:r>
            <a:r>
              <a:rPr lang="en-US" sz="1700">
                <a:latin typeface="Myanmar Text"/>
                <a:cs typeface="Myanmar Text"/>
              </a:rPr>
              <a:t>)</a:t>
            </a:r>
          </a:p>
        </p:txBody>
      </p:sp>
    </p:spTree>
    <p:extLst>
      <p:ext uri="{BB962C8B-B14F-4D97-AF65-F5344CB8AC3E}">
        <p14:creationId xmlns:p14="http://schemas.microsoft.com/office/powerpoint/2010/main" val="1852254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7391"/>
            <a:ext cx="10515600" cy="810704"/>
          </a:xfrm>
        </p:spPr>
        <p:txBody>
          <a:bodyPr>
            <a:normAutofit/>
          </a:bodyPr>
          <a:lstStyle/>
          <a:p>
            <a:pPr algn="ctr"/>
            <a:r>
              <a:rPr lang="en-US" sz="3600">
                <a:solidFill>
                  <a:srgbClr val="FFFF00"/>
                </a:solidFill>
                <a:latin typeface="Arial"/>
                <a:cs typeface="Arial"/>
              </a:rPr>
              <a:t>Category 5: Elective Osseous</a:t>
            </a:r>
          </a:p>
        </p:txBody>
      </p:sp>
      <p:sp>
        <p:nvSpPr>
          <p:cNvPr id="3" name="Content Placeholder 2"/>
          <p:cNvSpPr>
            <a:spLocks noGrp="1"/>
          </p:cNvSpPr>
          <p:nvPr>
            <p:ph idx="1"/>
          </p:nvPr>
        </p:nvSpPr>
        <p:spPr>
          <a:xfrm>
            <a:off x="644057" y="1637969"/>
            <a:ext cx="10933042" cy="4854906"/>
          </a:xfrm>
        </p:spPr>
        <p:txBody>
          <a:bodyPr vert="horz" lIns="0" tIns="45720" rIns="0" bIns="45720" rtlCol="0" anchor="t">
            <a:noAutofit/>
          </a:bodyPr>
          <a:lstStyle/>
          <a:p>
            <a:pPr marL="0" indent="0">
              <a:buNone/>
            </a:pPr>
            <a:r>
              <a:rPr lang="en-US" sz="1600" b="1">
                <a:solidFill>
                  <a:schemeClr val="bg1">
                    <a:lumMod val="10000"/>
                  </a:schemeClr>
                </a:solidFill>
                <a:latin typeface="Myanmar Text"/>
                <a:cs typeface="Myanmar Text"/>
              </a:rPr>
              <a:t>5.2.4 Midfoot, Rearfoot, or Ankle Fusion</a:t>
            </a:r>
          </a:p>
          <a:p>
            <a:pPr marL="383540" lvl="1">
              <a:buFont typeface="Wingdings" panose="05000000000000000000" pitchFamily="2" charset="2"/>
              <a:buChar char="Ø"/>
            </a:pPr>
            <a:r>
              <a:rPr lang="en-US" sz="1600">
                <a:latin typeface="Myanmar Text"/>
                <a:cs typeface="Myanmar Text"/>
              </a:rPr>
              <a:t>Multiple procedures count as one procedure.</a:t>
            </a:r>
            <a:endParaRPr lang="en-US" sz="1600"/>
          </a:p>
          <a:p>
            <a:pPr marL="383540" lvl="1">
              <a:buFont typeface="Wingdings" panose="05000000000000000000" pitchFamily="2" charset="2"/>
              <a:buChar char="Ø"/>
            </a:pPr>
            <a:r>
              <a:rPr lang="en-US" sz="1600">
                <a:latin typeface="Myanmar Text"/>
                <a:cs typeface="Myanmar Text"/>
              </a:rPr>
              <a:t>“Midfoot” entails any osseous procedure that is performed proximal to but not including the TMTJ. </a:t>
            </a:r>
            <a:endParaRPr lang="en-US" sz="1600"/>
          </a:p>
          <a:p>
            <a:pPr marL="383540" lvl="1">
              <a:buFont typeface="Wingdings" panose="05000000000000000000" pitchFamily="2" charset="2"/>
              <a:buChar char="Ø"/>
            </a:pPr>
            <a:r>
              <a:rPr lang="en-US" sz="1600">
                <a:latin typeface="Myanmar Text"/>
                <a:cs typeface="Myanmar Text"/>
              </a:rPr>
              <a:t>EXAMPLES: double arthrodesis, triple arthrodesis, pan talar arthrodesis, talonavicular with a calcaneocuboid arthrodesis are all logged as one procedure.</a:t>
            </a:r>
            <a:endParaRPr lang="en-US" sz="1600"/>
          </a:p>
          <a:p>
            <a:pPr marL="383540" lvl="1">
              <a:buFont typeface="Wingdings" panose="05000000000000000000" pitchFamily="2" charset="2"/>
              <a:buChar char="Ø"/>
            </a:pPr>
            <a:r>
              <a:rPr lang="en-US" sz="1600">
                <a:solidFill>
                  <a:schemeClr val="bg1">
                    <a:lumMod val="10000"/>
                  </a:schemeClr>
                </a:solidFill>
                <a:latin typeface="Myanmar Text"/>
                <a:cs typeface="Myanmar Text"/>
              </a:rPr>
              <a:t>NOTE</a:t>
            </a:r>
            <a:r>
              <a:rPr lang="en-US" sz="1600">
                <a:latin typeface="Myanmar Text"/>
                <a:cs typeface="Myanmar Text"/>
              </a:rPr>
              <a:t>: 5.2.4 can be claimed in conjunction with 5.2.5, 5.2.7, and 5.2.9 when an osteotomy was done to correct RRA deformity.</a:t>
            </a:r>
          </a:p>
          <a:p>
            <a:pPr marL="0" indent="0">
              <a:buNone/>
            </a:pPr>
            <a:r>
              <a:rPr lang="en-US" sz="1600" b="1">
                <a:solidFill>
                  <a:schemeClr val="bg1">
                    <a:lumMod val="10000"/>
                  </a:schemeClr>
                </a:solidFill>
              </a:rPr>
              <a:t>5.2.5 Midfoot, Rearfoot or Tibial Osteotomy</a:t>
            </a:r>
          </a:p>
          <a:p>
            <a:pPr marL="383540" lvl="1">
              <a:buFont typeface="Wingdings" panose="05000000000000000000" pitchFamily="2" charset="2"/>
              <a:buChar char="Ø"/>
            </a:pPr>
            <a:r>
              <a:rPr lang="en-US" sz="1600">
                <a:latin typeface="Myanmar Text"/>
                <a:cs typeface="Myanmar Text"/>
              </a:rPr>
              <a:t>May </a:t>
            </a:r>
            <a:r>
              <a:rPr lang="en-US" sz="1600" b="1">
                <a:solidFill>
                  <a:schemeClr val="bg1">
                    <a:lumMod val="10000"/>
                  </a:schemeClr>
                </a:solidFill>
                <a:latin typeface="Myanmar Text"/>
                <a:cs typeface="Myanmar Text"/>
              </a:rPr>
              <a:t>not</a:t>
            </a:r>
            <a:r>
              <a:rPr lang="en-US" sz="1600">
                <a:solidFill>
                  <a:schemeClr val="bg1">
                    <a:lumMod val="10000"/>
                  </a:schemeClr>
                </a:solidFill>
                <a:latin typeface="Myanmar Text"/>
                <a:cs typeface="Myanmar Text"/>
              </a:rPr>
              <a:t> </a:t>
            </a:r>
            <a:r>
              <a:rPr lang="en-US" sz="1600">
                <a:latin typeface="Myanmar Text"/>
                <a:cs typeface="Myanmar Text"/>
              </a:rPr>
              <a:t>be claimed with the following procedures if the osteotomy was performed to access pathology:</a:t>
            </a:r>
          </a:p>
          <a:p>
            <a:pPr marL="749300" lvl="3"/>
            <a:r>
              <a:rPr lang="en-US" sz="1400">
                <a:latin typeface="Myanmar Text"/>
                <a:cs typeface="Myanmar Text"/>
              </a:rPr>
              <a:t>5.2.4 midfoot, rearfoot or ankle fusion</a:t>
            </a:r>
          </a:p>
          <a:p>
            <a:pPr marL="749300" lvl="3"/>
            <a:r>
              <a:rPr lang="en-US" sz="1400">
                <a:latin typeface="Myanmar Text"/>
                <a:cs typeface="Myanmar Text"/>
              </a:rPr>
              <a:t>5.2.7 open management of talar dome lesion (with or without osteotomy)</a:t>
            </a:r>
          </a:p>
          <a:p>
            <a:pPr marL="749300" lvl="3"/>
            <a:r>
              <a:rPr lang="en-US" sz="1400"/>
              <a:t>5.2.9 ankle implant</a:t>
            </a:r>
          </a:p>
          <a:p>
            <a:pPr marL="383540" lvl="1">
              <a:buFont typeface="Wingdings" panose="05000000000000000000" pitchFamily="2" charset="2"/>
              <a:buChar char="Ø"/>
            </a:pPr>
            <a:r>
              <a:rPr lang="en-US" sz="1600">
                <a:latin typeface="Myanmar Text"/>
                <a:cs typeface="Myanmar Text"/>
              </a:rPr>
              <a:t>May be used if two separate osteotomies -  i.e., Evans and Cotton or Evans and medial calcaneal osteotomy.</a:t>
            </a:r>
          </a:p>
        </p:txBody>
      </p:sp>
    </p:spTree>
    <p:extLst>
      <p:ext uri="{BB962C8B-B14F-4D97-AF65-F5344CB8AC3E}">
        <p14:creationId xmlns:p14="http://schemas.microsoft.com/office/powerpoint/2010/main" val="4168991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82031"/>
          </a:xfrm>
        </p:spPr>
        <p:txBody>
          <a:bodyPr>
            <a:normAutofit/>
          </a:bodyPr>
          <a:lstStyle/>
          <a:p>
            <a:pPr algn="ctr"/>
            <a:r>
              <a:rPr lang="en-US" sz="3600">
                <a:solidFill>
                  <a:srgbClr val="FFFF00"/>
                </a:solidFill>
                <a:latin typeface="Arial"/>
                <a:cs typeface="Arial"/>
              </a:rPr>
              <a:t>Category 5: Elective Osseous</a:t>
            </a:r>
          </a:p>
        </p:txBody>
      </p:sp>
      <p:sp>
        <p:nvSpPr>
          <p:cNvPr id="3" name="Content Placeholder 2"/>
          <p:cNvSpPr>
            <a:spLocks noGrp="1"/>
          </p:cNvSpPr>
          <p:nvPr>
            <p:ph idx="1"/>
          </p:nvPr>
        </p:nvSpPr>
        <p:spPr>
          <a:xfrm>
            <a:off x="598516" y="1637969"/>
            <a:ext cx="10994486" cy="4538994"/>
          </a:xfrm>
        </p:spPr>
        <p:txBody>
          <a:bodyPr vert="horz" lIns="0" tIns="45720" rIns="0" bIns="45720" rtlCol="0" anchor="t">
            <a:normAutofit fontScale="70000" lnSpcReduction="20000"/>
          </a:bodyPr>
          <a:lstStyle/>
          <a:p>
            <a:pPr marL="0" indent="0">
              <a:buNone/>
            </a:pPr>
            <a:r>
              <a:rPr lang="en-US" b="1">
                <a:solidFill>
                  <a:schemeClr val="bg1">
                    <a:lumMod val="10000"/>
                  </a:schemeClr>
                </a:solidFill>
              </a:rPr>
              <a:t>5.2.8 Ankle arthrotomy/arthroscopy with removal of loose body or other osteochondral debridement </a:t>
            </a:r>
          </a:p>
          <a:p>
            <a:pPr marL="457200" lvl="1" indent="0">
              <a:buNone/>
            </a:pPr>
            <a:r>
              <a:rPr lang="en-US" sz="2000" b="1">
                <a:solidFill>
                  <a:schemeClr val="bg1">
                    <a:lumMod val="10000"/>
                  </a:schemeClr>
                </a:solidFill>
              </a:rPr>
              <a:t>May not be used in conjunction with:</a:t>
            </a:r>
          </a:p>
          <a:p>
            <a:pPr marL="932180" lvl="4"/>
            <a:r>
              <a:rPr lang="en-US" sz="2000">
                <a:solidFill>
                  <a:schemeClr val="bg1">
                    <a:lumMod val="10000"/>
                  </a:schemeClr>
                </a:solidFill>
                <a:latin typeface="Myanmar Text"/>
                <a:cs typeface="Myanmar Text"/>
              </a:rPr>
              <a:t>5.2.4 midfoot, rearfoot, or ankle fusion (may be used other than with ankle fusion)</a:t>
            </a:r>
          </a:p>
          <a:p>
            <a:pPr marL="932180" lvl="4"/>
            <a:r>
              <a:rPr lang="en-US" sz="2000">
                <a:solidFill>
                  <a:schemeClr val="bg1">
                    <a:lumMod val="10000"/>
                  </a:schemeClr>
                </a:solidFill>
                <a:latin typeface="Myanmar Text"/>
                <a:cs typeface="Myanmar Text"/>
              </a:rPr>
              <a:t>5.2.5 malleolar osteotomy</a:t>
            </a:r>
          </a:p>
          <a:p>
            <a:pPr marL="932180" lvl="4"/>
            <a:r>
              <a:rPr lang="en-US" sz="2000">
                <a:solidFill>
                  <a:schemeClr val="bg1">
                    <a:lumMod val="10000"/>
                  </a:schemeClr>
                </a:solidFill>
                <a:latin typeface="Myanmar Text"/>
                <a:cs typeface="Myanmar Text"/>
              </a:rPr>
              <a:t>5.2.9 ankle implant</a:t>
            </a:r>
          </a:p>
          <a:p>
            <a:pPr marL="932180" lvl="4"/>
            <a:r>
              <a:rPr lang="en-US" sz="2000">
                <a:solidFill>
                  <a:schemeClr val="bg1">
                    <a:lumMod val="10000"/>
                  </a:schemeClr>
                </a:solidFill>
                <a:latin typeface="Myanmar Text"/>
                <a:cs typeface="Myanmar Text"/>
              </a:rPr>
              <a:t>5.2.11 other elective reconstructive rearfoot/ankle osseous surgery not listed above (i.e., </a:t>
            </a:r>
            <a:r>
              <a:rPr lang="en-US" sz="2000" err="1">
                <a:solidFill>
                  <a:schemeClr val="bg1">
                    <a:lumMod val="10000"/>
                  </a:schemeClr>
                </a:solidFill>
                <a:latin typeface="Myanmar Text"/>
                <a:cs typeface="Myanmar Text"/>
              </a:rPr>
              <a:t>subchondroplasty</a:t>
            </a:r>
            <a:r>
              <a:rPr lang="en-US" sz="2000">
                <a:solidFill>
                  <a:schemeClr val="bg1">
                    <a:lumMod val="10000"/>
                  </a:schemeClr>
                </a:solidFill>
                <a:latin typeface="Myanmar Text"/>
                <a:cs typeface="Myanmar Text"/>
              </a:rPr>
              <a:t>)</a:t>
            </a:r>
          </a:p>
          <a:p>
            <a:pPr marL="0" indent="0">
              <a:buNone/>
            </a:pPr>
            <a:r>
              <a:rPr lang="en-US" b="1">
                <a:solidFill>
                  <a:schemeClr val="bg1">
                    <a:lumMod val="10000"/>
                  </a:schemeClr>
                </a:solidFill>
              </a:rPr>
              <a:t>5.2.9 Ankle implant</a:t>
            </a:r>
          </a:p>
          <a:p>
            <a:pPr marL="0" indent="0">
              <a:buNone/>
            </a:pPr>
            <a:r>
              <a:rPr lang="en-US" sz="2000" b="1"/>
              <a:t>        May</a:t>
            </a:r>
            <a:r>
              <a:rPr lang="en-US" sz="2000" b="1">
                <a:solidFill>
                  <a:schemeClr val="bg1">
                    <a:lumMod val="10000"/>
                  </a:schemeClr>
                </a:solidFill>
              </a:rPr>
              <a:t> not </a:t>
            </a:r>
            <a:r>
              <a:rPr lang="en-US" sz="2000" b="1"/>
              <a:t>be used in conjunction with:</a:t>
            </a:r>
          </a:p>
          <a:p>
            <a:pPr marL="932180" lvl="4"/>
            <a:r>
              <a:rPr lang="en-US" sz="2000">
                <a:latin typeface="Myanmar Text"/>
                <a:cs typeface="Myanmar Text"/>
              </a:rPr>
              <a:t>5.1.5 primary or secondary repair of ligamentous structures</a:t>
            </a:r>
          </a:p>
          <a:p>
            <a:pPr marL="932180" lvl="4"/>
            <a:r>
              <a:rPr lang="en-US" sz="2000">
                <a:latin typeface="Myanmar Text"/>
                <a:cs typeface="Myanmar Text"/>
              </a:rPr>
              <a:t>5.1.7 open synovectomy of rearfoot / ankle</a:t>
            </a:r>
          </a:p>
          <a:p>
            <a:pPr marL="932180" lvl="4"/>
            <a:r>
              <a:rPr lang="en-US" sz="2000">
                <a:latin typeface="Myanmar Text"/>
                <a:cs typeface="Myanmar Text"/>
              </a:rPr>
              <a:t>5.2.1 operative arthroscopy without removal of loose body or other osteochondral debridement</a:t>
            </a:r>
          </a:p>
          <a:p>
            <a:pPr marL="932180" lvl="4"/>
            <a:r>
              <a:rPr lang="en-US" sz="2000">
                <a:latin typeface="Myanmar Text"/>
                <a:cs typeface="Myanmar Text"/>
              </a:rPr>
              <a:t>5.2.7 open management of talar dome lesion (with or without osteotomy)</a:t>
            </a:r>
          </a:p>
          <a:p>
            <a:pPr marL="932180" lvl="4"/>
            <a:r>
              <a:rPr lang="en-US" sz="2000">
                <a:latin typeface="Myanmar Text"/>
                <a:cs typeface="Myanmar Text"/>
              </a:rPr>
              <a:t>5.2.8 ankle arthrotomy</a:t>
            </a:r>
          </a:p>
          <a:p>
            <a:pPr marL="932180" lvl="4"/>
            <a:r>
              <a:rPr lang="en-US" sz="2000">
                <a:latin typeface="Myanmar Text"/>
                <a:cs typeface="Myanmar Text"/>
              </a:rPr>
              <a:t>5.3.2 repair of acute ligament injury</a:t>
            </a:r>
          </a:p>
          <a:p>
            <a:pPr marL="932180" lvl="4"/>
            <a:r>
              <a:rPr lang="en-US" sz="2000">
                <a:latin typeface="Myanmar Text"/>
                <a:cs typeface="Myanmar Text"/>
              </a:rPr>
              <a:t>5.4.3 open repair of acute ankle fracture</a:t>
            </a:r>
          </a:p>
          <a:p>
            <a:pPr lvl="1"/>
            <a:endParaRPr lang="en-US" b="1"/>
          </a:p>
          <a:p>
            <a:pPr marL="0" indent="0">
              <a:buNone/>
            </a:pPr>
            <a:endParaRPr lang="en-US" b="1">
              <a:solidFill>
                <a:srgbClr val="FFFF00"/>
              </a:solidFill>
            </a:endParaRPr>
          </a:p>
        </p:txBody>
      </p:sp>
    </p:spTree>
    <p:extLst>
      <p:ext uri="{BB962C8B-B14F-4D97-AF65-F5344CB8AC3E}">
        <p14:creationId xmlns:p14="http://schemas.microsoft.com/office/powerpoint/2010/main" val="4086583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1908"/>
          </a:xfrm>
        </p:spPr>
        <p:txBody>
          <a:bodyPr>
            <a:normAutofit/>
          </a:bodyPr>
          <a:lstStyle/>
          <a:p>
            <a:pPr algn="ctr"/>
            <a:r>
              <a:rPr lang="en-US" sz="3600">
                <a:solidFill>
                  <a:srgbClr val="FFFF00"/>
                </a:solidFill>
                <a:latin typeface="Arial"/>
                <a:cs typeface="Arial"/>
              </a:rPr>
              <a:t>Category 5: Non-elective – Soft Tissue</a:t>
            </a:r>
          </a:p>
        </p:txBody>
      </p:sp>
      <p:sp>
        <p:nvSpPr>
          <p:cNvPr id="3" name="Content Placeholder 2"/>
          <p:cNvSpPr>
            <a:spLocks noGrp="1"/>
          </p:cNvSpPr>
          <p:nvPr>
            <p:ph idx="1"/>
          </p:nvPr>
        </p:nvSpPr>
        <p:spPr/>
        <p:txBody>
          <a:bodyPr vert="horz" lIns="0" tIns="45720" rIns="0" bIns="45720" rtlCol="0" anchor="t">
            <a:normAutofit fontScale="92500" lnSpcReduction="10000"/>
          </a:bodyPr>
          <a:lstStyle/>
          <a:p>
            <a:pPr marL="0" indent="0">
              <a:buNone/>
            </a:pPr>
            <a:r>
              <a:rPr lang="en-US" b="1">
                <a:solidFill>
                  <a:schemeClr val="bg1">
                    <a:lumMod val="10000"/>
                  </a:schemeClr>
                </a:solidFill>
              </a:rPr>
              <a:t>5.3.2 Repair of Acute Ligament Injury</a:t>
            </a:r>
          </a:p>
          <a:p>
            <a:r>
              <a:rPr lang="en-US">
                <a:latin typeface="Myanmar Text"/>
                <a:cs typeface="Myanmar Text"/>
              </a:rPr>
              <a:t>May</a:t>
            </a:r>
            <a:r>
              <a:rPr lang="en-US">
                <a:solidFill>
                  <a:schemeClr val="bg1">
                    <a:lumMod val="10000"/>
                  </a:schemeClr>
                </a:solidFill>
                <a:latin typeface="Myanmar Text"/>
                <a:cs typeface="Myanmar Text"/>
              </a:rPr>
              <a:t> </a:t>
            </a:r>
            <a:r>
              <a:rPr lang="en-US" b="1">
                <a:solidFill>
                  <a:schemeClr val="bg1">
                    <a:lumMod val="10000"/>
                  </a:schemeClr>
                </a:solidFill>
                <a:latin typeface="Myanmar Text"/>
                <a:cs typeface="Myanmar Text"/>
              </a:rPr>
              <a:t>not</a:t>
            </a:r>
            <a:r>
              <a:rPr lang="en-US">
                <a:solidFill>
                  <a:schemeClr val="bg1">
                    <a:lumMod val="10000"/>
                  </a:schemeClr>
                </a:solidFill>
                <a:latin typeface="Myanmar Text"/>
                <a:cs typeface="Myanmar Text"/>
              </a:rPr>
              <a:t> </a:t>
            </a:r>
            <a:r>
              <a:rPr lang="en-US">
                <a:latin typeface="Myanmar Text"/>
                <a:cs typeface="Myanmar Text"/>
              </a:rPr>
              <a:t>be used in conjunction with fracture repair or ankle implant</a:t>
            </a:r>
          </a:p>
          <a:p>
            <a:pPr marL="566420" lvl="2"/>
            <a:r>
              <a:rPr lang="en-US" sz="1900"/>
              <a:t>5.2.9 ankle implant</a:t>
            </a:r>
          </a:p>
          <a:p>
            <a:pPr marL="566420" lvl="2"/>
            <a:r>
              <a:rPr lang="en-US" sz="1900">
                <a:latin typeface="Myanmar Text"/>
                <a:cs typeface="Myanmar Text"/>
              </a:rPr>
              <a:t>5.3.6 open repair of dislocation (proximal to tarsometatarsal joints)</a:t>
            </a:r>
          </a:p>
          <a:p>
            <a:pPr marL="566420" lvl="2"/>
            <a:r>
              <a:rPr lang="en-US" sz="1900"/>
              <a:t>5.4.1 open repair of adult midfoot fracture</a:t>
            </a:r>
          </a:p>
          <a:p>
            <a:pPr marL="566420" lvl="2"/>
            <a:r>
              <a:rPr lang="en-US" sz="1900">
                <a:latin typeface="Myanmar Text"/>
                <a:cs typeface="Myanmar Text"/>
              </a:rPr>
              <a:t>5.4.2 open repair of adult rearfoot fracture</a:t>
            </a:r>
          </a:p>
          <a:p>
            <a:pPr marL="566420" lvl="2"/>
            <a:r>
              <a:rPr lang="en-US" sz="1900"/>
              <a:t>5.4.3 open repair of adult ankle fracture</a:t>
            </a:r>
          </a:p>
          <a:p>
            <a:pPr marL="566420" lvl="2"/>
            <a:r>
              <a:rPr lang="en-US" sz="1900">
                <a:latin typeface="Myanmar Text"/>
                <a:cs typeface="Myanmar Text"/>
              </a:rPr>
              <a:t>5.4.4 open repair of pediatric rearfoot/ankle fractures or dislocations</a:t>
            </a:r>
          </a:p>
          <a:p>
            <a:r>
              <a:rPr lang="en-US">
                <a:latin typeface="Myanmar Text"/>
                <a:cs typeface="Myanmar Text"/>
              </a:rPr>
              <a:t>Claim only </a:t>
            </a:r>
            <a:r>
              <a:rPr lang="en-US">
                <a:solidFill>
                  <a:schemeClr val="bg1">
                    <a:lumMod val="10000"/>
                  </a:schemeClr>
                </a:solidFill>
                <a:latin typeface="Myanmar Text"/>
                <a:cs typeface="Myanmar Text"/>
              </a:rPr>
              <a:t>one</a:t>
            </a:r>
            <a:r>
              <a:rPr lang="en-US">
                <a:latin typeface="Myanmar Text"/>
                <a:cs typeface="Myanmar Text"/>
              </a:rPr>
              <a:t> procedure per foot/ankle even if multiple ligaments are repaired.</a:t>
            </a:r>
            <a:endParaRPr lang="en-US"/>
          </a:p>
        </p:txBody>
      </p:sp>
    </p:spTree>
    <p:extLst>
      <p:ext uri="{BB962C8B-B14F-4D97-AF65-F5344CB8AC3E}">
        <p14:creationId xmlns:p14="http://schemas.microsoft.com/office/powerpoint/2010/main" val="3752710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2279"/>
          </a:xfrm>
        </p:spPr>
        <p:txBody>
          <a:bodyPr>
            <a:normAutofit/>
          </a:bodyPr>
          <a:lstStyle/>
          <a:p>
            <a:pPr algn="ctr"/>
            <a:r>
              <a:rPr lang="en-US" sz="3600">
                <a:solidFill>
                  <a:srgbClr val="FFFF00"/>
                </a:solidFill>
                <a:latin typeface="Arial"/>
                <a:cs typeface="Arial"/>
              </a:rPr>
              <a:t>Category 5:  Non-elective Osseous</a:t>
            </a:r>
          </a:p>
        </p:txBody>
      </p:sp>
      <p:sp>
        <p:nvSpPr>
          <p:cNvPr id="3" name="Content Placeholder 2"/>
          <p:cNvSpPr>
            <a:spLocks noGrp="1"/>
          </p:cNvSpPr>
          <p:nvPr>
            <p:ph idx="1"/>
          </p:nvPr>
        </p:nvSpPr>
        <p:spPr>
          <a:xfrm>
            <a:off x="838200" y="1478943"/>
            <a:ext cx="10126649" cy="4698020"/>
          </a:xfrm>
        </p:spPr>
        <p:txBody>
          <a:bodyPr vert="horz" lIns="0" tIns="45720" rIns="0" bIns="45720" rtlCol="0" anchor="t">
            <a:normAutofit/>
          </a:bodyPr>
          <a:lstStyle/>
          <a:p>
            <a:pPr marL="0" indent="0">
              <a:buNone/>
            </a:pPr>
            <a:endParaRPr lang="en-US" sz="3500" b="1">
              <a:solidFill>
                <a:srgbClr val="FFFF00"/>
              </a:solidFill>
            </a:endParaRPr>
          </a:p>
          <a:p>
            <a:pPr marL="0" indent="0">
              <a:buNone/>
            </a:pPr>
            <a:r>
              <a:rPr lang="en-US" b="1">
                <a:solidFill>
                  <a:schemeClr val="bg1">
                    <a:lumMod val="10000"/>
                  </a:schemeClr>
                </a:solidFill>
              </a:rPr>
              <a:t>5.4.1 Open Repair of Adult Midfoot Fracture</a:t>
            </a:r>
          </a:p>
          <a:p>
            <a:r>
              <a:rPr lang="en-US">
                <a:latin typeface="Myanmar Text"/>
                <a:cs typeface="Myanmar Text"/>
              </a:rPr>
              <a:t>Claim only </a:t>
            </a:r>
            <a:r>
              <a:rPr lang="en-US" b="1">
                <a:solidFill>
                  <a:schemeClr val="bg1">
                    <a:lumMod val="10000"/>
                  </a:schemeClr>
                </a:solidFill>
                <a:latin typeface="Myanmar Text"/>
                <a:cs typeface="Myanmar Text"/>
              </a:rPr>
              <a:t>one</a:t>
            </a:r>
            <a:r>
              <a:rPr lang="en-US">
                <a:latin typeface="Myanmar Text"/>
                <a:cs typeface="Myanmar Text"/>
              </a:rPr>
              <a:t> procedure per foot.</a:t>
            </a:r>
            <a:endParaRPr lang="en-US"/>
          </a:p>
          <a:p>
            <a:endParaRPr lang="en-US"/>
          </a:p>
          <a:p>
            <a:pPr marL="0" indent="0">
              <a:buNone/>
            </a:pPr>
            <a:r>
              <a:rPr lang="en-US" b="1">
                <a:solidFill>
                  <a:schemeClr val="bg1">
                    <a:lumMod val="10000"/>
                  </a:schemeClr>
                </a:solidFill>
                <a:latin typeface="Myanmar Text"/>
                <a:cs typeface="Myanmar Text"/>
              </a:rPr>
              <a:t>5.4.2 Open Repair of Adult Rearfoot Fracture</a:t>
            </a:r>
          </a:p>
          <a:p>
            <a:r>
              <a:rPr lang="en-US">
                <a:latin typeface="Myanmar Text"/>
                <a:cs typeface="Myanmar Text"/>
              </a:rPr>
              <a:t>Claim only </a:t>
            </a:r>
            <a:r>
              <a:rPr lang="en-US" b="1">
                <a:solidFill>
                  <a:schemeClr val="bg1">
                    <a:lumMod val="10000"/>
                  </a:schemeClr>
                </a:solidFill>
                <a:latin typeface="Myanmar Text"/>
                <a:cs typeface="Myanmar Text"/>
              </a:rPr>
              <a:t>one</a:t>
            </a:r>
            <a:r>
              <a:rPr lang="en-US">
                <a:solidFill>
                  <a:schemeClr val="bg1">
                    <a:lumMod val="10000"/>
                  </a:schemeClr>
                </a:solidFill>
                <a:latin typeface="Myanmar Text"/>
                <a:cs typeface="Myanmar Text"/>
              </a:rPr>
              <a:t> </a:t>
            </a:r>
            <a:r>
              <a:rPr lang="en-US">
                <a:latin typeface="Myanmar Text"/>
                <a:cs typeface="Myanmar Text"/>
              </a:rPr>
              <a:t>procedure per foot.</a:t>
            </a:r>
            <a:endParaRPr lang="en-US"/>
          </a:p>
          <a:p>
            <a:endParaRPr lang="en-US"/>
          </a:p>
        </p:txBody>
      </p:sp>
    </p:spTree>
    <p:extLst>
      <p:ext uri="{BB962C8B-B14F-4D97-AF65-F5344CB8AC3E}">
        <p14:creationId xmlns:p14="http://schemas.microsoft.com/office/powerpoint/2010/main" val="2526218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5653"/>
          </a:xfrm>
        </p:spPr>
        <p:txBody>
          <a:bodyPr>
            <a:normAutofit/>
          </a:bodyPr>
          <a:lstStyle/>
          <a:p>
            <a:pPr algn="ctr"/>
            <a:r>
              <a:rPr lang="en-US" sz="3600">
                <a:solidFill>
                  <a:srgbClr val="FFFF00"/>
                </a:solidFill>
                <a:latin typeface="Arial"/>
                <a:cs typeface="Arial"/>
              </a:rPr>
              <a:t>Category 5: Non-</a:t>
            </a:r>
            <a:r>
              <a:rPr lang="en-US" sz="3600" err="1">
                <a:solidFill>
                  <a:srgbClr val="FFFF00"/>
                </a:solidFill>
                <a:latin typeface="Arial"/>
                <a:cs typeface="Arial"/>
              </a:rPr>
              <a:t>elective </a:t>
            </a:r>
            <a:r>
              <a:rPr lang="en-US" sz="3600">
                <a:solidFill>
                  <a:srgbClr val="FFFF00"/>
                </a:solidFill>
                <a:latin typeface="Arial"/>
                <a:cs typeface="Arial"/>
              </a:rPr>
              <a:t>Osseous</a:t>
            </a:r>
          </a:p>
        </p:txBody>
      </p:sp>
      <p:sp>
        <p:nvSpPr>
          <p:cNvPr id="3" name="Content Placeholder 2"/>
          <p:cNvSpPr>
            <a:spLocks noGrp="1"/>
          </p:cNvSpPr>
          <p:nvPr>
            <p:ph idx="1"/>
          </p:nvPr>
        </p:nvSpPr>
        <p:spPr>
          <a:xfrm>
            <a:off x="838200" y="1979875"/>
            <a:ext cx="10309529" cy="4197087"/>
          </a:xfrm>
        </p:spPr>
        <p:txBody>
          <a:bodyPr vert="horz" lIns="0" tIns="45720" rIns="0" bIns="45720" rtlCol="0" anchor="t">
            <a:normAutofit/>
          </a:bodyPr>
          <a:lstStyle/>
          <a:p>
            <a:pPr marL="0" indent="0">
              <a:buNone/>
            </a:pPr>
            <a:r>
              <a:rPr lang="en-US" b="1">
                <a:solidFill>
                  <a:schemeClr val="bg1">
                    <a:lumMod val="10000"/>
                  </a:schemeClr>
                </a:solidFill>
                <a:latin typeface="Myanmar Text"/>
                <a:cs typeface="Myanmar Text"/>
              </a:rPr>
              <a:t>5.4.3 Open Repair of Adult Ankle Fracture</a:t>
            </a:r>
          </a:p>
          <a:p>
            <a:pPr marL="383540" lvl="1">
              <a:buFont typeface="Wingdings" panose="05000000000000000000" pitchFamily="2" charset="2"/>
              <a:buChar char="Ø"/>
            </a:pPr>
            <a:r>
              <a:rPr lang="en-US" sz="2000">
                <a:solidFill>
                  <a:schemeClr val="bg1">
                    <a:lumMod val="10000"/>
                  </a:schemeClr>
                </a:solidFill>
                <a:latin typeface="Myanmar Text"/>
                <a:cs typeface="Myanmar Text"/>
              </a:rPr>
              <a:t>Repair of ligaments is included in the repair.</a:t>
            </a:r>
            <a:endParaRPr lang="en-US" sz="2000">
              <a:solidFill>
                <a:schemeClr val="bg1">
                  <a:lumMod val="10000"/>
                </a:schemeClr>
              </a:solidFill>
            </a:endParaRPr>
          </a:p>
          <a:p>
            <a:pPr marL="383540" lvl="1">
              <a:buFont typeface="Wingdings" panose="05000000000000000000" pitchFamily="2" charset="2"/>
              <a:buChar char="Ø"/>
            </a:pPr>
            <a:r>
              <a:rPr lang="en-US" sz="2000">
                <a:solidFill>
                  <a:schemeClr val="bg1">
                    <a:lumMod val="10000"/>
                  </a:schemeClr>
                </a:solidFill>
                <a:latin typeface="Myanmar Text"/>
                <a:cs typeface="Myanmar Text"/>
              </a:rPr>
              <a:t>Repair of syndesmosis is included in the repair.</a:t>
            </a:r>
            <a:endParaRPr lang="en-US" sz="2000">
              <a:solidFill>
                <a:schemeClr val="bg1">
                  <a:lumMod val="10000"/>
                </a:schemeClr>
              </a:solidFill>
            </a:endParaRPr>
          </a:p>
          <a:p>
            <a:pPr marL="383540" lvl="1">
              <a:buFont typeface="Wingdings" panose="05000000000000000000" pitchFamily="2" charset="2"/>
              <a:buChar char="Ø"/>
            </a:pPr>
            <a:r>
              <a:rPr lang="en-US" sz="2000">
                <a:solidFill>
                  <a:schemeClr val="bg1">
                    <a:lumMod val="10000"/>
                  </a:schemeClr>
                </a:solidFill>
                <a:latin typeface="Myanmar Text"/>
                <a:cs typeface="Myanmar Text"/>
              </a:rPr>
              <a:t>Uni/Bi/Tri malleolar fracture repairs are considered one procedure.</a:t>
            </a:r>
            <a:endParaRPr lang="en-US" sz="2000">
              <a:solidFill>
                <a:schemeClr val="bg1">
                  <a:lumMod val="10000"/>
                </a:schemeClr>
              </a:solidFill>
            </a:endParaRPr>
          </a:p>
          <a:p>
            <a:pPr marL="383540" lvl="1">
              <a:buFont typeface="Wingdings" panose="05000000000000000000" pitchFamily="2" charset="2"/>
              <a:buChar char="Ø"/>
            </a:pPr>
            <a:r>
              <a:rPr lang="en-US" sz="2000">
                <a:solidFill>
                  <a:schemeClr val="bg1">
                    <a:lumMod val="10000"/>
                  </a:schemeClr>
                </a:solidFill>
                <a:latin typeface="Myanmar Text"/>
                <a:cs typeface="Myanmar Text"/>
              </a:rPr>
              <a:t>Claim only </a:t>
            </a:r>
            <a:r>
              <a:rPr lang="en-US" sz="2000" b="1">
                <a:solidFill>
                  <a:schemeClr val="bg1">
                    <a:lumMod val="10000"/>
                  </a:schemeClr>
                </a:solidFill>
                <a:latin typeface="Myanmar Text"/>
                <a:cs typeface="Myanmar Text"/>
              </a:rPr>
              <a:t>one</a:t>
            </a:r>
            <a:r>
              <a:rPr lang="en-US" sz="2000">
                <a:solidFill>
                  <a:schemeClr val="bg1">
                    <a:lumMod val="10000"/>
                  </a:schemeClr>
                </a:solidFill>
                <a:latin typeface="Myanmar Text"/>
                <a:cs typeface="Myanmar Text"/>
              </a:rPr>
              <a:t> procedure per ankle.</a:t>
            </a:r>
            <a:endParaRPr lang="en-US" sz="2000">
              <a:solidFill>
                <a:schemeClr val="bg1">
                  <a:lumMod val="10000"/>
                </a:schemeClr>
              </a:solidFill>
            </a:endParaRPr>
          </a:p>
          <a:p>
            <a:pPr lvl="1">
              <a:buFont typeface="Wingdings" panose="05000000000000000000" pitchFamily="2" charset="2"/>
              <a:buChar char="Ø"/>
            </a:pPr>
            <a:endParaRPr lang="en-US" b="1">
              <a:solidFill>
                <a:srgbClr val="FFFF00"/>
              </a:solidFill>
            </a:endParaRPr>
          </a:p>
          <a:p>
            <a:pPr marL="0" indent="0">
              <a:buNone/>
            </a:pPr>
            <a:r>
              <a:rPr lang="en-US" b="1">
                <a:solidFill>
                  <a:schemeClr val="bg1">
                    <a:lumMod val="10000"/>
                  </a:schemeClr>
                </a:solidFill>
                <a:latin typeface="Myanmar Text"/>
                <a:cs typeface="Myanmar Text"/>
              </a:rPr>
              <a:t>5.4.4 Open Repair of Pediatric Rearfoot / Ankle Fracture or Dislocation</a:t>
            </a:r>
          </a:p>
          <a:p>
            <a:pPr marL="383540" lvl="1">
              <a:buFont typeface="Wingdings" panose="05000000000000000000" pitchFamily="2" charset="2"/>
              <a:buChar char="Ø"/>
            </a:pPr>
            <a:r>
              <a:rPr lang="en-US" sz="2000">
                <a:latin typeface="Myanmar Text"/>
                <a:cs typeface="Myanmar Text"/>
              </a:rPr>
              <a:t>Claim only </a:t>
            </a:r>
            <a:r>
              <a:rPr lang="en-US" sz="2000" b="1">
                <a:solidFill>
                  <a:schemeClr val="bg1">
                    <a:lumMod val="10000"/>
                  </a:schemeClr>
                </a:solidFill>
                <a:latin typeface="Myanmar Text"/>
                <a:cs typeface="Myanmar Text"/>
              </a:rPr>
              <a:t>one</a:t>
            </a:r>
            <a:r>
              <a:rPr lang="en-US" sz="2000" b="1">
                <a:solidFill>
                  <a:srgbClr val="FFFF00"/>
                </a:solidFill>
                <a:latin typeface="Myanmar Text"/>
                <a:cs typeface="Myanmar Text"/>
              </a:rPr>
              <a:t> </a:t>
            </a:r>
            <a:r>
              <a:rPr lang="en-US" sz="2000">
                <a:latin typeface="Myanmar Text"/>
                <a:cs typeface="Myanmar Text"/>
              </a:rPr>
              <a:t>procedure per foot / ankle.</a:t>
            </a:r>
            <a:endParaRPr lang="en-US" sz="2000"/>
          </a:p>
          <a:p>
            <a:pPr marL="0" indent="0">
              <a:buNone/>
            </a:pPr>
            <a:endParaRPr lang="en-US"/>
          </a:p>
        </p:txBody>
      </p:sp>
    </p:spTree>
    <p:extLst>
      <p:ext uri="{BB962C8B-B14F-4D97-AF65-F5344CB8AC3E}">
        <p14:creationId xmlns:p14="http://schemas.microsoft.com/office/powerpoint/2010/main" val="2063602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1"/>
          <p:cNvSpPr>
            <a:spLocks noGrp="1"/>
          </p:cNvSpPr>
          <p:nvPr>
            <p:ph type="title"/>
          </p:nvPr>
        </p:nvSpPr>
        <p:spPr>
          <a:xfrm>
            <a:off x="650631" y="404446"/>
            <a:ext cx="10796954" cy="1019908"/>
          </a:xfrm>
        </p:spPr>
        <p:txBody>
          <a:bodyPr>
            <a:noAutofit/>
          </a:bodyPr>
          <a:lstStyle/>
          <a:p>
            <a:pPr algn="ctr" eaLnBrk="1" hangingPunct="1"/>
            <a:r>
              <a:rPr lang="en-US" altLang="en-US" sz="4000">
                <a:solidFill>
                  <a:srgbClr val="FFFF00"/>
                </a:solidFill>
                <a:latin typeface="Arial"/>
                <a:cs typeface="Arial"/>
              </a:rPr>
              <a:t>Category 6: Other Podiatric Procedures</a:t>
            </a:r>
          </a:p>
        </p:txBody>
      </p:sp>
      <p:sp>
        <p:nvSpPr>
          <p:cNvPr id="44035" name="Content Placeholder 2"/>
          <p:cNvSpPr>
            <a:spLocks noGrp="1"/>
          </p:cNvSpPr>
          <p:nvPr>
            <p:ph idx="1"/>
          </p:nvPr>
        </p:nvSpPr>
        <p:spPr>
          <a:xfrm>
            <a:off x="1178169" y="1424354"/>
            <a:ext cx="10427677" cy="4900246"/>
          </a:xfrm>
        </p:spPr>
        <p:txBody>
          <a:bodyPr vert="horz" lIns="0" tIns="45720" rIns="0" bIns="45720" rtlCol="0" anchor="t">
            <a:normAutofit fontScale="92500"/>
          </a:bodyPr>
          <a:lstStyle/>
          <a:p>
            <a:pPr marL="0" indent="0">
              <a:spcBef>
                <a:spcPts val="1200"/>
              </a:spcBef>
              <a:buClr>
                <a:schemeClr val="tx2"/>
              </a:buClr>
              <a:buNone/>
              <a:defRPr/>
            </a:pPr>
            <a:r>
              <a:rPr lang="en-US" altLang="en-US" sz="3000">
                <a:latin typeface="Times New Roman"/>
                <a:cs typeface="Times New Roman"/>
              </a:rPr>
              <a:t>May be performed in the OR, clinic, or bedside (unless otherwise noted)</a:t>
            </a:r>
            <a:endParaRPr lang="en-US" altLang="en-US" sz="1200">
              <a:solidFill>
                <a:schemeClr val="bg2">
                  <a:lumMod val="25000"/>
                </a:schemeClr>
              </a:solidFill>
              <a:latin typeface="Times New Roman"/>
              <a:cs typeface="Times New Roman"/>
            </a:endParaRPr>
          </a:p>
          <a:p>
            <a:pPr marL="347345" indent="-347345">
              <a:spcBef>
                <a:spcPts val="1200"/>
              </a:spcBef>
              <a:buClr>
                <a:schemeClr val="tx2"/>
              </a:buClr>
              <a:buFont typeface="Wingdings" panose="05000000000000000000" pitchFamily="2" charset="2"/>
              <a:buChar char="Ø"/>
              <a:tabLst>
                <a:tab pos="1033463" algn="l"/>
              </a:tabLst>
              <a:defRPr/>
            </a:pPr>
            <a:r>
              <a:rPr lang="en-US" altLang="en-US" sz="2200">
                <a:solidFill>
                  <a:srgbClr val="FF0000"/>
                </a:solidFill>
                <a:cs typeface="Times New Roman" pitchFamily="18" charset="0"/>
              </a:rPr>
              <a:t>6.1 – Procedure code number no longer used </a:t>
            </a:r>
          </a:p>
          <a:p>
            <a:pPr marL="347345" indent="-347345">
              <a:spcBef>
                <a:spcPts val="1200"/>
              </a:spcBef>
              <a:buClr>
                <a:schemeClr val="tx2"/>
              </a:buClr>
              <a:buFont typeface="Wingdings" panose="05000000000000000000" pitchFamily="2" charset="2"/>
              <a:buChar char="Ø"/>
              <a:tabLst>
                <a:tab pos="1033463" algn="l"/>
              </a:tabLst>
              <a:defRPr/>
            </a:pPr>
            <a:r>
              <a:rPr lang="en-US" altLang="en-US" sz="2200">
                <a:solidFill>
                  <a:schemeClr val="bg1">
                    <a:lumMod val="10000"/>
                  </a:schemeClr>
                </a:solidFill>
                <a:cs typeface="Times New Roman" pitchFamily="18" charset="0"/>
              </a:rPr>
              <a:t>6.2 – Excision or destruction of skin lesion (including skin biopsy and laser procedures). Used for verrucae.</a:t>
            </a:r>
          </a:p>
          <a:p>
            <a:pPr marL="347345" indent="-347345">
              <a:spcBef>
                <a:spcPts val="1200"/>
              </a:spcBef>
              <a:buClr>
                <a:schemeClr val="tx2"/>
              </a:buClr>
              <a:buFont typeface="Wingdings" panose="05000000000000000000" pitchFamily="2" charset="2"/>
              <a:buChar char="Ø"/>
              <a:tabLst>
                <a:tab pos="1033463" algn="l"/>
              </a:tabLst>
              <a:defRPr/>
            </a:pPr>
            <a:r>
              <a:rPr lang="en-US" altLang="en-US" sz="2200">
                <a:solidFill>
                  <a:schemeClr val="bg1">
                    <a:lumMod val="10000"/>
                  </a:schemeClr>
                </a:solidFill>
                <a:cs typeface="Times New Roman" pitchFamily="18" charset="0"/>
              </a:rPr>
              <a:t>6.3 – Nail avulsion (partial or complete)</a:t>
            </a:r>
          </a:p>
          <a:p>
            <a:pPr>
              <a:spcBef>
                <a:spcPts val="1200"/>
              </a:spcBef>
              <a:buClr>
                <a:schemeClr val="tx2"/>
              </a:buClr>
              <a:buFont typeface="Wingdings" panose="05000000000000000000" pitchFamily="2" charset="2"/>
              <a:buChar char="Ø"/>
              <a:tabLst>
                <a:tab pos="1033463" algn="l"/>
              </a:tabLst>
              <a:defRPr/>
            </a:pPr>
            <a:r>
              <a:rPr lang="en-US" altLang="en-US" sz="2200">
                <a:solidFill>
                  <a:schemeClr val="bg1">
                    <a:lumMod val="10000"/>
                  </a:schemeClr>
                </a:solidFill>
                <a:latin typeface="Myanmar Text"/>
                <a:cs typeface="Times New Roman"/>
              </a:rPr>
              <a:t> 6.4 – </a:t>
            </a:r>
            <a:r>
              <a:rPr lang="en-US" altLang="en-US" sz="2200" err="1">
                <a:solidFill>
                  <a:schemeClr val="bg1">
                    <a:lumMod val="10000"/>
                  </a:schemeClr>
                </a:solidFill>
                <a:latin typeface="Myanmar Text"/>
                <a:cs typeface="Times New Roman"/>
              </a:rPr>
              <a:t>Matrixectomy</a:t>
            </a:r>
            <a:r>
              <a:rPr lang="en-US" altLang="en-US" sz="2200">
                <a:solidFill>
                  <a:schemeClr val="bg1">
                    <a:lumMod val="10000"/>
                  </a:schemeClr>
                </a:solidFill>
                <a:latin typeface="Myanmar Text"/>
                <a:cs typeface="Times New Roman"/>
              </a:rPr>
              <a:t> (partial or complete, by any means). Use this for procedures performed in the clinic or </a:t>
            </a:r>
            <a:r>
              <a:rPr lang="en-US" altLang="en-US" sz="2200" err="1">
                <a:solidFill>
                  <a:schemeClr val="bg1">
                    <a:lumMod val="10000"/>
                  </a:schemeClr>
                </a:solidFill>
                <a:latin typeface="Myanmar Text"/>
                <a:cs typeface="Times New Roman"/>
              </a:rPr>
              <a:t>OR</a:t>
            </a:r>
            <a:r>
              <a:rPr lang="en-US" altLang="en-US" sz="2200">
                <a:solidFill>
                  <a:schemeClr val="bg1">
                    <a:lumMod val="10000"/>
                  </a:schemeClr>
                </a:solidFill>
                <a:latin typeface="Myanmar Text"/>
                <a:cs typeface="Times New Roman"/>
              </a:rPr>
              <a:t>.</a:t>
            </a:r>
          </a:p>
          <a:p>
            <a:pPr marL="347345" indent="-347345">
              <a:spcBef>
                <a:spcPts val="1200"/>
              </a:spcBef>
              <a:buClr>
                <a:schemeClr val="tx2"/>
              </a:buClr>
              <a:buFont typeface="Wingdings" panose="05000000000000000000" pitchFamily="2" charset="2"/>
              <a:buChar char="Ø"/>
              <a:defRPr/>
            </a:pPr>
            <a:r>
              <a:rPr lang="en-US" altLang="en-US" sz="2200">
                <a:solidFill>
                  <a:schemeClr val="bg1">
                    <a:lumMod val="10000"/>
                  </a:schemeClr>
                </a:solidFill>
                <a:cs typeface="Times New Roman" pitchFamily="18" charset="0"/>
              </a:rPr>
              <a:t>6.5 – Removal of hardware. Includes external fixator removal</a:t>
            </a:r>
          </a:p>
          <a:p>
            <a:pPr marL="347345" indent="-347345">
              <a:spcBef>
                <a:spcPts val="1200"/>
              </a:spcBef>
              <a:buClr>
                <a:schemeClr val="tx2"/>
              </a:buClr>
              <a:buFont typeface="Wingdings" panose="05000000000000000000" pitchFamily="2" charset="2"/>
              <a:buChar char="Ø"/>
              <a:defRPr/>
            </a:pPr>
            <a:r>
              <a:rPr lang="en-US" altLang="en-US" sz="2200">
                <a:solidFill>
                  <a:schemeClr val="bg1">
                    <a:lumMod val="10000"/>
                  </a:schemeClr>
                </a:solidFill>
                <a:cs typeface="Times New Roman" pitchFamily="18" charset="0"/>
              </a:rPr>
              <a:t>6.6 – Repair of simple laceration (no neurovascular, tendon, or bone/joint involvement); includes simple delayed wound closure </a:t>
            </a:r>
          </a:p>
          <a:p>
            <a:pPr marL="347663" indent="-347663">
              <a:spcBef>
                <a:spcPts val="1200"/>
              </a:spcBef>
              <a:buClr>
                <a:schemeClr val="tx2"/>
              </a:buClr>
              <a:buFont typeface="Wingdings" panose="05000000000000000000" pitchFamily="2" charset="2"/>
              <a:buChar char="Ø"/>
              <a:defRPr/>
            </a:pPr>
            <a:endParaRPr lang="en-US" altLang="en-US">
              <a:solidFill>
                <a:schemeClr val="bg1"/>
              </a:solidFill>
              <a:cs typeface="Times New Roman" pitchFamily="18" charset="0"/>
            </a:endParaRPr>
          </a:p>
        </p:txBody>
      </p:sp>
    </p:spTree>
    <p:extLst>
      <p:ext uri="{BB962C8B-B14F-4D97-AF65-F5344CB8AC3E}">
        <p14:creationId xmlns:p14="http://schemas.microsoft.com/office/powerpoint/2010/main" val="3773745994"/>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a:xfrm>
            <a:off x="1125415" y="562708"/>
            <a:ext cx="9970477" cy="826477"/>
          </a:xfrm>
        </p:spPr>
        <p:txBody>
          <a:bodyPr>
            <a:normAutofit/>
          </a:bodyPr>
          <a:lstStyle/>
          <a:p>
            <a:pPr algn="ctr" eaLnBrk="1" hangingPunct="1"/>
            <a:r>
              <a:rPr lang="en-US" altLang="en-US" sz="4000">
                <a:solidFill>
                  <a:srgbClr val="FFFF00"/>
                </a:solidFill>
                <a:latin typeface="Arial"/>
                <a:cs typeface="Arial"/>
              </a:rPr>
              <a:t>Category 6: Other Podiatric Procedures</a:t>
            </a:r>
          </a:p>
        </p:txBody>
      </p:sp>
      <p:sp>
        <p:nvSpPr>
          <p:cNvPr id="44035" name="Content Placeholder 2"/>
          <p:cNvSpPr>
            <a:spLocks noGrp="1"/>
          </p:cNvSpPr>
          <p:nvPr>
            <p:ph idx="1"/>
          </p:nvPr>
        </p:nvSpPr>
        <p:spPr>
          <a:xfrm>
            <a:off x="1125415" y="2083242"/>
            <a:ext cx="9970477" cy="4241358"/>
          </a:xfrm>
        </p:spPr>
        <p:txBody>
          <a:bodyPr vert="horz" lIns="0" tIns="45720" rIns="0" bIns="45720" rtlCol="0" anchor="t">
            <a:normAutofit/>
          </a:bodyPr>
          <a:lstStyle/>
          <a:p>
            <a:pPr marL="347345" indent="-347345">
              <a:spcBef>
                <a:spcPts val="1200"/>
              </a:spcBef>
              <a:buClr>
                <a:schemeClr val="tx2"/>
              </a:buClr>
              <a:buFont typeface="Wingdings" panose="05000000000000000000" pitchFamily="2" charset="2"/>
              <a:buChar char="Ø"/>
              <a:tabLst>
                <a:tab pos="1033463" algn="l"/>
                <a:tab pos="1201738" algn="l"/>
              </a:tabLst>
              <a:defRPr/>
            </a:pPr>
            <a:r>
              <a:rPr lang="en-US" altLang="en-US" sz="2000">
                <a:solidFill>
                  <a:srgbClr val="FF0000"/>
                </a:solidFill>
                <a:cs typeface="Times New Roman" pitchFamily="18" charset="0"/>
              </a:rPr>
              <a:t>6.7 – procedure code number no longer used</a:t>
            </a:r>
            <a:endParaRPr lang="en-US"/>
          </a:p>
          <a:p>
            <a:pPr marL="347345" indent="-347345">
              <a:spcBef>
                <a:spcPts val="1200"/>
              </a:spcBef>
              <a:buClr>
                <a:schemeClr val="tx2"/>
              </a:buClr>
              <a:buFont typeface="Wingdings" panose="05000000000000000000" pitchFamily="2" charset="2"/>
              <a:buChar char="Ø"/>
              <a:tabLst>
                <a:tab pos="1033463" algn="l"/>
                <a:tab pos="1201738" algn="l"/>
              </a:tabLst>
              <a:defRPr/>
            </a:pPr>
            <a:r>
              <a:rPr lang="en-US" altLang="en-US" sz="2000">
                <a:solidFill>
                  <a:schemeClr val="bg1">
                    <a:lumMod val="10000"/>
                  </a:schemeClr>
                </a:solidFill>
                <a:latin typeface="Myanmar Text"/>
                <a:cs typeface="Times New Roman"/>
              </a:rPr>
              <a:t>6.8 </a:t>
            </a:r>
            <a:r>
              <a:rPr lang="en-US" sz="2000">
                <a:solidFill>
                  <a:srgbClr val="030000"/>
                </a:solidFill>
                <a:latin typeface="Myanmar Text"/>
                <a:cs typeface="Myanmar Text"/>
              </a:rPr>
              <a:t>–</a:t>
            </a:r>
            <a:r>
              <a:rPr lang="en-US" altLang="en-US" sz="2000">
                <a:solidFill>
                  <a:schemeClr val="bg1">
                    <a:lumMod val="10000"/>
                  </a:schemeClr>
                </a:solidFill>
                <a:latin typeface="Myanmar Text"/>
                <a:cs typeface="Times New Roman"/>
              </a:rPr>
              <a:t> extracorporeal shock wave therapy</a:t>
            </a:r>
          </a:p>
          <a:p>
            <a:pPr marL="347345" indent="-347345">
              <a:spcBef>
                <a:spcPts val="1200"/>
              </a:spcBef>
              <a:buClr>
                <a:schemeClr val="tx2"/>
              </a:buClr>
              <a:buFont typeface="Wingdings" panose="05000000000000000000" pitchFamily="2" charset="2"/>
              <a:buChar char="Ø"/>
              <a:tabLst>
                <a:tab pos="1033463" algn="l"/>
                <a:tab pos="1201738" algn="l"/>
              </a:tabLst>
              <a:defRPr/>
            </a:pPr>
            <a:r>
              <a:rPr lang="en-US" altLang="en-US" sz="2000">
                <a:solidFill>
                  <a:schemeClr val="bg1">
                    <a:lumMod val="10000"/>
                  </a:schemeClr>
                </a:solidFill>
                <a:latin typeface="Myanmar Text"/>
                <a:cs typeface="Times New Roman"/>
              </a:rPr>
              <a:t>6.9 </a:t>
            </a:r>
            <a:r>
              <a:rPr lang="en-US" sz="2000">
                <a:solidFill>
                  <a:srgbClr val="030000"/>
                </a:solidFill>
                <a:latin typeface="Myanmar Text"/>
                <a:cs typeface="Myanmar Text"/>
              </a:rPr>
              <a:t>–</a:t>
            </a:r>
            <a:r>
              <a:rPr lang="en-US" altLang="en-US" sz="2000">
                <a:solidFill>
                  <a:schemeClr val="bg1">
                    <a:lumMod val="10000"/>
                  </a:schemeClr>
                </a:solidFill>
                <a:latin typeface="Myanmar Text"/>
                <a:cs typeface="Times New Roman"/>
              </a:rPr>
              <a:t> taping/padding/splinting/casting (limited to the foot and ankle) </a:t>
            </a:r>
          </a:p>
          <a:p>
            <a:pPr marL="347345" indent="-347345">
              <a:buClr>
                <a:schemeClr val="tx2"/>
              </a:buClr>
              <a:buFont typeface="Wingdings" panose="05000000000000000000" pitchFamily="2" charset="2"/>
              <a:buChar char="Ø"/>
              <a:tabLst>
                <a:tab pos="1033463" algn="l"/>
                <a:tab pos="1201738" algn="l"/>
              </a:tabLst>
              <a:defRPr/>
            </a:pPr>
            <a:r>
              <a:rPr lang="en-US" altLang="en-US" sz="2000">
                <a:solidFill>
                  <a:schemeClr val="bg1">
                    <a:lumMod val="10000"/>
                  </a:schemeClr>
                </a:solidFill>
                <a:latin typeface="Myanmar Text"/>
                <a:cs typeface="Times New Roman"/>
              </a:rPr>
              <a:t>6.10 </a:t>
            </a:r>
            <a:r>
              <a:rPr lang="en-US" sz="2000">
                <a:solidFill>
                  <a:srgbClr val="030000"/>
                </a:solidFill>
                <a:latin typeface="Myanmar Text"/>
                <a:cs typeface="Myanmar Text"/>
              </a:rPr>
              <a:t>–</a:t>
            </a:r>
            <a:r>
              <a:rPr lang="en-US" altLang="en-US" sz="2000">
                <a:solidFill>
                  <a:schemeClr val="bg1">
                    <a:lumMod val="10000"/>
                  </a:schemeClr>
                </a:solidFill>
                <a:latin typeface="Myanmar Text"/>
                <a:cs typeface="Times New Roman"/>
              </a:rPr>
              <a:t> orthotics/prosthetics (limited to the foot and ankle casting/scanning/</a:t>
            </a:r>
            <a:br>
              <a:rPr lang="en-US" altLang="en-US" sz="2000">
                <a:solidFill>
                  <a:schemeClr val="bg1">
                    <a:lumMod val="10000"/>
                  </a:schemeClr>
                </a:solidFill>
                <a:latin typeface="Myanmar Text"/>
                <a:cs typeface="Times New Roman"/>
              </a:rPr>
            </a:br>
            <a:r>
              <a:rPr lang="en-US" altLang="en-US" sz="2000">
                <a:solidFill>
                  <a:schemeClr val="bg1">
                    <a:lumMod val="10000"/>
                  </a:schemeClr>
                </a:solidFill>
                <a:latin typeface="Myanmar Text"/>
                <a:cs typeface="Times New Roman"/>
              </a:rPr>
              <a:t>impressions for foot and/or ankle orthosis) </a:t>
            </a:r>
          </a:p>
          <a:p>
            <a:pPr marL="347345" indent="-347345">
              <a:buClr>
                <a:schemeClr val="tx2"/>
              </a:buClr>
              <a:buFont typeface="Wingdings" panose="05000000000000000000" pitchFamily="2" charset="2"/>
              <a:buChar char="Ø"/>
              <a:tabLst>
                <a:tab pos="1033463" algn="l"/>
                <a:tab pos="1201738" algn="l"/>
              </a:tabLst>
              <a:defRPr/>
            </a:pPr>
            <a:r>
              <a:rPr lang="en-US" altLang="en-US" sz="2000">
                <a:solidFill>
                  <a:srgbClr val="FF0000"/>
                </a:solidFill>
                <a:latin typeface="Myanmar Text"/>
                <a:cs typeface="Times New Roman"/>
              </a:rPr>
              <a:t>6.11 – procedure code number no longer used</a:t>
            </a:r>
          </a:p>
          <a:p>
            <a:pPr marL="347345" indent="-347345">
              <a:spcBef>
                <a:spcPts val="1200"/>
              </a:spcBef>
              <a:buClr>
                <a:schemeClr val="tx2"/>
              </a:buClr>
              <a:buFont typeface="Wingdings" panose="05000000000000000000" pitchFamily="2" charset="2"/>
              <a:buChar char="Ø"/>
              <a:tabLst>
                <a:tab pos="1033463" algn="l"/>
                <a:tab pos="1201738" algn="l"/>
              </a:tabLst>
              <a:defRPr/>
            </a:pPr>
            <a:r>
              <a:rPr lang="en-US" altLang="en-US" sz="2000">
                <a:solidFill>
                  <a:srgbClr val="FF0000"/>
                </a:solidFill>
                <a:latin typeface="Myanmar Text"/>
                <a:cs typeface="Times New Roman"/>
              </a:rPr>
              <a:t>6.12 </a:t>
            </a:r>
            <a:r>
              <a:rPr lang="en-US" sz="2000">
                <a:solidFill>
                  <a:srgbClr val="FF0000"/>
                </a:solidFill>
                <a:latin typeface="Myanmar Text"/>
                <a:cs typeface="Myanmar Text"/>
              </a:rPr>
              <a:t>–</a:t>
            </a:r>
            <a:r>
              <a:rPr lang="en-US" altLang="en-US" sz="2000">
                <a:solidFill>
                  <a:srgbClr val="FF0000"/>
                </a:solidFill>
                <a:latin typeface="Myanmar Text"/>
                <a:cs typeface="Times New Roman"/>
              </a:rPr>
              <a:t> procedure code number no longer used</a:t>
            </a:r>
          </a:p>
          <a:p>
            <a:pPr marL="347345" indent="-347345">
              <a:buClr>
                <a:schemeClr val="tx2"/>
              </a:buClr>
              <a:buFont typeface="Wingdings" panose="05000000000000000000" pitchFamily="2" charset="2"/>
              <a:buChar char="Ø"/>
              <a:tabLst>
                <a:tab pos="1033463" algn="l"/>
                <a:tab pos="1201738" algn="l"/>
              </a:tabLst>
              <a:defRPr/>
            </a:pPr>
            <a:r>
              <a:rPr lang="en-US" altLang="en-US" sz="2000">
                <a:solidFill>
                  <a:srgbClr val="FF0000"/>
                </a:solidFill>
                <a:latin typeface="Myanmar Text"/>
                <a:cs typeface="Times New Roman"/>
              </a:rPr>
              <a:t>6.13 </a:t>
            </a:r>
            <a:r>
              <a:rPr lang="en-US" sz="2000">
                <a:solidFill>
                  <a:srgbClr val="FF0000"/>
                </a:solidFill>
                <a:latin typeface="Myanmar Text"/>
                <a:cs typeface="Myanmar Text"/>
              </a:rPr>
              <a:t>– </a:t>
            </a:r>
            <a:r>
              <a:rPr lang="en-US" altLang="en-US" sz="2000">
                <a:solidFill>
                  <a:srgbClr val="FF0000"/>
                </a:solidFill>
                <a:latin typeface="Myanmar Text"/>
                <a:cs typeface="Times New Roman"/>
              </a:rPr>
              <a:t>procedure code number no longer used</a:t>
            </a:r>
          </a:p>
          <a:p>
            <a:pPr marL="347663" indent="-347663">
              <a:spcBef>
                <a:spcPts val="1200"/>
              </a:spcBef>
              <a:buClr>
                <a:schemeClr val="tx2"/>
              </a:buClr>
              <a:buFont typeface="Wingdings" panose="05000000000000000000" pitchFamily="2" charset="2"/>
              <a:buChar char="Ø"/>
              <a:tabLst>
                <a:tab pos="1033463" algn="l"/>
                <a:tab pos="1201738" algn="l"/>
              </a:tabLst>
              <a:defRPr/>
            </a:pPr>
            <a:endParaRPr lang="en-US" altLang="en-US">
              <a:solidFill>
                <a:schemeClr val="bg1"/>
              </a:solidFill>
              <a:cs typeface="Times New Roman" pitchFamily="18" charset="0"/>
            </a:endParaRPr>
          </a:p>
        </p:txBody>
      </p:sp>
    </p:spTree>
    <p:extLst>
      <p:ext uri="{BB962C8B-B14F-4D97-AF65-F5344CB8AC3E}">
        <p14:creationId xmlns:p14="http://schemas.microsoft.com/office/powerpoint/2010/main" val="2689799717"/>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FFFF00"/>
                </a:solidFill>
              </a:rPr>
              <a:t>Category 6: Other Podiatric Procedures</a:t>
            </a:r>
          </a:p>
        </p:txBody>
      </p:sp>
      <p:sp>
        <p:nvSpPr>
          <p:cNvPr id="3" name="Content Placeholder 2"/>
          <p:cNvSpPr>
            <a:spLocks noGrp="1"/>
          </p:cNvSpPr>
          <p:nvPr>
            <p:ph idx="1"/>
          </p:nvPr>
        </p:nvSpPr>
        <p:spPr/>
        <p:txBody>
          <a:bodyPr vert="horz" lIns="0" tIns="45720" rIns="0" bIns="45720" rtlCol="0" anchor="t">
            <a:normAutofit/>
          </a:bodyPr>
          <a:lstStyle/>
          <a:p>
            <a:pPr marL="383540" lvl="1">
              <a:buFont typeface="Wingdings" panose="05000000000000000000" pitchFamily="2" charset="2"/>
              <a:buChar char="Ø"/>
            </a:pPr>
            <a:r>
              <a:rPr lang="en-US" sz="2000">
                <a:latin typeface="Myanmar Text"/>
                <a:cs typeface="Myanmar Text"/>
              </a:rPr>
              <a:t>6.14 </a:t>
            </a:r>
            <a:r>
              <a:rPr lang="en-US" sz="2000">
                <a:solidFill>
                  <a:srgbClr val="030000"/>
                </a:solidFill>
                <a:latin typeface="Myanmar Text"/>
                <a:cs typeface="Myanmar Text"/>
              </a:rPr>
              <a:t>–</a:t>
            </a:r>
            <a:r>
              <a:rPr lang="en-US" sz="2000">
                <a:latin typeface="Myanmar Text"/>
                <a:cs typeface="Myanmar Text"/>
              </a:rPr>
              <a:t> percutaneous procedures (i.e., </a:t>
            </a:r>
            <a:r>
              <a:rPr lang="en-US" sz="2000" err="1">
                <a:latin typeface="Myanmar Text"/>
                <a:cs typeface="Myanmar Text"/>
              </a:rPr>
              <a:t>coblation</a:t>
            </a:r>
            <a:r>
              <a:rPr lang="en-US" sz="2000">
                <a:latin typeface="Myanmar Text"/>
                <a:cs typeface="Myanmar Text"/>
              </a:rPr>
              <a:t>, cryosurgery, radiofrequency ablation, platelet-rich plasma, digital tenotomy, percutaneous bone biopsy, bone marrow aspiration)</a:t>
            </a:r>
            <a:endParaRPr lang="en-US">
              <a:latin typeface="Myanmar Text"/>
              <a:cs typeface="Myanmar Text"/>
            </a:endParaRPr>
          </a:p>
          <a:p>
            <a:pPr marL="383540" lvl="1">
              <a:buFont typeface="Wingdings" panose="05000000000000000000" pitchFamily="2" charset="2"/>
              <a:buChar char="Ø"/>
            </a:pPr>
            <a:r>
              <a:rPr lang="en-US" sz="2000">
                <a:latin typeface="Myanmar Text"/>
                <a:cs typeface="Myanmar Text"/>
              </a:rPr>
              <a:t>6.15 </a:t>
            </a:r>
            <a:r>
              <a:rPr lang="en-US" sz="2000">
                <a:solidFill>
                  <a:srgbClr val="030000"/>
                </a:solidFill>
                <a:latin typeface="Myanmar Text"/>
                <a:cs typeface="Myanmar Text"/>
              </a:rPr>
              <a:t>–</a:t>
            </a:r>
            <a:r>
              <a:rPr lang="en-US" sz="2000">
                <a:latin typeface="Myanmar Text"/>
                <a:cs typeface="Myanmar Text"/>
              </a:rPr>
              <a:t> foot care (nail debridement, callus paring)</a:t>
            </a:r>
          </a:p>
          <a:p>
            <a:pPr marL="383540" lvl="1">
              <a:buFont typeface="Wingdings" panose="05000000000000000000" pitchFamily="2" charset="2"/>
              <a:buChar char="Ø"/>
            </a:pPr>
            <a:r>
              <a:rPr lang="en-US" sz="2000">
                <a:latin typeface="Myanmar Text"/>
                <a:cs typeface="Myanmar Text"/>
              </a:rPr>
              <a:t>6.16 </a:t>
            </a:r>
            <a:r>
              <a:rPr lang="en-US" sz="2000">
                <a:solidFill>
                  <a:srgbClr val="030000"/>
                </a:solidFill>
                <a:latin typeface="Myanmar Text"/>
                <a:cs typeface="Myanmar Text"/>
              </a:rPr>
              <a:t>–</a:t>
            </a:r>
            <a:r>
              <a:rPr lang="en-US" sz="2000">
                <a:latin typeface="Myanmar Text"/>
                <a:cs typeface="Myanmar Text"/>
              </a:rPr>
              <a:t> therapeutic/diagnostic injections (without sedation)</a:t>
            </a:r>
          </a:p>
          <a:p>
            <a:pPr marL="383540" lvl="1">
              <a:buFont typeface="Wingdings" panose="05000000000000000000" pitchFamily="2" charset="2"/>
              <a:buChar char="Ø"/>
            </a:pPr>
            <a:r>
              <a:rPr lang="en-US" sz="2000">
                <a:latin typeface="Myanmar Text"/>
                <a:cs typeface="Myanmar Text"/>
              </a:rPr>
              <a:t>6.17 </a:t>
            </a:r>
            <a:r>
              <a:rPr lang="en-US" sz="2000">
                <a:solidFill>
                  <a:srgbClr val="030000"/>
                </a:solidFill>
                <a:latin typeface="Myanmar Text"/>
                <a:cs typeface="Myanmar Text"/>
              </a:rPr>
              <a:t>–</a:t>
            </a:r>
            <a:r>
              <a:rPr lang="en-US" sz="2000">
                <a:latin typeface="Myanmar Text"/>
                <a:cs typeface="Myanmar Text"/>
              </a:rPr>
              <a:t> incision and drainage (performed outside of the operating room)</a:t>
            </a:r>
          </a:p>
          <a:p>
            <a:pPr marL="383540" lvl="1">
              <a:buFont typeface="Wingdings" panose="05000000000000000000" pitchFamily="2" charset="2"/>
              <a:buChar char="Ø"/>
            </a:pPr>
            <a:r>
              <a:rPr lang="en-US" sz="2000">
                <a:latin typeface="Myanmar Text"/>
                <a:cs typeface="Myanmar Text"/>
              </a:rPr>
              <a:t>6.18 </a:t>
            </a:r>
            <a:r>
              <a:rPr lang="en-US" sz="2000">
                <a:solidFill>
                  <a:srgbClr val="030000"/>
                </a:solidFill>
                <a:latin typeface="Myanmar Text"/>
                <a:cs typeface="Myanmar Text"/>
              </a:rPr>
              <a:t>–</a:t>
            </a:r>
            <a:r>
              <a:rPr lang="en-US" sz="2000">
                <a:latin typeface="Myanmar Text"/>
                <a:cs typeface="Myanmar Text"/>
              </a:rPr>
              <a:t> closed reduction of fracture or dislocation</a:t>
            </a:r>
          </a:p>
          <a:p>
            <a:pPr marL="383540" lvl="1">
              <a:buFont typeface="Wingdings" panose="05000000000000000000" pitchFamily="2" charset="2"/>
              <a:buChar char="Ø"/>
            </a:pPr>
            <a:r>
              <a:rPr lang="en-US" sz="2000">
                <a:latin typeface="Myanmar Text"/>
                <a:cs typeface="Myanmar Text"/>
              </a:rPr>
              <a:t>6.19  </a:t>
            </a:r>
            <a:r>
              <a:rPr lang="en-US" sz="2000">
                <a:solidFill>
                  <a:srgbClr val="030000"/>
                </a:solidFill>
                <a:latin typeface="Myanmar Text"/>
                <a:cs typeface="Myanmar Text"/>
              </a:rPr>
              <a:t>–</a:t>
            </a:r>
            <a:r>
              <a:rPr lang="en-US" sz="2000">
                <a:latin typeface="Myanmar Text"/>
                <a:cs typeface="Myanmar Text"/>
              </a:rPr>
              <a:t> removal of foreign body (not in the operating room)</a:t>
            </a:r>
          </a:p>
          <a:p>
            <a:pPr marL="383540" lvl="1">
              <a:buFont typeface="Wingdings" panose="05000000000000000000" pitchFamily="2" charset="2"/>
              <a:buChar char="Ø"/>
            </a:pPr>
            <a:r>
              <a:rPr lang="en-US" sz="2000">
                <a:solidFill>
                  <a:srgbClr val="FF0000"/>
                </a:solidFill>
                <a:latin typeface="Myanmar Text"/>
                <a:cs typeface="Myanmar Text"/>
              </a:rPr>
              <a:t>6.20  – application of external fixation </a:t>
            </a:r>
          </a:p>
        </p:txBody>
      </p:sp>
    </p:spTree>
    <p:extLst>
      <p:ext uri="{BB962C8B-B14F-4D97-AF65-F5344CB8AC3E}">
        <p14:creationId xmlns:p14="http://schemas.microsoft.com/office/powerpoint/2010/main" val="39727835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9796"/>
          </a:xfrm>
        </p:spPr>
        <p:txBody>
          <a:bodyPr>
            <a:normAutofit/>
          </a:bodyPr>
          <a:lstStyle/>
          <a:p>
            <a:pPr algn="ctr"/>
            <a:r>
              <a:rPr lang="en-US" sz="4000">
                <a:solidFill>
                  <a:srgbClr val="FFFF00"/>
                </a:solidFill>
                <a:latin typeface="Arial"/>
                <a:cs typeface="Arial"/>
              </a:rPr>
              <a:t>Category 7: Biomechanics</a:t>
            </a:r>
          </a:p>
        </p:txBody>
      </p:sp>
      <p:sp>
        <p:nvSpPr>
          <p:cNvPr id="3" name="Content Placeholder 2"/>
          <p:cNvSpPr>
            <a:spLocks noGrp="1"/>
          </p:cNvSpPr>
          <p:nvPr>
            <p:ph idx="1"/>
          </p:nvPr>
        </p:nvSpPr>
        <p:spPr>
          <a:xfrm>
            <a:off x="644908" y="2166635"/>
            <a:ext cx="10703306" cy="3466043"/>
          </a:xfrm>
        </p:spPr>
        <p:txBody>
          <a:bodyPr vert="horz" lIns="0" tIns="45720" rIns="0" bIns="45720" rtlCol="0" anchor="t">
            <a:noAutofit/>
          </a:bodyPr>
          <a:lstStyle/>
          <a:p>
            <a:pPr marL="347345" indent="-347345">
              <a:spcBef>
                <a:spcPts val="1200"/>
              </a:spcBef>
              <a:buClr>
                <a:schemeClr val="tx2"/>
              </a:buClr>
              <a:buFont typeface="Wingdings" panose="05000000000000000000" pitchFamily="2" charset="2"/>
              <a:buChar char="Ø"/>
              <a:defRPr/>
            </a:pPr>
            <a:r>
              <a:rPr lang="en-US" sz="2000">
                <a:solidFill>
                  <a:schemeClr val="bg1">
                    <a:lumMod val="10000"/>
                  </a:schemeClr>
                </a:solidFill>
                <a:cs typeface="Times New Roman" panose="02020603050405020304" pitchFamily="18" charset="0"/>
              </a:rPr>
              <a:t>A biomechanical </a:t>
            </a:r>
            <a:r>
              <a:rPr lang="en-US" sz="2000" b="1">
                <a:solidFill>
                  <a:schemeClr val="bg1">
                    <a:lumMod val="10000"/>
                  </a:schemeClr>
                </a:solidFill>
                <a:cs typeface="Times New Roman" panose="02020603050405020304" pitchFamily="18" charset="0"/>
              </a:rPr>
              <a:t>case</a:t>
            </a:r>
            <a:r>
              <a:rPr lang="en-US" sz="2000">
                <a:solidFill>
                  <a:schemeClr val="bg1">
                    <a:lumMod val="10000"/>
                  </a:schemeClr>
                </a:solidFill>
                <a:cs typeface="Times New Roman" panose="02020603050405020304" pitchFamily="18" charset="0"/>
              </a:rPr>
              <a:t> should be performed in a variety of settings (surgical and non-surgical) and should include diverse pathology and treatment methods. They should be a representation of the learning experiences of the resident.</a:t>
            </a:r>
            <a:endParaRPr lang="en-US"/>
          </a:p>
          <a:p>
            <a:pPr marL="873125" lvl="2" indent="-342900">
              <a:spcBef>
                <a:spcPts val="1200"/>
              </a:spcBef>
              <a:buClr>
                <a:schemeClr val="tx2"/>
              </a:buClr>
              <a:buFont typeface="Wingdings" panose="05000000000000000000" pitchFamily="2" charset="2"/>
              <a:buChar char="§"/>
              <a:defRPr/>
            </a:pPr>
            <a:r>
              <a:rPr lang="en-US" sz="2000">
                <a:solidFill>
                  <a:schemeClr val="bg1">
                    <a:lumMod val="10000"/>
                  </a:schemeClr>
                </a:solidFill>
                <a:latin typeface="Myanmar Text"/>
                <a:cs typeface="Times New Roman"/>
              </a:rPr>
              <a:t>Evaluation – includes static and dynamic exam of the area of chief complaint. </a:t>
            </a:r>
          </a:p>
          <a:p>
            <a:pPr marL="873125" lvl="2" indent="-342900">
              <a:spcBef>
                <a:spcPts val="1200"/>
              </a:spcBef>
              <a:buClr>
                <a:schemeClr val="tx2"/>
              </a:buClr>
              <a:buFont typeface="Wingdings" panose="05000000000000000000" pitchFamily="2" charset="2"/>
              <a:buChar char="§"/>
              <a:defRPr/>
            </a:pPr>
            <a:r>
              <a:rPr lang="en-US" sz="2000">
                <a:solidFill>
                  <a:schemeClr val="bg1">
                    <a:lumMod val="10000"/>
                  </a:schemeClr>
                </a:solidFill>
                <a:cs typeface="Times New Roman" panose="02020603050405020304" pitchFamily="18" charset="0"/>
              </a:rPr>
              <a:t>Diagnosis</a:t>
            </a:r>
          </a:p>
          <a:p>
            <a:pPr marL="873125" lvl="2" indent="-342900">
              <a:spcBef>
                <a:spcPts val="1200"/>
              </a:spcBef>
              <a:buClr>
                <a:schemeClr val="tx2"/>
              </a:buClr>
              <a:buFont typeface="Wingdings" panose="05000000000000000000" pitchFamily="2" charset="2"/>
              <a:buChar char="§"/>
              <a:defRPr/>
            </a:pPr>
            <a:r>
              <a:rPr lang="en-US" sz="2000">
                <a:solidFill>
                  <a:schemeClr val="bg1">
                    <a:lumMod val="10000"/>
                  </a:schemeClr>
                </a:solidFill>
                <a:cs typeface="Times New Roman" panose="02020603050405020304" pitchFamily="18" charset="0"/>
              </a:rPr>
              <a:t>Treatment</a:t>
            </a:r>
          </a:p>
          <a:p>
            <a:pPr marL="347345" indent="-347345">
              <a:buClr>
                <a:schemeClr val="tx2"/>
              </a:buClr>
              <a:buFont typeface="Wingdings" panose="05000000000000000000" pitchFamily="2" charset="2"/>
              <a:buChar char="Ø"/>
              <a:defRPr/>
            </a:pPr>
            <a:r>
              <a:rPr lang="en-US" sz="2000">
                <a:solidFill>
                  <a:schemeClr val="bg1">
                    <a:lumMod val="10000"/>
                  </a:schemeClr>
                </a:solidFill>
                <a:latin typeface="Myanmar Text"/>
                <a:cs typeface="Times New Roman"/>
              </a:rPr>
              <a:t>The biomechanical </a:t>
            </a:r>
            <a:r>
              <a:rPr lang="en-US" sz="2000" b="1">
                <a:solidFill>
                  <a:schemeClr val="bg1">
                    <a:lumMod val="10000"/>
                  </a:schemeClr>
                </a:solidFill>
                <a:latin typeface="Myanmar Text"/>
                <a:cs typeface="Times New Roman"/>
              </a:rPr>
              <a:t>exam</a:t>
            </a:r>
            <a:r>
              <a:rPr lang="en-US" sz="2000">
                <a:solidFill>
                  <a:schemeClr val="bg1">
                    <a:lumMod val="10000"/>
                  </a:schemeClr>
                </a:solidFill>
                <a:latin typeface="Myanmar Text"/>
                <a:cs typeface="Times New Roman"/>
              </a:rPr>
              <a:t> must be comprehensive </a:t>
            </a:r>
            <a:r>
              <a:rPr lang="en-US" sz="2000" b="1">
                <a:solidFill>
                  <a:schemeClr val="bg1">
                    <a:lumMod val="10000"/>
                  </a:schemeClr>
                </a:solidFill>
                <a:latin typeface="Myanmar Text"/>
                <a:cs typeface="Times New Roman"/>
              </a:rPr>
              <a:t>relative to the diagnosis</a:t>
            </a:r>
            <a:r>
              <a:rPr lang="en-US" sz="2000">
                <a:solidFill>
                  <a:schemeClr val="bg1">
                    <a:lumMod val="10000"/>
                  </a:schemeClr>
                </a:solidFill>
                <a:latin typeface="Myanmar Text"/>
                <a:cs typeface="Times New Roman"/>
              </a:rPr>
              <a:t>, be consistent with the clinical findings, and be signed by the resident and attending physician.</a:t>
            </a:r>
          </a:p>
          <a:p>
            <a:pPr marL="182880" indent="-182880">
              <a:buClr>
                <a:schemeClr val="accent3"/>
              </a:buClr>
              <a:defRPr/>
            </a:pPr>
            <a:endParaRPr lang="en-US">
              <a:latin typeface="Times New Roman" panose="02020603050405020304" pitchFamily="18" charset="0"/>
              <a:cs typeface="Times New Roman" panose="02020603050405020304" pitchFamily="18" charset="0"/>
            </a:endParaRPr>
          </a:p>
          <a:p>
            <a:pPr marL="393700" lvl="1" indent="0">
              <a:buNone/>
              <a:defRPr/>
            </a:pP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516655"/>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838200" y="365125"/>
            <a:ext cx="10515600" cy="1076813"/>
          </a:xfrm>
        </p:spPr>
        <p:txBody>
          <a:bodyPr>
            <a:normAutofit fontScale="90000"/>
          </a:bodyPr>
          <a:lstStyle/>
          <a:p>
            <a:pPr algn="ctr" eaLnBrk="1" hangingPunct="1"/>
            <a:r>
              <a:rPr lang="en-US" altLang="en-US" b="1">
                <a:latin typeface="Times New Roman" panose="02020603050405020304" pitchFamily="18" charset="0"/>
                <a:cs typeface="Times New Roman" panose="02020603050405020304" pitchFamily="18" charset="0"/>
              </a:rPr>
              <a:t> </a:t>
            </a:r>
            <a:br>
              <a:rPr lang="en-US" altLang="en-US" b="1">
                <a:latin typeface="Times New Roman" panose="02020603050405020304" pitchFamily="18" charset="0"/>
                <a:cs typeface="Times New Roman" panose="02020603050405020304" pitchFamily="18" charset="0"/>
              </a:rPr>
            </a:br>
            <a:endParaRPr lang="en-US" altLang="en-US" b="1">
              <a:latin typeface="Times New Roman" panose="02020603050405020304" pitchFamily="18" charset="0"/>
              <a:cs typeface="Times New Roman" panose="02020603050405020304" pitchFamily="18" charset="0"/>
            </a:endParaRPr>
          </a:p>
        </p:txBody>
      </p:sp>
      <p:sp>
        <p:nvSpPr>
          <p:cNvPr id="57347" name="Content Placeholder 2"/>
          <p:cNvSpPr>
            <a:spLocks noGrp="1"/>
          </p:cNvSpPr>
          <p:nvPr>
            <p:ph idx="1"/>
          </p:nvPr>
        </p:nvSpPr>
        <p:spPr>
          <a:xfrm>
            <a:off x="604300" y="1924216"/>
            <a:ext cx="11044362" cy="4252747"/>
          </a:xfrm>
        </p:spPr>
        <p:txBody>
          <a:bodyPr vert="horz" lIns="0" tIns="45720" rIns="0" bIns="45720" rtlCol="0" anchor="t">
            <a:normAutofit/>
          </a:bodyPr>
          <a:lstStyle/>
          <a:p>
            <a:pPr marL="347345" indent="-347345">
              <a:spcBef>
                <a:spcPts val="1200"/>
              </a:spcBef>
              <a:buClr>
                <a:schemeClr val="tx2"/>
              </a:buClr>
              <a:buFont typeface="Wingdings" panose="05000000000000000000" pitchFamily="2" charset="2"/>
              <a:buChar char="Ø"/>
              <a:defRPr/>
            </a:pPr>
            <a:r>
              <a:rPr lang="en-US" altLang="en-US" sz="2000">
                <a:solidFill>
                  <a:schemeClr val="bg1">
                    <a:lumMod val="10000"/>
                  </a:schemeClr>
                </a:solidFill>
                <a:latin typeface="Myanmar Text"/>
                <a:cs typeface="Times New Roman"/>
              </a:rPr>
              <a:t>Patient encounters such as taping and padding, orthotics, prosthetics, and other biomechanical experiences that do not include a biomechanical examination and gait analysis are not counted as biomechanical cases but can be logged under the appropriate Category 6 procedures.</a:t>
            </a:r>
            <a:endParaRPr lang="en-US">
              <a:solidFill>
                <a:schemeClr val="bg1">
                  <a:lumMod val="10000"/>
                </a:schemeClr>
              </a:solidFill>
              <a:latin typeface="Myanmar Text"/>
              <a:cs typeface="Times New Roman"/>
            </a:endParaRPr>
          </a:p>
          <a:p>
            <a:pPr marL="347345" indent="-347345">
              <a:spcBef>
                <a:spcPts val="1200"/>
              </a:spcBef>
              <a:buClr>
                <a:schemeClr val="tx2"/>
              </a:buClr>
              <a:buFont typeface="Wingdings" panose="05000000000000000000" pitchFamily="2" charset="2"/>
              <a:buChar char="Ø"/>
              <a:defRPr/>
            </a:pPr>
            <a:r>
              <a:rPr lang="en-US" altLang="en-US" sz="2000">
                <a:solidFill>
                  <a:schemeClr val="bg1">
                    <a:lumMod val="10000"/>
                  </a:schemeClr>
                </a:solidFill>
                <a:cs typeface="Times New Roman" pitchFamily="18" charset="0"/>
              </a:rPr>
              <a:t>Gait analysis may range from basic visual gait analysis to complex computerized gait analysis. An interpretation of the gait analysis must be documented.</a:t>
            </a:r>
          </a:p>
          <a:p>
            <a:pPr marL="347345" indent="-347345">
              <a:spcBef>
                <a:spcPts val="1200"/>
              </a:spcBef>
              <a:buClr>
                <a:schemeClr val="tx2"/>
              </a:buClr>
              <a:buFont typeface="Wingdings" panose="05000000000000000000" pitchFamily="2" charset="2"/>
              <a:buChar char="Ø"/>
              <a:defRPr/>
            </a:pPr>
            <a:r>
              <a:rPr lang="en-US" altLang="en-US" sz="2000">
                <a:solidFill>
                  <a:schemeClr val="bg1">
                    <a:lumMod val="10000"/>
                  </a:schemeClr>
                </a:solidFill>
                <a:cs typeface="Times New Roman" pitchFamily="18" charset="0"/>
              </a:rPr>
              <a:t>Treatment plans must be justified and supported by findings of the biomechanical exam.</a:t>
            </a:r>
          </a:p>
          <a:p>
            <a:pPr marL="347345" indent="-347345">
              <a:spcBef>
                <a:spcPts val="1200"/>
              </a:spcBef>
              <a:buClr>
                <a:schemeClr val="tx2"/>
              </a:buClr>
              <a:buFont typeface="Wingdings" panose="05000000000000000000" pitchFamily="2" charset="2"/>
              <a:buChar char="Ø"/>
              <a:defRPr/>
            </a:pPr>
            <a:r>
              <a:rPr lang="en-US" altLang="en-US" sz="2000">
                <a:solidFill>
                  <a:schemeClr val="bg1">
                    <a:lumMod val="10000"/>
                  </a:schemeClr>
                </a:solidFill>
                <a:cs typeface="Times New Roman" pitchFamily="18" charset="0"/>
              </a:rPr>
              <a:t>The treatment plan must address the identified pathology.</a:t>
            </a:r>
          </a:p>
          <a:p>
            <a:pPr marL="347345" indent="-347345">
              <a:spcBef>
                <a:spcPts val="1200"/>
              </a:spcBef>
              <a:buClr>
                <a:schemeClr val="tx2"/>
              </a:buClr>
              <a:buFont typeface="Wingdings" panose="05000000000000000000" pitchFamily="2" charset="2"/>
              <a:buChar char="Ø"/>
              <a:defRPr/>
            </a:pPr>
            <a:r>
              <a:rPr lang="en-US" altLang="en-US" sz="2000">
                <a:solidFill>
                  <a:schemeClr val="bg1">
                    <a:lumMod val="10000"/>
                  </a:schemeClr>
                </a:solidFill>
                <a:cs typeface="Times New Roman" pitchFamily="18" charset="0"/>
              </a:rPr>
              <a:t>A biomechanical case is identified as procedure code 7.1 and cannot be broken up into left / right when logged.</a:t>
            </a:r>
          </a:p>
          <a:p>
            <a:pPr marL="365760" indent="-256032">
              <a:buClr>
                <a:schemeClr val="accent3"/>
              </a:buClr>
              <a:buFont typeface="Georgia"/>
              <a:buChar char="•"/>
              <a:defRPr/>
            </a:pPr>
            <a:endParaRPr lang="en-US" altLang="en-US">
              <a:latin typeface="Times New Roman" pitchFamily="18" charset="0"/>
              <a:cs typeface="Times New Roman" pitchFamily="18" charset="0"/>
            </a:endParaRPr>
          </a:p>
          <a:p>
            <a:pPr marL="365760" indent="-256032">
              <a:buClr>
                <a:schemeClr val="accent3"/>
              </a:buClr>
              <a:buFont typeface="Georgia"/>
              <a:buChar char="•"/>
              <a:defRPr/>
            </a:pPr>
            <a:endParaRPr lang="en-US" altLang="en-US">
              <a:latin typeface="Times New Roman" pitchFamily="18" charset="0"/>
              <a:cs typeface="Times New Roman" pitchFamily="18" charset="0"/>
            </a:endParaRPr>
          </a:p>
        </p:txBody>
      </p:sp>
      <p:sp>
        <p:nvSpPr>
          <p:cNvPr id="2" name="Rectangle 1"/>
          <p:cNvSpPr/>
          <p:nvPr/>
        </p:nvSpPr>
        <p:spPr>
          <a:xfrm>
            <a:off x="1688123" y="365125"/>
            <a:ext cx="9056077" cy="707886"/>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rgbClr val="FFFF00"/>
                </a:solidFill>
                <a:effectLst/>
                <a:uLnTx/>
                <a:uFillTx/>
                <a:latin typeface="Arial"/>
                <a:cs typeface="Arial"/>
              </a:rPr>
              <a:t>Category 7: Biomechanics</a:t>
            </a:r>
            <a:endParaRPr lang="en-US" sz="4000" i="0" u="none" strike="noStrike" kern="1200" cap="none" spc="0" normalizeH="0" baseline="0" noProof="0">
              <a:ln>
                <a:noFill/>
              </a:ln>
              <a:solidFill>
                <a:srgbClr val="FFFF00"/>
              </a:solidFill>
              <a:effectLst/>
              <a:uLnTx/>
              <a:uFillTx/>
              <a:latin typeface="Arial"/>
              <a:cs typeface="Arial"/>
            </a:endParaRPr>
          </a:p>
        </p:txBody>
      </p:sp>
    </p:spTree>
    <p:extLst>
      <p:ext uri="{BB962C8B-B14F-4D97-AF65-F5344CB8AC3E}">
        <p14:creationId xmlns:p14="http://schemas.microsoft.com/office/powerpoint/2010/main" val="1484460395"/>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3459D-0FDD-B330-9076-335B243B7EE2}"/>
              </a:ext>
            </a:extLst>
          </p:cNvPr>
          <p:cNvSpPr>
            <a:spLocks noGrp="1"/>
          </p:cNvSpPr>
          <p:nvPr>
            <p:ph type="title"/>
          </p:nvPr>
        </p:nvSpPr>
        <p:spPr/>
        <p:txBody>
          <a:bodyPr/>
          <a:lstStyle/>
          <a:p>
            <a:r>
              <a:rPr lang="en-US">
                <a:solidFill>
                  <a:srgbClr val="FFFF00"/>
                </a:solidFill>
                <a:latin typeface="Arial"/>
                <a:cs typeface="Arial"/>
              </a:rPr>
              <a:t>Category 7: Biomechanical Logging</a:t>
            </a:r>
          </a:p>
        </p:txBody>
      </p:sp>
      <p:sp>
        <p:nvSpPr>
          <p:cNvPr id="3" name="Content Placeholder 2">
            <a:extLst>
              <a:ext uri="{FF2B5EF4-FFF2-40B4-BE49-F238E27FC236}">
                <a16:creationId xmlns:a16="http://schemas.microsoft.com/office/drawing/2014/main" id="{28AEA508-453D-092D-D36A-9D3FC35CC9BD}"/>
              </a:ext>
            </a:extLst>
          </p:cNvPr>
          <p:cNvSpPr>
            <a:spLocks noGrp="1"/>
          </p:cNvSpPr>
          <p:nvPr>
            <p:ph idx="1"/>
          </p:nvPr>
        </p:nvSpPr>
        <p:spPr/>
        <p:txBody>
          <a:bodyPr vert="horz" lIns="0" tIns="45720" rIns="0" bIns="45720" rtlCol="0" anchor="t">
            <a:normAutofit fontScale="92500" lnSpcReduction="20000"/>
          </a:bodyPr>
          <a:lstStyle/>
          <a:p>
            <a:r>
              <a:rPr lang="en-US">
                <a:latin typeface="Myanmar Text"/>
                <a:cs typeface="Myanmar Text"/>
              </a:rPr>
              <a:t>No need to copy and paste entire biomechanical exam.</a:t>
            </a:r>
            <a:endParaRPr lang="en-US"/>
          </a:p>
          <a:p>
            <a:r>
              <a:rPr lang="en-US"/>
              <a:t>Procedure Note must include:</a:t>
            </a:r>
          </a:p>
          <a:p>
            <a:pPr marL="383540" lvl="1"/>
            <a:r>
              <a:rPr lang="en-US"/>
              <a:t>Diagnosis / Differential diagnosis</a:t>
            </a:r>
          </a:p>
          <a:p>
            <a:pPr marL="383540" lvl="1"/>
            <a:r>
              <a:rPr lang="en-US"/>
              <a:t>Simple description of treatment plan</a:t>
            </a:r>
          </a:p>
          <a:p>
            <a:r>
              <a:rPr lang="en-US"/>
              <a:t>Example:</a:t>
            </a:r>
          </a:p>
          <a:p>
            <a:pPr marL="383540" lvl="1"/>
            <a:r>
              <a:rPr lang="en-US">
                <a:latin typeface="Myanmar Text"/>
                <a:cs typeface="Myanmar Text"/>
              </a:rPr>
              <a:t>Diagnosis: Right plantar fasciitis, gastrocnemius </a:t>
            </a:r>
            <a:r>
              <a:rPr lang="en-US" err="1">
                <a:latin typeface="Myanmar Text"/>
                <a:cs typeface="Myanmar Text"/>
              </a:rPr>
              <a:t>equinus</a:t>
            </a:r>
            <a:endParaRPr lang="en-US">
              <a:latin typeface="Myanmar Text"/>
              <a:cs typeface="Myanmar Text"/>
            </a:endParaRPr>
          </a:p>
          <a:p>
            <a:pPr marL="383540" lvl="1"/>
            <a:r>
              <a:rPr lang="en-US"/>
              <a:t>Plan:  Achilles stretching, orthotics, corticosteroid injection, physical therapy</a:t>
            </a:r>
          </a:p>
          <a:p>
            <a:r>
              <a:rPr lang="en-US">
                <a:latin typeface="Myanmar Text"/>
                <a:cs typeface="Myanmar Text"/>
              </a:rPr>
              <a:t>BME diagnosis must have an appropriate pathology</a:t>
            </a:r>
          </a:p>
          <a:p>
            <a:pPr marL="383540" lvl="1"/>
            <a:r>
              <a:rPr lang="en-US">
                <a:latin typeface="Myanmar Text"/>
                <a:cs typeface="Myanmar Text"/>
              </a:rPr>
              <a:t>Tinea pedis, onychomycosis, acute trauma are not appropriate.</a:t>
            </a:r>
          </a:p>
          <a:p>
            <a:endParaRPr lang="en-US"/>
          </a:p>
        </p:txBody>
      </p:sp>
    </p:spTree>
    <p:extLst>
      <p:ext uri="{BB962C8B-B14F-4D97-AF65-F5344CB8AC3E}">
        <p14:creationId xmlns:p14="http://schemas.microsoft.com/office/powerpoint/2010/main" val="709029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967154" y="137786"/>
            <a:ext cx="10163908" cy="1143465"/>
          </a:xfrm>
        </p:spPr>
        <p:txBody>
          <a:bodyPr>
            <a:normAutofit fontScale="90000"/>
          </a:bodyPr>
          <a:lstStyle/>
          <a:p>
            <a:pPr>
              <a:tabLst>
                <a:tab pos="4005263" algn="l"/>
              </a:tabLst>
              <a:defRPr/>
            </a:pPr>
            <a:r>
              <a:rPr lang="en-US" altLang="en-US" b="1">
                <a:latin typeface="Times New Roman"/>
                <a:cs typeface="Times New Roman"/>
              </a:rPr>
              <a:t> </a:t>
            </a:r>
            <a:r>
              <a:rPr lang="en-US" altLang="en-US">
                <a:solidFill>
                  <a:srgbClr val="FFFF00"/>
                </a:solidFill>
                <a:latin typeface="Myanmar Text"/>
                <a:cs typeface="Times New Roman"/>
              </a:rPr>
              <a:t>Comprehensive </a:t>
            </a:r>
            <a:r>
              <a:rPr lang="en-US" altLang="en-US">
                <a:latin typeface="Times New Roman"/>
                <a:cs typeface="Times New Roman"/>
              </a:rPr>
              <a:t>	  		</a:t>
            </a:r>
            <a:r>
              <a:rPr lang="en-US" altLang="en-US">
                <a:solidFill>
                  <a:srgbClr val="FFFF00"/>
                </a:solidFill>
                <a:latin typeface="Myanmar Text"/>
                <a:cs typeface="Times New Roman"/>
              </a:rPr>
              <a:t>Problem-focused</a:t>
            </a:r>
          </a:p>
        </p:txBody>
      </p:sp>
      <p:sp>
        <p:nvSpPr>
          <p:cNvPr id="12291" name="Content Placeholder 2"/>
          <p:cNvSpPr>
            <a:spLocks noGrp="1"/>
          </p:cNvSpPr>
          <p:nvPr>
            <p:ph idx="1"/>
          </p:nvPr>
        </p:nvSpPr>
        <p:spPr>
          <a:xfrm>
            <a:off x="477079" y="1963971"/>
            <a:ext cx="5510254" cy="2767055"/>
          </a:xfrm>
        </p:spPr>
        <p:txBody>
          <a:bodyPr vert="horz" lIns="0" tIns="45720" rIns="0" bIns="45720" rtlCol="0" anchor="t">
            <a:normAutofit lnSpcReduction="10000"/>
          </a:bodyPr>
          <a:lstStyle/>
          <a:p>
            <a:pPr marL="347345" indent="-347345">
              <a:spcBef>
                <a:spcPts val="1200"/>
              </a:spcBef>
              <a:buClr>
                <a:schemeClr val="tx2"/>
              </a:buClr>
              <a:buFont typeface="Wingdings" pitchFamily="2" charset="2"/>
              <a:buChar char="ü"/>
              <a:defRPr/>
            </a:pPr>
            <a:r>
              <a:rPr lang="en-US" altLang="en-US" sz="2000">
                <a:solidFill>
                  <a:schemeClr val="bg1">
                    <a:lumMod val="10000"/>
                  </a:schemeClr>
                </a:solidFill>
                <a:cs typeface="Times New Roman" pitchFamily="18" charset="0"/>
              </a:rPr>
              <a:t>Past medical history, past surgery history, family history, social history, medications, allergies, review of systems</a:t>
            </a:r>
            <a:endParaRPr lang="en-US"/>
          </a:p>
          <a:p>
            <a:pPr marL="347345" indent="-347345">
              <a:spcBef>
                <a:spcPts val="1200"/>
              </a:spcBef>
              <a:buClr>
                <a:schemeClr val="tx2"/>
              </a:buClr>
              <a:buFont typeface="Wingdings" pitchFamily="2" charset="2"/>
              <a:buChar char="ü"/>
              <a:defRPr/>
            </a:pPr>
            <a:r>
              <a:rPr lang="en-US" altLang="en-US" sz="2000" b="1">
                <a:solidFill>
                  <a:schemeClr val="bg1">
                    <a:lumMod val="10000"/>
                  </a:schemeClr>
                </a:solidFill>
                <a:cs typeface="Times New Roman" pitchFamily="18" charset="0"/>
              </a:rPr>
              <a:t>Vital signs</a:t>
            </a:r>
          </a:p>
          <a:p>
            <a:pPr marL="347345" indent="-347345">
              <a:spcBef>
                <a:spcPts val="1200"/>
              </a:spcBef>
              <a:buClr>
                <a:schemeClr val="tx2"/>
              </a:buClr>
              <a:buFont typeface="Wingdings" pitchFamily="2" charset="2"/>
              <a:buChar char="ü"/>
              <a:defRPr/>
            </a:pPr>
            <a:r>
              <a:rPr lang="en-US" altLang="en-US" sz="2000" b="1">
                <a:solidFill>
                  <a:schemeClr val="bg1">
                    <a:lumMod val="10000"/>
                  </a:schemeClr>
                </a:solidFill>
                <a:latin typeface="Myanmar Text"/>
                <a:cs typeface="Times New Roman"/>
              </a:rPr>
              <a:t>Physical exam</a:t>
            </a:r>
            <a:r>
              <a:rPr lang="en-US" altLang="en-US" sz="2000">
                <a:solidFill>
                  <a:schemeClr val="bg1">
                    <a:lumMod val="10000"/>
                  </a:schemeClr>
                </a:solidFill>
                <a:latin typeface="Myanmar Text"/>
                <a:cs typeface="Times New Roman"/>
              </a:rPr>
              <a:t>: Head, eyes, ears, nose, throat, neck, chest/breast, lungs, abdomen, GU, rectal, upper extremity, and neurological</a:t>
            </a:r>
          </a:p>
          <a:p>
            <a:pPr marL="274637" lvl="1" indent="0">
              <a:spcBef>
                <a:spcPts val="1200"/>
              </a:spcBef>
              <a:buClr>
                <a:schemeClr val="tx2"/>
              </a:buClr>
              <a:buNone/>
              <a:defRPr/>
            </a:pPr>
            <a:endParaRPr lang="en-US" altLang="en-US" sz="2200">
              <a:solidFill>
                <a:schemeClr val="bg2">
                  <a:lumMod val="25000"/>
                </a:schemeClr>
              </a:solidFill>
              <a:latin typeface="Times New Roman" pitchFamily="18" charset="0"/>
              <a:cs typeface="Times New Roman" pitchFamily="18" charset="0"/>
            </a:endParaRPr>
          </a:p>
        </p:txBody>
      </p:sp>
      <p:sp>
        <p:nvSpPr>
          <p:cNvPr id="12292" name="Content Placeholder 2"/>
          <p:cNvSpPr txBox="1">
            <a:spLocks/>
          </p:cNvSpPr>
          <p:nvPr/>
        </p:nvSpPr>
        <p:spPr bwMode="auto">
          <a:xfrm>
            <a:off x="6523891" y="1963972"/>
            <a:ext cx="5077061" cy="262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marL="347663" indent="-347663" eaLnBrk="0" hangingPunct="0">
              <a:spcBef>
                <a:spcPct val="20000"/>
              </a:spcBef>
              <a:buClr>
                <a:schemeClr val="accent1"/>
              </a:buClr>
              <a:buSzPct val="85000"/>
              <a:buFont typeface="Arial" charset="0"/>
              <a:buChar char="•"/>
              <a:defRPr sz="2400">
                <a:solidFill>
                  <a:schemeClr val="tx1"/>
                </a:solidFill>
                <a:latin typeface="Arial" charset="0"/>
              </a:defRPr>
            </a:lvl1pPr>
            <a:lvl2pPr indent="-182563" eaLnBrk="0" hangingPunct="0">
              <a:spcBef>
                <a:spcPct val="20000"/>
              </a:spcBef>
              <a:buClr>
                <a:schemeClr val="accent1"/>
              </a:buClr>
              <a:buSzPct val="85000"/>
              <a:buFont typeface="Arial" charset="0"/>
              <a:buChar char="•"/>
              <a:defRPr sz="2000">
                <a:solidFill>
                  <a:schemeClr val="tx1"/>
                </a:solidFill>
                <a:latin typeface="Arial" charset="0"/>
              </a:defRPr>
            </a:lvl2pPr>
            <a:lvl3pPr marL="730250" indent="-182563" eaLnBrk="0" hangingPunct="0">
              <a:spcBef>
                <a:spcPct val="20000"/>
              </a:spcBef>
              <a:buClr>
                <a:schemeClr val="accent1"/>
              </a:buClr>
              <a:buSzPct val="90000"/>
              <a:buFont typeface="Arial" charset="0"/>
              <a:buChar char="•"/>
              <a:defRPr>
                <a:solidFill>
                  <a:schemeClr val="tx1"/>
                </a:solidFill>
                <a:latin typeface="Arial" charset="0"/>
              </a:defRPr>
            </a:lvl3pPr>
            <a:lvl4pPr marL="1004888" indent="-182563" eaLnBrk="0" hangingPunct="0">
              <a:spcBef>
                <a:spcPct val="20000"/>
              </a:spcBef>
              <a:buClr>
                <a:schemeClr val="accent1"/>
              </a:buClr>
              <a:buFont typeface="Arial" charset="0"/>
              <a:buChar char="•"/>
              <a:defRPr sz="1600">
                <a:solidFill>
                  <a:schemeClr val="tx1"/>
                </a:solidFill>
                <a:latin typeface="Arial" charset="0"/>
              </a:defRPr>
            </a:lvl4pPr>
            <a:lvl5pPr marL="1187450" indent="-136525" eaLnBrk="0" hangingPunct="0">
              <a:spcBef>
                <a:spcPct val="20000"/>
              </a:spcBef>
              <a:buClr>
                <a:schemeClr val="accent1"/>
              </a:buClr>
              <a:buSzPct val="100000"/>
              <a:buFont typeface="Arial" charset="0"/>
              <a:buChar char="•"/>
              <a:defRPr sz="1400">
                <a:solidFill>
                  <a:schemeClr val="tx1"/>
                </a:solidFill>
                <a:latin typeface="Arial" charset="0"/>
              </a:defRPr>
            </a:lvl5pPr>
            <a:lvl6pPr marL="1644650" indent="-136525"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6pPr>
            <a:lvl7pPr marL="2101850" indent="-136525"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7pPr>
            <a:lvl8pPr marL="2559050" indent="-136525"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8pPr>
            <a:lvl9pPr marL="3016250" indent="-136525" eaLnBrk="0" fontAlgn="base" hangingPunct="0">
              <a:spcBef>
                <a:spcPct val="20000"/>
              </a:spcBef>
              <a:spcAft>
                <a:spcPct val="0"/>
              </a:spcAft>
              <a:buClr>
                <a:schemeClr val="accent1"/>
              </a:buClr>
              <a:buSzPct val="100000"/>
              <a:buFont typeface="Arial" charset="0"/>
              <a:buChar char="•"/>
              <a:defRPr sz="1400">
                <a:solidFill>
                  <a:schemeClr val="tx1"/>
                </a:solidFill>
                <a:latin typeface="Arial" charset="0"/>
              </a:defRPr>
            </a:lvl9pPr>
          </a:lstStyle>
          <a:p>
            <a:pPr marL="347345" marR="0" lvl="0" indent="-347345" algn="l" defTabSz="914400" rtl="0" eaLnBrk="1" fontAlgn="auto" latinLnBrk="0" hangingPunct="1">
              <a:lnSpc>
                <a:spcPct val="100000"/>
              </a:lnSpc>
              <a:spcBef>
                <a:spcPts val="1200"/>
              </a:spcBef>
              <a:spcAft>
                <a:spcPts val="0"/>
              </a:spcAft>
              <a:buClr>
                <a:srgbClr val="4DA23E"/>
              </a:buClr>
              <a:buSzPct val="85000"/>
              <a:buFont typeface="Wingdings" pitchFamily="2" charset="2"/>
              <a:buChar char="ü"/>
              <a:tabLst/>
              <a:defRPr/>
            </a:pPr>
            <a:r>
              <a:rPr kumimoji="0" lang="en-US" altLang="en-US" sz="2000" b="1" i="0" u="none" strike="noStrike" kern="1200" cap="none" spc="0" normalizeH="0" baseline="0" noProof="0">
                <a:ln>
                  <a:noFill/>
                </a:ln>
                <a:solidFill>
                  <a:srgbClr val="C4D9E4">
                    <a:lumMod val="10000"/>
                  </a:srgbClr>
                </a:solidFill>
                <a:effectLst/>
                <a:uLnTx/>
                <a:uFillTx/>
                <a:latin typeface="Myanmar Text" panose="020B0502040204020203" pitchFamily="34" charset="0"/>
                <a:ea typeface="+mn-ea"/>
                <a:cs typeface="Myanmar Text" panose="020B0502040204020203" pitchFamily="34" charset="0"/>
              </a:rPr>
              <a:t>Problem-focused history</a:t>
            </a:r>
            <a:endParaRPr lang="en-US">
              <a:ea typeface="+mn-ea"/>
            </a:endParaRPr>
          </a:p>
          <a:p>
            <a:pPr marL="347345" marR="0" lvl="0" indent="-347345" algn="l" defTabSz="914400" rtl="0" eaLnBrk="1" fontAlgn="auto" latinLnBrk="0" hangingPunct="1">
              <a:lnSpc>
                <a:spcPct val="100000"/>
              </a:lnSpc>
              <a:spcBef>
                <a:spcPts val="1200"/>
              </a:spcBef>
              <a:spcAft>
                <a:spcPts val="0"/>
              </a:spcAft>
              <a:buClr>
                <a:srgbClr val="4DA23E"/>
              </a:buClr>
              <a:buSzPct val="85000"/>
              <a:buFont typeface="Wingdings" pitchFamily="2" charset="2"/>
              <a:buChar char="ü"/>
              <a:tabLst/>
              <a:defRPr/>
            </a:pPr>
            <a:r>
              <a:rPr kumimoji="0" lang="en-US" altLang="en-US" sz="2000" b="1" i="0" u="none" strike="noStrike" kern="1200" cap="none" spc="0" normalizeH="0" baseline="0" noProof="0">
                <a:ln>
                  <a:noFill/>
                </a:ln>
                <a:solidFill>
                  <a:srgbClr val="C4D9E4">
                    <a:lumMod val="10000"/>
                  </a:srgbClr>
                </a:solidFill>
                <a:effectLst/>
                <a:uLnTx/>
                <a:uFillTx/>
                <a:latin typeface="Myanmar Text"/>
                <a:cs typeface="Myanmar Text"/>
              </a:rPr>
              <a:t>Problem focused exam</a:t>
            </a:r>
            <a:r>
              <a:rPr kumimoji="0" lang="en-US" altLang="en-US" sz="2000" b="0" i="0" u="none" strike="noStrike" kern="1200" cap="none" spc="0" normalizeH="0" baseline="0" noProof="0">
                <a:ln>
                  <a:noFill/>
                </a:ln>
                <a:solidFill>
                  <a:srgbClr val="C4D9E4">
                    <a:lumMod val="10000"/>
                  </a:srgbClr>
                </a:solidFill>
                <a:effectLst/>
                <a:uLnTx/>
                <a:uFillTx/>
                <a:latin typeface="Myanmar Text"/>
                <a:cs typeface="Myanmar Text"/>
              </a:rPr>
              <a:t>:  vascular, dermatological, neurological</a:t>
            </a:r>
            <a:r>
              <a:rPr lang="en-US" altLang="en-US" sz="2000">
                <a:solidFill>
                  <a:srgbClr val="C4D9E4">
                    <a:lumMod val="10000"/>
                  </a:srgbClr>
                </a:solidFill>
                <a:latin typeface="Myanmar Text"/>
                <a:cs typeface="Myanmar Text"/>
              </a:rPr>
              <a:t>,</a:t>
            </a:r>
            <a:r>
              <a:rPr kumimoji="0" lang="en-US" altLang="en-US" sz="2000" b="0" i="0" u="none" strike="noStrike" kern="1200" cap="none" spc="0" normalizeH="0" baseline="0" noProof="0">
                <a:ln>
                  <a:noFill/>
                </a:ln>
                <a:solidFill>
                  <a:srgbClr val="C4D9E4">
                    <a:lumMod val="10000"/>
                  </a:srgbClr>
                </a:solidFill>
                <a:effectLst/>
                <a:uLnTx/>
                <a:uFillTx/>
                <a:latin typeface="Myanmar Text"/>
                <a:cs typeface="Myanmar Text"/>
              </a:rPr>
              <a:t> and musculoskeletal exam</a:t>
            </a:r>
            <a:endParaRPr lang="en-US" altLang="en-US" sz="2000" b="0" i="0" u="none" strike="noStrike" kern="1200" cap="none" spc="0" normalizeH="0" baseline="0" noProof="0">
              <a:ln>
                <a:noFill/>
              </a:ln>
              <a:solidFill>
                <a:srgbClr val="C4D9E4">
                  <a:lumMod val="10000"/>
                </a:srgbClr>
              </a:solidFill>
              <a:effectLst/>
              <a:uLnTx/>
              <a:uFillTx/>
              <a:latin typeface="Myanmar Text"/>
              <a:cs typeface="Myanmar Text"/>
            </a:endParaRPr>
          </a:p>
          <a:p>
            <a:pPr marL="347345" marR="0" lvl="0" indent="-347345" algn="l" defTabSz="914400" rtl="0" eaLnBrk="1" fontAlgn="auto" latinLnBrk="0" hangingPunct="1">
              <a:lnSpc>
                <a:spcPct val="100000"/>
              </a:lnSpc>
              <a:spcBef>
                <a:spcPts val="1200"/>
              </a:spcBef>
              <a:spcAft>
                <a:spcPts val="0"/>
              </a:spcAft>
              <a:buClr>
                <a:srgbClr val="4DA23E"/>
              </a:buClr>
              <a:buSzPct val="85000"/>
              <a:buFont typeface="Wingdings" pitchFamily="2" charset="2"/>
              <a:buChar char="ü"/>
              <a:tabLst/>
              <a:defRPr/>
            </a:pPr>
            <a:r>
              <a:rPr kumimoji="0" lang="en-US" altLang="en-US" sz="2000" b="1" i="0" u="none" strike="noStrike" kern="1200" cap="none" spc="0" normalizeH="0" baseline="0" noProof="0">
                <a:ln>
                  <a:noFill/>
                </a:ln>
                <a:solidFill>
                  <a:srgbClr val="C4D9E4">
                    <a:lumMod val="10000"/>
                  </a:srgbClr>
                </a:solidFill>
                <a:effectLst/>
                <a:uLnTx/>
                <a:uFillTx/>
                <a:latin typeface="Myanmar Text" panose="020B0502040204020203" pitchFamily="34" charset="0"/>
                <a:ea typeface="+mn-ea"/>
                <a:cs typeface="Myanmar Text" panose="020B0502040204020203" pitchFamily="34" charset="0"/>
              </a:rPr>
              <a:t>Biomechanical examination</a:t>
            </a:r>
            <a:endParaRPr lang="en-US" altLang="en-US" sz="2000" b="1" i="0" u="none" strike="noStrike" kern="1200" cap="none" spc="0" normalizeH="0" baseline="0" noProof="0">
              <a:ln>
                <a:noFill/>
              </a:ln>
              <a:solidFill>
                <a:srgbClr val="C4D9E4">
                  <a:lumMod val="10000"/>
                </a:srgbClr>
              </a:solidFill>
              <a:effectLst/>
              <a:uLnTx/>
              <a:uFillTx/>
              <a:latin typeface="Myanmar Text" panose="020B0502040204020203" pitchFamily="34" charset="0"/>
              <a:cs typeface="Myanmar Text" panose="020B0502040204020203" pitchFamily="34" charset="0"/>
            </a:endParaRPr>
          </a:p>
          <a:p>
            <a:pPr marL="347345" marR="0" lvl="0" indent="-347345" algn="l" defTabSz="914400" rtl="0" eaLnBrk="1" fontAlgn="auto" latinLnBrk="0" hangingPunct="1">
              <a:lnSpc>
                <a:spcPct val="100000"/>
              </a:lnSpc>
              <a:spcBef>
                <a:spcPts val="1200"/>
              </a:spcBef>
              <a:spcAft>
                <a:spcPts val="0"/>
              </a:spcAft>
              <a:buClr>
                <a:srgbClr val="4DA23E"/>
              </a:buClr>
              <a:buSzPct val="85000"/>
              <a:buFont typeface="Wingdings" pitchFamily="2" charset="2"/>
              <a:buChar char="ü"/>
              <a:tabLst/>
              <a:defRPr/>
            </a:pPr>
            <a:r>
              <a:rPr kumimoji="0" lang="en-US" altLang="en-US" sz="2000" b="1" i="0" u="none" strike="noStrike" kern="1200" cap="none" spc="0" normalizeH="0" baseline="0" noProof="0">
                <a:ln>
                  <a:noFill/>
                </a:ln>
                <a:solidFill>
                  <a:srgbClr val="C4D9E4">
                    <a:lumMod val="10000"/>
                  </a:srgbClr>
                </a:solidFill>
                <a:effectLst/>
                <a:uLnTx/>
                <a:uFillTx/>
                <a:latin typeface="Myanmar Text" panose="020B0502040204020203" pitchFamily="34" charset="0"/>
                <a:ea typeface="+mn-ea"/>
                <a:cs typeface="Myanmar Text" panose="020B0502040204020203" pitchFamily="34" charset="0"/>
              </a:rPr>
              <a:t>Gait analysis</a:t>
            </a:r>
            <a:r>
              <a:rPr kumimoji="0" lang="en-US" altLang="en-US" sz="2000" b="0" i="0" u="none" strike="noStrike" kern="1200" cap="none" spc="0" normalizeH="0" baseline="0" noProof="0">
                <a:ln>
                  <a:noFill/>
                </a:ln>
                <a:solidFill>
                  <a:srgbClr val="C4D9E4">
                    <a:lumMod val="10000"/>
                  </a:srgbClr>
                </a:solidFill>
                <a:effectLst/>
                <a:uLnTx/>
                <a:uFillTx/>
                <a:latin typeface="Myanmar Text" panose="020B0502040204020203" pitchFamily="34" charset="0"/>
                <a:ea typeface="+mn-ea"/>
                <a:cs typeface="Myanmar Text" panose="020B0502040204020203" pitchFamily="34" charset="0"/>
              </a:rPr>
              <a:t>. </a:t>
            </a:r>
            <a:endParaRPr lang="en-US" altLang="en-US" sz="2000" b="0" i="0" u="none" strike="noStrike" kern="1200" cap="none" spc="0" normalizeH="0" baseline="0" noProof="0">
              <a:ln>
                <a:noFill/>
              </a:ln>
              <a:solidFill>
                <a:srgbClr val="C4D9E4">
                  <a:lumMod val="10000"/>
                </a:srgbClr>
              </a:solidFill>
              <a:effectLst/>
              <a:uLnTx/>
              <a:uFillTx/>
              <a:latin typeface="Myanmar Text" panose="020B0502040204020203" pitchFamily="34" charset="0"/>
              <a:cs typeface="Myanmar Text" panose="020B0502040204020203" pitchFamily="34" charset="0"/>
            </a:endParaRPr>
          </a:p>
        </p:txBody>
      </p:sp>
      <p:sp>
        <p:nvSpPr>
          <p:cNvPr id="2" name="TextBox 1"/>
          <p:cNvSpPr txBox="1"/>
          <p:nvPr/>
        </p:nvSpPr>
        <p:spPr>
          <a:xfrm>
            <a:off x="474012" y="4659466"/>
            <a:ext cx="1146131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C4D9E4">
                    <a:lumMod val="10000"/>
                  </a:srgbClr>
                </a:solidFill>
                <a:effectLst/>
                <a:uLnTx/>
                <a:uFillTx/>
                <a:latin typeface="Myanmar Text" panose="020B0502040204020203" pitchFamily="34" charset="0"/>
                <a:ea typeface="+mn-ea"/>
                <a:cs typeface="Myanmar Text" panose="020B0502040204020203" pitchFamily="34" charset="0"/>
              </a:rPr>
              <a:t>Admission, preoperative, and outpatient H&amp;Ps may be used as acceptable forms of a comprehensive H&amp;P, 25 of which must be performed during non-podiatric rotations. A problem-focused history and physical examination does not fulfill this requirement. </a:t>
            </a:r>
          </a:p>
        </p:txBody>
      </p:sp>
    </p:spTree>
    <p:extLst>
      <p:ext uri="{BB962C8B-B14F-4D97-AF65-F5344CB8AC3E}">
        <p14:creationId xmlns:p14="http://schemas.microsoft.com/office/powerpoint/2010/main" val="4228623164"/>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7912-B641-FF1E-9102-9608E8B262A9}"/>
              </a:ext>
            </a:extLst>
          </p:cNvPr>
          <p:cNvSpPr>
            <a:spLocks noGrp="1"/>
          </p:cNvSpPr>
          <p:nvPr>
            <p:ph type="title"/>
          </p:nvPr>
        </p:nvSpPr>
        <p:spPr>
          <a:xfrm>
            <a:off x="838199" y="365125"/>
            <a:ext cx="10608325" cy="1325563"/>
          </a:xfrm>
        </p:spPr>
        <p:txBody>
          <a:bodyPr>
            <a:normAutofit fontScale="90000"/>
          </a:bodyPr>
          <a:lstStyle/>
          <a:p>
            <a:r>
              <a:rPr lang="en-US">
                <a:solidFill>
                  <a:srgbClr val="FFFF00"/>
                </a:solidFill>
                <a:latin typeface="Arial"/>
                <a:cs typeface="Arial"/>
              </a:rPr>
              <a:t>Categories 9 &amp; 10: Med / Surg Specialties</a:t>
            </a:r>
          </a:p>
        </p:txBody>
      </p:sp>
      <p:sp>
        <p:nvSpPr>
          <p:cNvPr id="3" name="Content Placeholder 2">
            <a:extLst>
              <a:ext uri="{FF2B5EF4-FFF2-40B4-BE49-F238E27FC236}">
                <a16:creationId xmlns:a16="http://schemas.microsoft.com/office/drawing/2014/main" id="{FFF02BF9-B8DA-B05D-FFC2-9F40232FF581}"/>
              </a:ext>
            </a:extLst>
          </p:cNvPr>
          <p:cNvSpPr>
            <a:spLocks noGrp="1"/>
          </p:cNvSpPr>
          <p:nvPr>
            <p:ph idx="1"/>
          </p:nvPr>
        </p:nvSpPr>
        <p:spPr/>
        <p:txBody>
          <a:bodyPr>
            <a:normAutofit fontScale="85000" lnSpcReduction="20000"/>
          </a:bodyPr>
          <a:lstStyle/>
          <a:p>
            <a:r>
              <a:rPr lang="en-US"/>
              <a:t>Medical and Surgical Specialty experiences must be logged to substantiate these experiences in non-podiatric rotations</a:t>
            </a:r>
          </a:p>
          <a:p>
            <a:r>
              <a:rPr lang="en-US"/>
              <a:t>Logging examples:</a:t>
            </a:r>
          </a:p>
          <a:p>
            <a:pPr lvl="1"/>
            <a:r>
              <a:rPr lang="en-US"/>
              <a:t>Orthopedic surgery rotation 9.2</a:t>
            </a:r>
          </a:p>
          <a:p>
            <a:pPr lvl="2"/>
            <a:r>
              <a:rPr lang="en-US"/>
              <a:t>Dx: Left radius fracture</a:t>
            </a:r>
          </a:p>
          <a:p>
            <a:pPr lvl="2"/>
            <a:r>
              <a:rPr lang="en-US"/>
              <a:t>Treatment: Closed reduction, splint</a:t>
            </a:r>
          </a:p>
          <a:p>
            <a:pPr lvl="1"/>
            <a:endParaRPr lang="en-US"/>
          </a:p>
          <a:p>
            <a:pPr lvl="1"/>
            <a:r>
              <a:rPr lang="en-US"/>
              <a:t>Neurology rotation 10.12</a:t>
            </a:r>
          </a:p>
          <a:p>
            <a:pPr lvl="2"/>
            <a:r>
              <a:rPr lang="en-US"/>
              <a:t>LS radiculopathy vs. tarsal tunnel</a:t>
            </a:r>
          </a:p>
          <a:p>
            <a:pPr lvl="2"/>
            <a:r>
              <a:rPr lang="en-US"/>
              <a:t>EMG / NCV</a:t>
            </a:r>
          </a:p>
          <a:p>
            <a:pPr lvl="2"/>
            <a:endParaRPr lang="en-US"/>
          </a:p>
        </p:txBody>
      </p:sp>
    </p:spTree>
    <p:extLst>
      <p:ext uri="{BB962C8B-B14F-4D97-AF65-F5344CB8AC3E}">
        <p14:creationId xmlns:p14="http://schemas.microsoft.com/office/powerpoint/2010/main" val="2005341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20580-0391-04C3-4875-80674C1EF871}"/>
              </a:ext>
            </a:extLst>
          </p:cNvPr>
          <p:cNvSpPr>
            <a:spLocks noGrp="1"/>
          </p:cNvSpPr>
          <p:nvPr>
            <p:ph type="title"/>
          </p:nvPr>
        </p:nvSpPr>
        <p:spPr>
          <a:xfrm>
            <a:off x="595617" y="286604"/>
            <a:ext cx="10981189" cy="988524"/>
          </a:xfrm>
        </p:spPr>
        <p:txBody>
          <a:bodyPr/>
          <a:lstStyle/>
          <a:p>
            <a:r>
              <a:rPr lang="en-US">
                <a:solidFill>
                  <a:srgbClr val="FFFF00"/>
                </a:solidFill>
                <a:latin typeface="Myanmar Text"/>
                <a:cs typeface="Myanmar Text"/>
              </a:rPr>
              <a:t>Categories 9 &amp; 10: Med / Surg Specialties</a:t>
            </a:r>
          </a:p>
        </p:txBody>
      </p:sp>
      <p:pic>
        <p:nvPicPr>
          <p:cNvPr id="4" name="Content Placeholder 3">
            <a:extLst>
              <a:ext uri="{FF2B5EF4-FFF2-40B4-BE49-F238E27FC236}">
                <a16:creationId xmlns:a16="http://schemas.microsoft.com/office/drawing/2014/main" id="{59FA3163-3228-876A-D967-215B301EBAD1}"/>
              </a:ext>
            </a:extLst>
          </p:cNvPr>
          <p:cNvPicPr>
            <a:picLocks noGrp="1" noChangeAspect="1"/>
          </p:cNvPicPr>
          <p:nvPr>
            <p:ph idx="1"/>
          </p:nvPr>
        </p:nvPicPr>
        <p:blipFill>
          <a:blip r:embed="rId2"/>
          <a:stretch>
            <a:fillRect/>
          </a:stretch>
        </p:blipFill>
        <p:spPr>
          <a:xfrm>
            <a:off x="617387" y="1275128"/>
            <a:ext cx="10959418" cy="4743230"/>
          </a:xfrm>
          <a:prstGeom prst="rect">
            <a:avLst/>
          </a:prstGeom>
        </p:spPr>
      </p:pic>
    </p:spTree>
    <p:extLst>
      <p:ext uri="{BB962C8B-B14F-4D97-AF65-F5344CB8AC3E}">
        <p14:creationId xmlns:p14="http://schemas.microsoft.com/office/powerpoint/2010/main" val="36519629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41A8-A44C-5DDE-2999-CE9DD0FAABCE}"/>
              </a:ext>
            </a:extLst>
          </p:cNvPr>
          <p:cNvSpPr>
            <a:spLocks noGrp="1"/>
          </p:cNvSpPr>
          <p:nvPr>
            <p:ph type="title"/>
          </p:nvPr>
        </p:nvSpPr>
        <p:spPr>
          <a:xfrm>
            <a:off x="906011" y="286604"/>
            <a:ext cx="10335237" cy="1164692"/>
          </a:xfrm>
        </p:spPr>
        <p:txBody>
          <a:bodyPr>
            <a:normAutofit fontScale="90000"/>
          </a:bodyPr>
          <a:lstStyle/>
          <a:p>
            <a:r>
              <a:rPr lang="en-US">
                <a:solidFill>
                  <a:srgbClr val="FFFF00"/>
                </a:solidFill>
                <a:latin typeface="Myanmar Text"/>
                <a:cs typeface="Myanmar Text"/>
              </a:rPr>
              <a:t>Categories 9 &amp; 10: Med / Surg Specialties</a:t>
            </a:r>
          </a:p>
        </p:txBody>
      </p:sp>
      <p:pic>
        <p:nvPicPr>
          <p:cNvPr id="4" name="Content Placeholder 3">
            <a:extLst>
              <a:ext uri="{FF2B5EF4-FFF2-40B4-BE49-F238E27FC236}">
                <a16:creationId xmlns:a16="http://schemas.microsoft.com/office/drawing/2014/main" id="{86F90A3C-2D0F-5816-F83D-691E06D4852B}"/>
              </a:ext>
            </a:extLst>
          </p:cNvPr>
          <p:cNvPicPr>
            <a:picLocks noGrp="1" noChangeAspect="1"/>
          </p:cNvPicPr>
          <p:nvPr>
            <p:ph idx="1"/>
          </p:nvPr>
        </p:nvPicPr>
        <p:blipFill>
          <a:blip r:embed="rId2"/>
          <a:stretch>
            <a:fillRect/>
          </a:stretch>
        </p:blipFill>
        <p:spPr>
          <a:xfrm>
            <a:off x="921530" y="1517609"/>
            <a:ext cx="10319718" cy="4415497"/>
          </a:xfrm>
          <a:prstGeom prst="rect">
            <a:avLst/>
          </a:prstGeom>
        </p:spPr>
      </p:pic>
    </p:spTree>
    <p:extLst>
      <p:ext uri="{BB962C8B-B14F-4D97-AF65-F5344CB8AC3E}">
        <p14:creationId xmlns:p14="http://schemas.microsoft.com/office/powerpoint/2010/main" val="8205318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a:solidFill>
                  <a:srgbClr val="FFFF00"/>
                </a:solidFill>
                <a:latin typeface="Arial"/>
                <a:cs typeface="Arial"/>
              </a:rPr>
              <a:t>Category 11: Lower Extremity Wound Care</a:t>
            </a:r>
          </a:p>
        </p:txBody>
      </p:sp>
      <p:sp>
        <p:nvSpPr>
          <p:cNvPr id="3" name="Content Placeholder 2"/>
          <p:cNvSpPr>
            <a:spLocks noGrp="1"/>
          </p:cNvSpPr>
          <p:nvPr>
            <p:ph idx="1"/>
          </p:nvPr>
        </p:nvSpPr>
        <p:spPr/>
        <p:txBody>
          <a:bodyPr vert="horz" lIns="0" tIns="45720" rIns="0" bIns="45720" rtlCol="0" anchor="t">
            <a:normAutofit/>
          </a:bodyPr>
          <a:lstStyle/>
          <a:p>
            <a:r>
              <a:rPr lang="en-US">
                <a:latin typeface="Myanmar Text"/>
                <a:cs typeface="Myanmar Text"/>
              </a:rPr>
              <a:t>11.1 </a:t>
            </a:r>
            <a:r>
              <a:rPr lang="en-US" sz="2000">
                <a:solidFill>
                  <a:srgbClr val="030000"/>
                </a:solidFill>
                <a:latin typeface="Myanmar Text"/>
                <a:cs typeface="Myanmar Text"/>
              </a:rPr>
              <a:t>–</a:t>
            </a:r>
            <a:r>
              <a:rPr lang="en-US">
                <a:latin typeface="Myanmar Text"/>
                <a:cs typeface="Myanmar Text"/>
              </a:rPr>
              <a:t>  excisional debridement of ulcer or wound (e.g., neuropathic, arterial, traumatic, venous, thermal)</a:t>
            </a:r>
          </a:p>
          <a:p>
            <a:r>
              <a:rPr lang="en-US">
                <a:latin typeface="Myanmar Text"/>
                <a:cs typeface="Myanmar Text"/>
              </a:rPr>
              <a:t>11.2 </a:t>
            </a:r>
            <a:r>
              <a:rPr lang="en-US" sz="2000">
                <a:solidFill>
                  <a:srgbClr val="030000"/>
                </a:solidFill>
                <a:latin typeface="Myanmar Text"/>
                <a:cs typeface="Myanmar Text"/>
              </a:rPr>
              <a:t>–</a:t>
            </a:r>
            <a:r>
              <a:rPr lang="en-US">
                <a:latin typeface="Myanmar Text"/>
                <a:cs typeface="Myanmar Text"/>
              </a:rPr>
              <a:t> advanced wound care modalities (e.g., negative pressure wound therapy, cellular and/or tissue-based product, total contact casting, multi-layer compression therapy/Unna boot)</a:t>
            </a:r>
          </a:p>
          <a:p>
            <a:r>
              <a:rPr lang="en-US">
                <a:latin typeface="Myanmar Text"/>
                <a:cs typeface="Myanmar Text"/>
              </a:rPr>
              <a:t>11.3 </a:t>
            </a:r>
            <a:r>
              <a:rPr lang="en-US" sz="2000">
                <a:solidFill>
                  <a:srgbClr val="030000"/>
                </a:solidFill>
                <a:latin typeface="Myanmar Text"/>
                <a:cs typeface="Myanmar Text"/>
              </a:rPr>
              <a:t>–</a:t>
            </a:r>
            <a:r>
              <a:rPr lang="en-US">
                <a:latin typeface="Myanmar Text"/>
                <a:cs typeface="Myanmar Text"/>
              </a:rPr>
              <a:t> hyperbaric oxygen therapy</a:t>
            </a:r>
          </a:p>
        </p:txBody>
      </p:sp>
    </p:spTree>
    <p:extLst>
      <p:ext uri="{BB962C8B-B14F-4D97-AF65-F5344CB8AC3E}">
        <p14:creationId xmlns:p14="http://schemas.microsoft.com/office/powerpoint/2010/main" val="12821754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846BA-DB00-81D1-DF6C-3FB0380527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6FF909-7E72-CE48-A033-DBDEFD0222C6}"/>
              </a:ext>
            </a:extLst>
          </p:cNvPr>
          <p:cNvSpPr>
            <a:spLocks noGrp="1"/>
          </p:cNvSpPr>
          <p:nvPr>
            <p:ph type="title"/>
          </p:nvPr>
        </p:nvSpPr>
        <p:spPr/>
        <p:txBody>
          <a:bodyPr>
            <a:normAutofit/>
          </a:bodyPr>
          <a:lstStyle/>
          <a:p>
            <a:r>
              <a:rPr lang="en-US" sz="4000">
                <a:solidFill>
                  <a:srgbClr val="FFFF00"/>
                </a:solidFill>
                <a:latin typeface="Arial"/>
                <a:cs typeface="Arial"/>
              </a:rPr>
              <a:t>Category 11: Lower Extremity Wound Care</a:t>
            </a:r>
          </a:p>
        </p:txBody>
      </p:sp>
      <p:sp>
        <p:nvSpPr>
          <p:cNvPr id="3" name="Content Placeholder 2">
            <a:extLst>
              <a:ext uri="{FF2B5EF4-FFF2-40B4-BE49-F238E27FC236}">
                <a16:creationId xmlns:a16="http://schemas.microsoft.com/office/drawing/2014/main" id="{FBF76198-49E1-6273-F6C9-D7CA6D5CBEDD}"/>
              </a:ext>
            </a:extLst>
          </p:cNvPr>
          <p:cNvSpPr>
            <a:spLocks noGrp="1"/>
          </p:cNvSpPr>
          <p:nvPr>
            <p:ph idx="1"/>
          </p:nvPr>
        </p:nvSpPr>
        <p:spPr/>
        <p:txBody>
          <a:bodyPr vert="horz" lIns="0" tIns="45720" rIns="0" bIns="45720" rtlCol="0" anchor="t">
            <a:normAutofit lnSpcReduction="10000"/>
          </a:bodyPr>
          <a:lstStyle/>
          <a:p>
            <a:r>
              <a:rPr lang="en-US"/>
              <a:t>Procedure note should include:</a:t>
            </a:r>
          </a:p>
          <a:p>
            <a:pPr marL="383540" lvl="1"/>
            <a:r>
              <a:rPr lang="en-US"/>
              <a:t>Type of wound (if known)</a:t>
            </a:r>
          </a:p>
          <a:p>
            <a:pPr marL="383540" lvl="1"/>
            <a:r>
              <a:rPr lang="en-US"/>
              <a:t>Location including laterality</a:t>
            </a:r>
          </a:p>
          <a:p>
            <a:pPr marL="383540" lvl="1"/>
            <a:r>
              <a:rPr lang="en-US"/>
              <a:t>Level of debridement</a:t>
            </a:r>
          </a:p>
          <a:p>
            <a:r>
              <a:rPr lang="en-US">
                <a:latin typeface="Myanmar Text"/>
                <a:cs typeface="Myanmar Text"/>
              </a:rPr>
              <a:t>Debridement in OR that includes deeper structures might best be categorized in surgical categories.</a:t>
            </a:r>
            <a:endParaRPr lang="en-US"/>
          </a:p>
          <a:p>
            <a:r>
              <a:rPr lang="en-US">
                <a:latin typeface="Myanmar Text"/>
                <a:cs typeface="Myanmar Text"/>
              </a:rPr>
              <a:t>Only log one wound care category per case regardless if there is more than one wound care procedure.</a:t>
            </a:r>
            <a:endParaRPr lang="en-US"/>
          </a:p>
          <a:p>
            <a:endParaRPr lang="en-US"/>
          </a:p>
        </p:txBody>
      </p:sp>
    </p:spTree>
    <p:extLst>
      <p:ext uri="{BB962C8B-B14F-4D97-AF65-F5344CB8AC3E}">
        <p14:creationId xmlns:p14="http://schemas.microsoft.com/office/powerpoint/2010/main" val="32291984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F9EC6-A873-8E1E-9152-C402D20FA5D3}"/>
              </a:ext>
            </a:extLst>
          </p:cNvPr>
          <p:cNvSpPr>
            <a:spLocks noGrp="1"/>
          </p:cNvSpPr>
          <p:nvPr>
            <p:ph type="title"/>
          </p:nvPr>
        </p:nvSpPr>
        <p:spPr>
          <a:xfrm>
            <a:off x="1097280" y="286604"/>
            <a:ext cx="10058400" cy="1181470"/>
          </a:xfrm>
        </p:spPr>
        <p:txBody>
          <a:bodyPr>
            <a:normAutofit/>
          </a:bodyPr>
          <a:lstStyle/>
          <a:p>
            <a:r>
              <a:rPr lang="en-US">
                <a:solidFill>
                  <a:srgbClr val="FFFF00"/>
                </a:solidFill>
                <a:latin typeface="Myanmar Text"/>
                <a:cs typeface="Myanmar Text"/>
              </a:rPr>
              <a:t>Logging Category 11</a:t>
            </a:r>
          </a:p>
        </p:txBody>
      </p:sp>
      <p:sp>
        <p:nvSpPr>
          <p:cNvPr id="3" name="Content Placeholder 2">
            <a:extLst>
              <a:ext uri="{FF2B5EF4-FFF2-40B4-BE49-F238E27FC236}">
                <a16:creationId xmlns:a16="http://schemas.microsoft.com/office/drawing/2014/main" id="{3E64736B-8210-30E2-9A7E-8BB4BCEAE5C1}"/>
              </a:ext>
            </a:extLst>
          </p:cNvPr>
          <p:cNvSpPr>
            <a:spLocks noGrp="1"/>
          </p:cNvSpPr>
          <p:nvPr>
            <p:ph idx="1"/>
          </p:nvPr>
        </p:nvSpPr>
        <p:spPr/>
        <p:txBody>
          <a:bodyPr vert="horz" lIns="0" tIns="45720" rIns="0" bIns="45720" rtlCol="0" anchor="t">
            <a:normAutofit fontScale="92500" lnSpcReduction="10000"/>
          </a:bodyPr>
          <a:lstStyle/>
          <a:p>
            <a:pPr marL="457200" indent="-457200">
              <a:buFont typeface="Wingdings" panose="05000000000000000000" pitchFamily="2" charset="2"/>
              <a:buChar char="Ø"/>
            </a:pPr>
            <a:r>
              <a:rPr lang="en-US">
                <a:latin typeface="Myanmar Text"/>
                <a:cs typeface="Myanmar Text"/>
              </a:rPr>
              <a:t> Should be used no matter where lower extremity wound care service is provided (e.g., OR, outpatient/clinic, ED, floors) </a:t>
            </a:r>
            <a:endParaRPr lang="en-US"/>
          </a:p>
          <a:p>
            <a:pPr marL="457200" indent="-457200">
              <a:buFont typeface="Wingdings" panose="05000000000000000000" pitchFamily="2" charset="2"/>
              <a:buChar char="Ø"/>
            </a:pPr>
            <a:r>
              <a:rPr lang="en-US">
                <a:latin typeface="Myanmar Text"/>
                <a:cs typeface="Myanmar Text"/>
              </a:rPr>
              <a:t> ANY sharp debridement of an ulcer or wound of any type is category 11.1 and should not be miscategorized as category 3.8 I+D. RRC includes hydrostatic debridement such as </a:t>
            </a:r>
            <a:r>
              <a:rPr lang="en-US" err="1">
                <a:latin typeface="Myanmar Text"/>
                <a:cs typeface="Myanmar Text"/>
              </a:rPr>
              <a:t>Versajet</a:t>
            </a:r>
            <a:r>
              <a:rPr lang="en-US">
                <a:latin typeface="Myanmar Text"/>
                <a:cs typeface="Myanmar Text"/>
              </a:rPr>
              <a:t> and </a:t>
            </a:r>
            <a:r>
              <a:rPr lang="en-US" err="1">
                <a:latin typeface="Myanmar Text"/>
                <a:cs typeface="Myanmar Text"/>
              </a:rPr>
              <a:t>Misonix</a:t>
            </a:r>
            <a:r>
              <a:rPr lang="en-US">
                <a:latin typeface="Myanmar Text"/>
                <a:cs typeface="Myanmar Text"/>
              </a:rPr>
              <a:t>-type debridement in this category, although they are traditionally referred to as "non-excisional debridement."</a:t>
            </a:r>
            <a:endParaRPr lang="en-US"/>
          </a:p>
          <a:p>
            <a:pPr marL="457200" indent="-457200">
              <a:buFont typeface="Wingdings" panose="05000000000000000000" pitchFamily="2" charset="2"/>
              <a:buChar char="Ø"/>
            </a:pPr>
            <a:r>
              <a:rPr lang="en-US">
                <a:latin typeface="Myanmar Text"/>
                <a:cs typeface="Myanmar Text"/>
              </a:rPr>
              <a:t> If a procedure note states "debridement of ulcer" or "debridement of wound," then it is miscategorized if it is 3.8; it should be logged as 11.1.</a:t>
            </a:r>
          </a:p>
        </p:txBody>
      </p:sp>
    </p:spTree>
    <p:extLst>
      <p:ext uri="{BB962C8B-B14F-4D97-AF65-F5344CB8AC3E}">
        <p14:creationId xmlns:p14="http://schemas.microsoft.com/office/powerpoint/2010/main" val="3111169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623CD-8D1A-CAEF-34FD-FF535F533574}"/>
              </a:ext>
            </a:extLst>
          </p:cNvPr>
          <p:cNvSpPr>
            <a:spLocks noGrp="1"/>
          </p:cNvSpPr>
          <p:nvPr>
            <p:ph type="title"/>
          </p:nvPr>
        </p:nvSpPr>
        <p:spPr>
          <a:xfrm>
            <a:off x="1097280" y="286603"/>
            <a:ext cx="10058400" cy="1189859"/>
          </a:xfrm>
        </p:spPr>
        <p:txBody>
          <a:bodyPr/>
          <a:lstStyle/>
          <a:p>
            <a:r>
              <a:rPr lang="en-US">
                <a:solidFill>
                  <a:srgbClr val="FFFF00"/>
                </a:solidFill>
                <a:latin typeface="Myanmar Text"/>
                <a:cs typeface="Myanmar Text"/>
              </a:rPr>
              <a:t>Logging Category 11</a:t>
            </a:r>
          </a:p>
        </p:txBody>
      </p:sp>
      <p:sp>
        <p:nvSpPr>
          <p:cNvPr id="3" name="Content Placeholder 2">
            <a:extLst>
              <a:ext uri="{FF2B5EF4-FFF2-40B4-BE49-F238E27FC236}">
                <a16:creationId xmlns:a16="http://schemas.microsoft.com/office/drawing/2014/main" id="{C5A00B5E-938B-45A5-3CA3-3ECE4AAB9032}"/>
              </a:ext>
            </a:extLst>
          </p:cNvPr>
          <p:cNvSpPr>
            <a:spLocks noGrp="1"/>
          </p:cNvSpPr>
          <p:nvPr>
            <p:ph idx="1"/>
          </p:nvPr>
        </p:nvSpPr>
        <p:spPr/>
        <p:txBody>
          <a:bodyPr>
            <a:normAutofit fontScale="77500" lnSpcReduction="20000"/>
          </a:bodyPr>
          <a:lstStyle/>
          <a:p>
            <a:pPr marL="457200" indent="-457200">
              <a:buFont typeface="Wingdings" panose="05000000000000000000" pitchFamily="2" charset="2"/>
              <a:buChar char="Ø"/>
            </a:pPr>
            <a:r>
              <a:rPr lang="en-US"/>
              <a:t> If a wound is debrided and a biologic dressing is placed, the debridement is inclusive with the biologic being placed and should only be categorized as 11.2 without a separate debridement code.</a:t>
            </a:r>
          </a:p>
          <a:p>
            <a:pPr marL="457200" indent="-457200">
              <a:buFont typeface="Wingdings" panose="05000000000000000000" pitchFamily="2" charset="2"/>
              <a:buChar char="Ø"/>
            </a:pPr>
            <a:r>
              <a:rPr lang="en-US"/>
              <a:t> If a wound is debrided and a split thickness skin graft is applied, it should only be categorized as 3.12 Plastic Surgery Techniques (Including Skin Graft, Skin </a:t>
            </a:r>
            <a:r>
              <a:rPr lang="en-US" err="1"/>
              <a:t>Plasty</a:t>
            </a:r>
            <a:r>
              <a:rPr lang="en-US"/>
              <a:t>, Flaps, </a:t>
            </a:r>
            <a:r>
              <a:rPr lang="en-US" err="1"/>
              <a:t>Syndactylization</a:t>
            </a:r>
            <a:r>
              <a:rPr lang="en-US"/>
              <a:t>, </a:t>
            </a:r>
            <a:r>
              <a:rPr lang="en-US" err="1"/>
              <a:t>Desyndactylization</a:t>
            </a:r>
            <a:r>
              <a:rPr lang="en-US"/>
              <a:t>, and Debulking Procedures Limited to The Forefoot) or 5.1.1 for the midfoot, rearfoot, ankle / leg; the debridement is inclusive.</a:t>
            </a:r>
          </a:p>
          <a:p>
            <a:pPr marL="457200" indent="-457200">
              <a:buFont typeface="Wingdings" panose="05000000000000000000" pitchFamily="2" charset="2"/>
              <a:buChar char="Ø"/>
            </a:pPr>
            <a:r>
              <a:rPr lang="en-US"/>
              <a:t> If a wound is debrided and a wound VAC is placed, the debridement is inclusive, and the procedure should only be categorized as 11.2 (without a separate debridement code).</a:t>
            </a:r>
          </a:p>
          <a:p>
            <a:pPr marL="457200" indent="-457200">
              <a:buFont typeface="Wingdings" panose="05000000000000000000" pitchFamily="2" charset="2"/>
              <a:buChar char="Ø"/>
            </a:pPr>
            <a:r>
              <a:rPr lang="en-US"/>
              <a:t> If a wound is debrided and then hyperbaric oxygen treatment is utilized, it should only be logged as an 11.3.</a:t>
            </a:r>
          </a:p>
        </p:txBody>
      </p:sp>
    </p:spTree>
    <p:extLst>
      <p:ext uri="{BB962C8B-B14F-4D97-AF65-F5344CB8AC3E}">
        <p14:creationId xmlns:p14="http://schemas.microsoft.com/office/powerpoint/2010/main" val="21233487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C1ECF-A826-0EF6-1A70-BBC56E70925E}"/>
              </a:ext>
            </a:extLst>
          </p:cNvPr>
          <p:cNvSpPr>
            <a:spLocks noGrp="1"/>
          </p:cNvSpPr>
          <p:nvPr>
            <p:ph type="title"/>
          </p:nvPr>
        </p:nvSpPr>
        <p:spPr>
          <a:xfrm>
            <a:off x="1097280" y="286604"/>
            <a:ext cx="10058400" cy="1072414"/>
          </a:xfrm>
        </p:spPr>
        <p:txBody>
          <a:bodyPr/>
          <a:lstStyle/>
          <a:p>
            <a:r>
              <a:rPr lang="en-US">
                <a:solidFill>
                  <a:srgbClr val="FFFF00"/>
                </a:solidFill>
                <a:latin typeface="Myanmar Text"/>
                <a:cs typeface="Myanmar Text"/>
              </a:rPr>
              <a:t>When is 3.8 Properly Used?</a:t>
            </a:r>
          </a:p>
        </p:txBody>
      </p:sp>
      <p:sp>
        <p:nvSpPr>
          <p:cNvPr id="3" name="Content Placeholder 2">
            <a:extLst>
              <a:ext uri="{FF2B5EF4-FFF2-40B4-BE49-F238E27FC236}">
                <a16:creationId xmlns:a16="http://schemas.microsoft.com/office/drawing/2014/main" id="{38552DFE-134A-50C7-C419-79962298C151}"/>
              </a:ext>
            </a:extLst>
          </p:cNvPr>
          <p:cNvSpPr>
            <a:spLocks noGrp="1"/>
          </p:cNvSpPr>
          <p:nvPr>
            <p:ph idx="1"/>
          </p:nvPr>
        </p:nvSpPr>
        <p:spPr>
          <a:xfrm>
            <a:off x="640060" y="2127208"/>
            <a:ext cx="10987081" cy="3817385"/>
          </a:xfrm>
        </p:spPr>
        <p:txBody>
          <a:bodyPr vert="horz" lIns="0" tIns="45720" rIns="0" bIns="45720" rtlCol="0" anchor="t">
            <a:noAutofit/>
          </a:bodyPr>
          <a:lstStyle/>
          <a:p>
            <a:pPr marL="457200" indent="-457200">
              <a:spcBef>
                <a:spcPts val="0"/>
              </a:spcBef>
              <a:spcAft>
                <a:spcPts val="600"/>
              </a:spcAft>
              <a:buFont typeface="Wingdings" panose="05000000000000000000" pitchFamily="2" charset="2"/>
              <a:buChar char="Ø"/>
            </a:pPr>
            <a:r>
              <a:rPr lang="en-US" sz="1800"/>
              <a:t>3.8 is for an I&amp;D/wide debridement of soft tissue infection (includes foot, ankle, or leg) and is intended for an incision and drainage (I+D) of an infection such as plantar space infection, necrotizing fasciitis, gas gangrene, etc. It is NOT used for excisional debridement of non-infected tissue. </a:t>
            </a:r>
          </a:p>
          <a:p>
            <a:pPr marL="457200" indent="-457200">
              <a:spcBef>
                <a:spcPts val="0"/>
              </a:spcBef>
              <a:spcAft>
                <a:spcPts val="600"/>
              </a:spcAft>
              <a:buFont typeface="Wingdings" panose="05000000000000000000" pitchFamily="2" charset="2"/>
              <a:buChar char="Ø"/>
            </a:pPr>
            <a:r>
              <a:rPr lang="en-US" sz="1800">
                <a:latin typeface="Myanmar Text"/>
                <a:cs typeface="Myanmar Text"/>
              </a:rPr>
              <a:t>In cases where a foot/ankle remains infected after an initial I+D and the patient returns for another washout, then 3.8 is still appropriate. </a:t>
            </a:r>
          </a:p>
          <a:p>
            <a:pPr marL="457200" indent="-457200">
              <a:spcBef>
                <a:spcPts val="0"/>
              </a:spcBef>
              <a:spcAft>
                <a:spcPts val="600"/>
              </a:spcAft>
              <a:buFont typeface="Wingdings" panose="05000000000000000000" pitchFamily="2" charset="2"/>
              <a:buChar char="Ø"/>
            </a:pPr>
            <a:r>
              <a:rPr lang="en-US" sz="1800">
                <a:latin typeface="Myanmar Text"/>
                <a:cs typeface="Myanmar Text"/>
              </a:rPr>
              <a:t>If an infected case is left open and the patient returns to the OR for light debridement and delayed wound closure (because infection has resolved), then it is properly categorized as 6.6 repair of simple laceration (no neurovascular, tendon, or bone/joint involvement); includes simple delayed wound closure. </a:t>
            </a:r>
          </a:p>
          <a:p>
            <a:pPr marL="457200" indent="-457200">
              <a:spcBef>
                <a:spcPts val="0"/>
              </a:spcBef>
              <a:spcAft>
                <a:spcPts val="600"/>
              </a:spcAft>
              <a:buFont typeface="Wingdings" panose="05000000000000000000" pitchFamily="2" charset="2"/>
              <a:buChar char="Ø"/>
            </a:pPr>
            <a:r>
              <a:rPr lang="en-US" sz="1800">
                <a:latin typeface="Myanmar Text"/>
                <a:cs typeface="Myanmar Text"/>
              </a:rPr>
              <a:t>An incision and drainage performed away from the OR, no matter how extensive, is properly logged as 6.17 incision and drainage (performed outside of the operating room) and not a 3.8. </a:t>
            </a:r>
          </a:p>
        </p:txBody>
      </p:sp>
    </p:spTree>
    <p:extLst>
      <p:ext uri="{BB962C8B-B14F-4D97-AF65-F5344CB8AC3E}">
        <p14:creationId xmlns:p14="http://schemas.microsoft.com/office/powerpoint/2010/main" val="4180923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3721"/>
          </a:xfrm>
        </p:spPr>
        <p:txBody>
          <a:bodyPr>
            <a:normAutofit/>
          </a:bodyPr>
          <a:lstStyle/>
          <a:p>
            <a:r>
              <a:rPr lang="en-US">
                <a:solidFill>
                  <a:srgbClr val="FFFF00"/>
                </a:solidFill>
                <a:latin typeface="Arial"/>
                <a:cs typeface="Arial"/>
              </a:rPr>
              <a:t>Trauma Cases</a:t>
            </a:r>
          </a:p>
        </p:txBody>
      </p:sp>
      <p:sp>
        <p:nvSpPr>
          <p:cNvPr id="23555" name="Content Placeholder 2"/>
          <p:cNvSpPr>
            <a:spLocks noGrp="1"/>
          </p:cNvSpPr>
          <p:nvPr>
            <p:ph idx="1"/>
          </p:nvPr>
        </p:nvSpPr>
        <p:spPr>
          <a:xfrm>
            <a:off x="838200" y="1979875"/>
            <a:ext cx="10515600" cy="4197088"/>
          </a:xfrm>
        </p:spPr>
        <p:txBody>
          <a:bodyPr vert="horz" lIns="0" tIns="45720" rIns="0" bIns="45720" rtlCol="0" anchor="t">
            <a:normAutofit/>
          </a:bodyPr>
          <a:lstStyle/>
          <a:p>
            <a:pPr>
              <a:buClr>
                <a:schemeClr val="tx2"/>
              </a:buClr>
              <a:buFont typeface="Wingdings" panose="05000000000000000000" pitchFamily="2" charset="2"/>
              <a:buChar char="Ø"/>
              <a:defRPr/>
            </a:pPr>
            <a:r>
              <a:rPr lang="en-US" altLang="en-US">
                <a:solidFill>
                  <a:schemeClr val="bg1">
                    <a:lumMod val="10000"/>
                  </a:schemeClr>
                </a:solidFill>
                <a:latin typeface="Times New Roman"/>
                <a:cs typeface="Times New Roman"/>
              </a:rPr>
              <a:t>This activity includes resident participation in the clinical evaluation and management and/or surgical management of patients who present within six weeks of a traumatic episode. </a:t>
            </a:r>
          </a:p>
          <a:p>
            <a:pPr marL="566420" lvl="2">
              <a:spcBef>
                <a:spcPts val="1200"/>
              </a:spcBef>
              <a:buClr>
                <a:schemeClr val="tx2"/>
              </a:buClr>
              <a:buFont typeface="Wingdings" panose="05000000000000000000" pitchFamily="2" charset="2"/>
              <a:buChar char="Ø"/>
              <a:defRPr/>
            </a:pPr>
            <a:r>
              <a:rPr lang="en-US" altLang="en-US">
                <a:solidFill>
                  <a:schemeClr val="bg1">
                    <a:lumMod val="10000"/>
                  </a:schemeClr>
                </a:solidFill>
                <a:latin typeface="Times New Roman" pitchFamily="18" charset="0"/>
                <a:cs typeface="Times New Roman" pitchFamily="18" charset="0"/>
              </a:rPr>
              <a:t>One resident can log initial clinical / ED evaluation / management of trauma</a:t>
            </a:r>
          </a:p>
          <a:p>
            <a:pPr marL="566420" lvl="2">
              <a:spcBef>
                <a:spcPts val="1200"/>
              </a:spcBef>
              <a:buClr>
                <a:schemeClr val="tx2"/>
              </a:buClr>
              <a:buFont typeface="Wingdings" panose="05000000000000000000" pitchFamily="2" charset="2"/>
              <a:buChar char="Ø"/>
              <a:defRPr/>
            </a:pPr>
            <a:r>
              <a:rPr lang="en-US" altLang="en-US">
                <a:solidFill>
                  <a:schemeClr val="bg1">
                    <a:lumMod val="10000"/>
                  </a:schemeClr>
                </a:solidFill>
                <a:latin typeface="Times New Roman" pitchFamily="18" charset="0"/>
                <a:cs typeface="Times New Roman" pitchFamily="18" charset="0"/>
              </a:rPr>
              <a:t>Another resident can log surgical management of trauma on same patient</a:t>
            </a:r>
          </a:p>
          <a:p>
            <a:pPr>
              <a:spcBef>
                <a:spcPts val="1200"/>
              </a:spcBef>
              <a:buClr>
                <a:schemeClr val="tx2"/>
              </a:buClr>
              <a:buFont typeface="Wingdings" panose="05000000000000000000" pitchFamily="2" charset="2"/>
              <a:buChar char="Ø"/>
              <a:defRPr/>
            </a:pPr>
            <a:r>
              <a:rPr lang="en-US" altLang="en-US">
                <a:solidFill>
                  <a:schemeClr val="bg1">
                    <a:lumMod val="10000"/>
                  </a:schemeClr>
                </a:solidFill>
                <a:latin typeface="Times New Roman" pitchFamily="18" charset="0"/>
                <a:cs typeface="Times New Roman" pitchFamily="18" charset="0"/>
              </a:rPr>
              <a:t>At least 25 of the 50 required trauma cases must be foot and/or ankle trauma. </a:t>
            </a:r>
          </a:p>
          <a:p>
            <a:pPr marL="0" indent="0">
              <a:spcBef>
                <a:spcPts val="1200"/>
              </a:spcBef>
              <a:buClr>
                <a:schemeClr val="tx2"/>
              </a:buClr>
              <a:buNone/>
              <a:defRPr/>
            </a:pPr>
            <a:endParaRPr lang="en-US" altLang="en-US">
              <a:solidFill>
                <a:schemeClr val="bg1">
                  <a:lumMod val="1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583204460"/>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err="1">
                <a:solidFill>
                  <a:srgbClr val="FFFF00"/>
                </a:solidFill>
                <a:latin typeface="Arial"/>
                <a:cs typeface="Arial"/>
              </a:rPr>
              <a:t>Podopediatric</a:t>
            </a:r>
            <a:r>
              <a:rPr lang="en-US" sz="4000">
                <a:solidFill>
                  <a:srgbClr val="FFFF00"/>
                </a:solidFill>
                <a:latin typeface="Arial"/>
                <a:cs typeface="Arial"/>
              </a:rPr>
              <a:t> Cases</a:t>
            </a:r>
          </a:p>
        </p:txBody>
      </p:sp>
      <p:sp>
        <p:nvSpPr>
          <p:cNvPr id="3" name="Content Placeholder 2"/>
          <p:cNvSpPr>
            <a:spLocks noGrp="1"/>
          </p:cNvSpPr>
          <p:nvPr>
            <p:ph idx="1"/>
          </p:nvPr>
        </p:nvSpPr>
        <p:spPr/>
        <p:txBody>
          <a:bodyPr vert="horz" lIns="0" tIns="45720" rIns="0" bIns="45720" rtlCol="0" anchor="t">
            <a:normAutofit/>
          </a:bodyPr>
          <a:lstStyle/>
          <a:p>
            <a:r>
              <a:rPr lang="en-US">
                <a:latin typeface="Myanmar Text"/>
                <a:cs typeface="Myanmar Text"/>
              </a:rPr>
              <a:t>Residents must participate in the evaluation and/or management of patients less than 18 years of age.</a:t>
            </a:r>
          </a:p>
          <a:p>
            <a:r>
              <a:rPr lang="en-US">
                <a:latin typeface="Myanmar Text"/>
                <a:cs typeface="Myanmar Text"/>
              </a:rPr>
              <a:t>Encounters must include the evaluation and/or management of lower limb pathology and can be clinical or surgical experiences.</a:t>
            </a:r>
            <a:endParaRPr lang="en-US"/>
          </a:p>
          <a:p>
            <a:r>
              <a:rPr lang="en-US">
                <a:latin typeface="Myanmar Text"/>
                <a:cs typeface="Myanmar Text"/>
              </a:rPr>
              <a:t>The resident must log these encounters under categories 1-7, not under category 10.15.  Category 10.15 is not considered a </a:t>
            </a:r>
            <a:r>
              <a:rPr lang="en-US" err="1">
                <a:latin typeface="Myanmar Text"/>
                <a:cs typeface="Myanmar Text"/>
              </a:rPr>
              <a:t>podopediatric</a:t>
            </a:r>
            <a:r>
              <a:rPr lang="en-US">
                <a:latin typeface="Myanmar Text"/>
                <a:cs typeface="Myanmar Text"/>
              </a:rPr>
              <a:t> experience.</a:t>
            </a:r>
          </a:p>
        </p:txBody>
      </p:sp>
    </p:spTree>
    <p:extLst>
      <p:ext uri="{BB962C8B-B14F-4D97-AF65-F5344CB8AC3E}">
        <p14:creationId xmlns:p14="http://schemas.microsoft.com/office/powerpoint/2010/main" val="31848261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A217A-2BB5-D2F4-92DD-0DC6DD700DEC}"/>
              </a:ext>
            </a:extLst>
          </p:cNvPr>
          <p:cNvSpPr>
            <a:spLocks noGrp="1"/>
          </p:cNvSpPr>
          <p:nvPr>
            <p:ph type="title"/>
          </p:nvPr>
        </p:nvSpPr>
        <p:spPr/>
        <p:txBody>
          <a:bodyPr>
            <a:normAutofit/>
          </a:bodyPr>
          <a:lstStyle/>
          <a:p>
            <a:r>
              <a:rPr lang="en-US" sz="4000">
                <a:solidFill>
                  <a:srgbClr val="FFFF00"/>
                </a:solidFill>
                <a:latin typeface="Arial"/>
                <a:cs typeface="Arial"/>
              </a:rPr>
              <a:t>Category 13: Other Clinical Experiences</a:t>
            </a:r>
          </a:p>
        </p:txBody>
      </p:sp>
      <p:sp>
        <p:nvSpPr>
          <p:cNvPr id="3" name="Content Placeholder 2">
            <a:extLst>
              <a:ext uri="{FF2B5EF4-FFF2-40B4-BE49-F238E27FC236}">
                <a16:creationId xmlns:a16="http://schemas.microsoft.com/office/drawing/2014/main" id="{9E58A9A0-D858-4469-4F4E-B82B7997AF8A}"/>
              </a:ext>
            </a:extLst>
          </p:cNvPr>
          <p:cNvSpPr>
            <a:spLocks noGrp="1"/>
          </p:cNvSpPr>
          <p:nvPr>
            <p:ph idx="1"/>
          </p:nvPr>
        </p:nvSpPr>
        <p:spPr/>
        <p:txBody>
          <a:bodyPr/>
          <a:lstStyle/>
          <a:p>
            <a:r>
              <a:rPr lang="en-US" sz="3600"/>
              <a:t>13.1 – Other clinical experiences</a:t>
            </a:r>
          </a:p>
          <a:p>
            <a:pPr lvl="1"/>
            <a:r>
              <a:rPr lang="en-US"/>
              <a:t>Mission trips</a:t>
            </a:r>
          </a:p>
          <a:p>
            <a:pPr lvl="1"/>
            <a:r>
              <a:rPr lang="en-US"/>
              <a:t>Procedures performed outside the United States </a:t>
            </a:r>
          </a:p>
        </p:txBody>
      </p:sp>
    </p:spTree>
    <p:extLst>
      <p:ext uri="{BB962C8B-B14F-4D97-AF65-F5344CB8AC3E}">
        <p14:creationId xmlns:p14="http://schemas.microsoft.com/office/powerpoint/2010/main" val="29822579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838200" y="365125"/>
            <a:ext cx="10515600" cy="1155203"/>
          </a:xfrm>
        </p:spPr>
        <p:txBody>
          <a:bodyPr>
            <a:normAutofit/>
          </a:bodyPr>
          <a:lstStyle/>
          <a:p>
            <a:pPr eaLnBrk="1" hangingPunct="1"/>
            <a:r>
              <a:rPr lang="en-US" altLang="en-US" sz="4800">
                <a:solidFill>
                  <a:srgbClr val="FFFF00"/>
                </a:solidFill>
                <a:latin typeface="Myanmar Text"/>
                <a:cs typeface="Myanmar Text"/>
              </a:rPr>
              <a:t>Log Verification / Correcting Errors</a:t>
            </a:r>
            <a:endParaRPr lang="en-US"/>
          </a:p>
        </p:txBody>
      </p:sp>
      <p:sp>
        <p:nvSpPr>
          <p:cNvPr id="46083" name="Content Placeholder 2"/>
          <p:cNvSpPr>
            <a:spLocks noGrp="1"/>
          </p:cNvSpPr>
          <p:nvPr>
            <p:ph idx="1"/>
          </p:nvPr>
        </p:nvSpPr>
        <p:spPr>
          <a:xfrm>
            <a:off x="838200" y="1692067"/>
            <a:ext cx="10515600" cy="4443813"/>
          </a:xfrm>
        </p:spPr>
        <p:txBody>
          <a:bodyPr vert="horz" lIns="0" tIns="45720" rIns="0" bIns="45720" rtlCol="0" anchor="t">
            <a:normAutofit fontScale="70000" lnSpcReduction="20000"/>
          </a:bodyPr>
          <a:lstStyle/>
          <a:p>
            <a:pPr marL="0" indent="0">
              <a:spcBef>
                <a:spcPts val="1200"/>
              </a:spcBef>
              <a:buClr>
                <a:schemeClr val="tx2"/>
              </a:buClr>
              <a:buNone/>
              <a:defRPr/>
            </a:pPr>
            <a:endParaRPr lang="en-US" altLang="en-US"/>
          </a:p>
          <a:p>
            <a:pPr marL="347345" indent="-347345">
              <a:buClr>
                <a:schemeClr val="tx2"/>
              </a:buClr>
              <a:buFont typeface="Wingdings" panose="05000000000000000000" pitchFamily="2" charset="2"/>
              <a:buChar char="v"/>
              <a:defRPr/>
            </a:pPr>
            <a:r>
              <a:rPr lang="en-US" altLang="en-US">
                <a:latin typeface="Myanmar Text"/>
                <a:cs typeface="Myanmar Text"/>
              </a:rPr>
              <a:t>Program Directors </a:t>
            </a:r>
            <a:r>
              <a:rPr lang="en-US" altLang="en-US" b="1">
                <a:latin typeface="Myanmar Text"/>
                <a:cs typeface="Myanmar Text"/>
              </a:rPr>
              <a:t>must review and verify</a:t>
            </a:r>
            <a:r>
              <a:rPr lang="en-US" altLang="en-US">
                <a:latin typeface="Myanmar Text"/>
                <a:cs typeface="Myanmar Text"/>
              </a:rPr>
              <a:t> logs </a:t>
            </a:r>
            <a:r>
              <a:rPr lang="en-US" altLang="en-US" b="1" u="sng">
                <a:latin typeface="Myanmar Text"/>
                <a:cs typeface="Myanmar Text"/>
              </a:rPr>
              <a:t>monthly;</a:t>
            </a:r>
            <a:r>
              <a:rPr lang="en-US" altLang="en-US">
                <a:latin typeface="Myanmar Text"/>
                <a:cs typeface="Myanmar Text"/>
              </a:rPr>
              <a:t> therefore, residents must log experiences on a timely basis – date of resident logging and Program Director verification are displayed in PRR. </a:t>
            </a:r>
          </a:p>
          <a:p>
            <a:pPr marL="347345" indent="-347345">
              <a:buClr>
                <a:schemeClr val="tx2"/>
              </a:buClr>
              <a:buFont typeface="Wingdings" panose="05000000000000000000" pitchFamily="2" charset="2"/>
              <a:buChar char="v"/>
              <a:defRPr/>
            </a:pPr>
            <a:r>
              <a:rPr lang="en-US" altLang="en-US">
                <a:latin typeface="Myanmar Text"/>
                <a:cs typeface="Myanmar Text"/>
              </a:rPr>
              <a:t>The Clinical Log Audit Detail (CLAD) Report is used to audit residents’ logs to ensure attainment of required surgical MAV numbers. </a:t>
            </a:r>
            <a:endParaRPr lang="en-US" altLang="en-US"/>
          </a:p>
          <a:p>
            <a:pPr marL="804545" lvl="1" indent="-347345">
              <a:spcBef>
                <a:spcPts val="1200"/>
              </a:spcBef>
              <a:buClr>
                <a:schemeClr val="tx2"/>
              </a:buClr>
              <a:buFont typeface="Wingdings" panose="05000000000000000000" pitchFamily="2" charset="2"/>
              <a:buChar char="v"/>
              <a:defRPr/>
            </a:pPr>
            <a:r>
              <a:rPr lang="en-US" altLang="en-US">
                <a:latin typeface="Myanmar Text"/>
                <a:cs typeface="Myanmar Text"/>
              </a:rPr>
              <a:t>Definite errors:  Logging two Category 2 procedures on the same patient</a:t>
            </a:r>
          </a:p>
          <a:p>
            <a:pPr marL="804545" lvl="1" indent="-347345">
              <a:spcBef>
                <a:spcPts val="1200"/>
              </a:spcBef>
              <a:spcAft>
                <a:spcPts val="0"/>
              </a:spcAft>
              <a:buClr>
                <a:schemeClr val="tx2"/>
              </a:buClr>
              <a:buFont typeface="Wingdings" panose="05000000000000000000" pitchFamily="2" charset="2"/>
              <a:buChar char="v"/>
              <a:defRPr/>
            </a:pPr>
            <a:r>
              <a:rPr lang="en-US" altLang="en-US">
                <a:latin typeface="Myanmar Text"/>
                <a:cs typeface="Myanmar Text"/>
              </a:rPr>
              <a:t>Possible errors: infection cases, tenotomies</a:t>
            </a:r>
          </a:p>
          <a:p>
            <a:pPr marL="1261745" lvl="2" indent="-347345">
              <a:spcBef>
                <a:spcPts val="1200"/>
              </a:spcBef>
              <a:spcAft>
                <a:spcPts val="0"/>
              </a:spcAft>
              <a:buClr>
                <a:schemeClr val="tx2"/>
              </a:buClr>
              <a:buFont typeface="Wingdings" panose="05000000000000000000" pitchFamily="2" charset="2"/>
              <a:buChar char="v"/>
              <a:defRPr/>
            </a:pPr>
            <a:r>
              <a:rPr lang="en-US" altLang="en-US">
                <a:latin typeface="Myanmar Text"/>
                <a:cs typeface="Myanmar Text"/>
              </a:rPr>
              <a:t>The Program Director must review these logs:</a:t>
            </a:r>
          </a:p>
          <a:p>
            <a:pPr marL="1718945" lvl="3" indent="-347345">
              <a:spcBef>
                <a:spcPts val="1200"/>
              </a:spcBef>
              <a:spcAft>
                <a:spcPts val="0"/>
              </a:spcAft>
              <a:buClr>
                <a:schemeClr val="tx2"/>
              </a:buClr>
              <a:buFont typeface="Wingdings" panose="05000000000000000000" pitchFamily="2" charset="2"/>
              <a:buChar char="v"/>
              <a:defRPr/>
            </a:pPr>
            <a:r>
              <a:rPr lang="en-US" altLang="en-US"/>
              <a:t> clear the inquiry if appropriate</a:t>
            </a:r>
          </a:p>
          <a:p>
            <a:pPr marL="1718945" lvl="3" indent="-347345">
              <a:spcBef>
                <a:spcPts val="1200"/>
              </a:spcBef>
              <a:buClr>
                <a:schemeClr val="tx2"/>
              </a:buClr>
              <a:buFont typeface="Wingdings" panose="05000000000000000000" pitchFamily="2" charset="2"/>
              <a:buChar char="v"/>
              <a:defRPr/>
            </a:pPr>
            <a:r>
              <a:rPr lang="en-US" altLang="en-US"/>
              <a:t> un-verify and correct the logging error or refer the logging error back to the resident to correct</a:t>
            </a:r>
          </a:p>
          <a:p>
            <a:pPr marL="0" indent="0">
              <a:spcBef>
                <a:spcPts val="1200"/>
              </a:spcBef>
              <a:buClr>
                <a:schemeClr val="tx2"/>
              </a:buClr>
              <a:buNone/>
              <a:defRPr/>
            </a:pPr>
            <a:endParaRPr lang="en-US" altLang="en-US">
              <a:cs typeface="Times New Roman" pitchFamily="18" charset="0"/>
            </a:endParaRPr>
          </a:p>
          <a:p>
            <a:pPr marL="274637" lvl="1" indent="0">
              <a:buNone/>
              <a:defRPr/>
            </a:pPr>
            <a:endParaRPr lang="en-US" altLang="en-US">
              <a:latin typeface="Times New Roman" pitchFamily="18" charset="0"/>
              <a:cs typeface="Times New Roman" pitchFamily="18" charset="0"/>
            </a:endParaRPr>
          </a:p>
        </p:txBody>
      </p:sp>
    </p:spTree>
    <p:extLst>
      <p:ext uri="{BB962C8B-B14F-4D97-AF65-F5344CB8AC3E}">
        <p14:creationId xmlns:p14="http://schemas.microsoft.com/office/powerpoint/2010/main" val="2775347205"/>
      </p:ext>
    </p:extLst>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838200" y="681037"/>
            <a:ext cx="10515600" cy="910257"/>
          </a:xfrm>
        </p:spPr>
        <p:txBody>
          <a:bodyPr>
            <a:noAutofit/>
          </a:bodyPr>
          <a:lstStyle/>
          <a:p>
            <a:pPr>
              <a:defRPr/>
            </a:pPr>
            <a:r>
              <a:rPr lang="en-US" altLang="en-US" sz="4000">
                <a:solidFill>
                  <a:srgbClr val="FFFF00"/>
                </a:solidFill>
                <a:latin typeface="Myanmar Text"/>
                <a:cs typeface="Myanmar Text"/>
              </a:rPr>
              <a:t>Minimum Activity Volume (MAV)</a:t>
            </a:r>
            <a:endParaRPr lang="en-US" altLang="en-US">
              <a:solidFill>
                <a:srgbClr val="FFFF00"/>
              </a:solidFill>
              <a:latin typeface="Myanmar Text"/>
              <a:cs typeface="Myanmar Text"/>
            </a:endParaRPr>
          </a:p>
        </p:txBody>
      </p:sp>
      <p:sp>
        <p:nvSpPr>
          <p:cNvPr id="22531" name="Content Placeholder 2"/>
          <p:cNvSpPr>
            <a:spLocks noGrp="1"/>
          </p:cNvSpPr>
          <p:nvPr>
            <p:ph idx="1"/>
          </p:nvPr>
        </p:nvSpPr>
        <p:spPr>
          <a:xfrm>
            <a:off x="3223966" y="2036190"/>
            <a:ext cx="7931713" cy="4821809"/>
          </a:xfrm>
        </p:spPr>
        <p:txBody>
          <a:bodyPr>
            <a:normAutofit fontScale="70000" lnSpcReduction="20000"/>
          </a:bodyPr>
          <a:lstStyle/>
          <a:p>
            <a:pPr marL="0" indent="0">
              <a:spcBef>
                <a:spcPts val="1200"/>
              </a:spcBef>
              <a:buClr>
                <a:schemeClr val="tx2"/>
              </a:buClr>
              <a:buNone/>
              <a:defRPr/>
            </a:pPr>
            <a:r>
              <a:rPr lang="en-US" altLang="en-US" b="1" u="sng">
                <a:solidFill>
                  <a:schemeClr val="bg2">
                    <a:lumMod val="10000"/>
                  </a:schemeClr>
                </a:solidFill>
                <a:cs typeface="Times New Roman" pitchFamily="18" charset="0"/>
              </a:rPr>
              <a:t>Procedure Activities:</a:t>
            </a:r>
          </a:p>
          <a:p>
            <a:pPr marL="347663" indent="-347663">
              <a:spcBef>
                <a:spcPts val="1200"/>
              </a:spcBef>
              <a:buClr>
                <a:schemeClr val="tx2"/>
              </a:buClr>
              <a:buFont typeface="Wingdings" panose="05000000000000000000" pitchFamily="2" charset="2"/>
              <a:buChar char="Ø"/>
              <a:defRPr/>
            </a:pPr>
            <a:r>
              <a:rPr lang="en-US" altLang="en-US">
                <a:solidFill>
                  <a:schemeClr val="bg2">
                    <a:lumMod val="10000"/>
                  </a:schemeClr>
                </a:solidFill>
                <a:cs typeface="Times New Roman" pitchFamily="18" charset="0"/>
              </a:rPr>
              <a:t>First and second assistant procedures (total): </a:t>
            </a:r>
            <a:r>
              <a:rPr lang="en-US" altLang="en-US" b="1">
                <a:solidFill>
                  <a:schemeClr val="bg2">
                    <a:lumMod val="10000"/>
                  </a:schemeClr>
                </a:solidFill>
                <a:cs typeface="Times New Roman" pitchFamily="18" charset="0"/>
              </a:rPr>
              <a:t>400</a:t>
            </a:r>
          </a:p>
          <a:p>
            <a:pPr marL="347663" indent="-347663">
              <a:spcBef>
                <a:spcPts val="1200"/>
              </a:spcBef>
              <a:buClr>
                <a:schemeClr val="tx2"/>
              </a:buClr>
              <a:buFont typeface="Wingdings" panose="05000000000000000000" pitchFamily="2" charset="2"/>
              <a:buChar char="Ø"/>
              <a:defRPr/>
            </a:pPr>
            <a:r>
              <a:rPr lang="en-US" altLang="en-US">
                <a:solidFill>
                  <a:schemeClr val="bg2">
                    <a:lumMod val="10000"/>
                  </a:schemeClr>
                </a:solidFill>
                <a:cs typeface="Times New Roman" pitchFamily="18" charset="0"/>
              </a:rPr>
              <a:t>First assistant procedures, including:</a:t>
            </a:r>
          </a:p>
          <a:p>
            <a:pPr marL="0" indent="0">
              <a:spcBef>
                <a:spcPts val="1200"/>
              </a:spcBef>
              <a:buClr>
                <a:schemeClr val="tx2"/>
              </a:buClr>
              <a:buNone/>
              <a:defRPr/>
            </a:pPr>
            <a:r>
              <a:rPr lang="en-US" altLang="en-US" sz="2000">
                <a:solidFill>
                  <a:schemeClr val="bg2">
                    <a:lumMod val="10000"/>
                  </a:schemeClr>
                </a:solidFill>
                <a:cs typeface="Times New Roman" pitchFamily="18" charset="0"/>
              </a:rPr>
              <a:t>	</a:t>
            </a:r>
            <a:r>
              <a:rPr lang="en-US" altLang="en-US" sz="2400">
                <a:solidFill>
                  <a:schemeClr val="bg2">
                    <a:lumMod val="10000"/>
                  </a:schemeClr>
                </a:solidFill>
                <a:cs typeface="Times New Roman" pitchFamily="18" charset="0"/>
              </a:rPr>
              <a:t>Digital: 80</a:t>
            </a:r>
          </a:p>
          <a:p>
            <a:pPr marL="0" indent="0">
              <a:spcBef>
                <a:spcPts val="1200"/>
              </a:spcBef>
              <a:buClr>
                <a:schemeClr val="tx2"/>
              </a:buClr>
              <a:buNone/>
              <a:defRPr/>
            </a:pPr>
            <a:r>
              <a:rPr lang="en-US" altLang="en-US" sz="2400">
                <a:solidFill>
                  <a:schemeClr val="bg2">
                    <a:lumMod val="10000"/>
                  </a:schemeClr>
                </a:solidFill>
                <a:cs typeface="Times New Roman" pitchFamily="18" charset="0"/>
              </a:rPr>
              <a:t>	First Ray: 60</a:t>
            </a:r>
          </a:p>
          <a:p>
            <a:pPr marL="0" indent="0">
              <a:spcBef>
                <a:spcPts val="1200"/>
              </a:spcBef>
              <a:buClr>
                <a:schemeClr val="tx2"/>
              </a:buClr>
              <a:buNone/>
              <a:defRPr/>
            </a:pPr>
            <a:r>
              <a:rPr lang="en-US" altLang="en-US" sz="2400">
                <a:solidFill>
                  <a:schemeClr val="bg2">
                    <a:lumMod val="10000"/>
                  </a:schemeClr>
                </a:solidFill>
                <a:cs typeface="Times New Roman" pitchFamily="18" charset="0"/>
              </a:rPr>
              <a:t>	Other Soft Tissue Foot Surgery: 45</a:t>
            </a:r>
          </a:p>
          <a:p>
            <a:pPr marL="0" indent="0">
              <a:spcBef>
                <a:spcPts val="1200"/>
              </a:spcBef>
              <a:buClr>
                <a:schemeClr val="tx2"/>
              </a:buClr>
              <a:buNone/>
              <a:defRPr/>
            </a:pPr>
            <a:r>
              <a:rPr lang="en-US" altLang="en-US" sz="2400">
                <a:solidFill>
                  <a:schemeClr val="bg2">
                    <a:lumMod val="10000"/>
                  </a:schemeClr>
                </a:solidFill>
                <a:cs typeface="Times New Roman" pitchFamily="18" charset="0"/>
              </a:rPr>
              <a:t>	Other Osseous Foot Surgery: 40</a:t>
            </a:r>
          </a:p>
          <a:p>
            <a:pPr marL="0" indent="0">
              <a:spcBef>
                <a:spcPts val="1200"/>
              </a:spcBef>
              <a:buClr>
                <a:schemeClr val="tx2"/>
              </a:buClr>
              <a:buNone/>
              <a:defRPr/>
            </a:pPr>
            <a:r>
              <a:rPr lang="en-US" altLang="en-US" sz="2400">
                <a:solidFill>
                  <a:schemeClr val="bg2">
                    <a:lumMod val="10000"/>
                  </a:schemeClr>
                </a:solidFill>
                <a:cs typeface="Times New Roman" pitchFamily="18" charset="0"/>
              </a:rPr>
              <a:t>	Reconstructive </a:t>
            </a:r>
            <a:r>
              <a:rPr lang="en-US" altLang="en-US" sz="2400" err="1">
                <a:solidFill>
                  <a:schemeClr val="bg2">
                    <a:lumMod val="10000"/>
                  </a:schemeClr>
                </a:solidFill>
                <a:cs typeface="Times New Roman" pitchFamily="18" charset="0"/>
              </a:rPr>
              <a:t>Rearfoot</a:t>
            </a:r>
            <a:r>
              <a:rPr lang="en-US" altLang="en-US" sz="2400">
                <a:solidFill>
                  <a:schemeClr val="bg2">
                    <a:lumMod val="10000"/>
                  </a:schemeClr>
                </a:solidFill>
                <a:cs typeface="Times New Roman" pitchFamily="18" charset="0"/>
              </a:rPr>
              <a:t>/Ankle (added credential only): 50</a:t>
            </a:r>
          </a:p>
          <a:p>
            <a:pPr marL="347663" indent="-347663">
              <a:spcBef>
                <a:spcPts val="1200"/>
              </a:spcBef>
              <a:buClr>
                <a:schemeClr val="tx2"/>
              </a:buClr>
              <a:buFont typeface="Wingdings" panose="05000000000000000000" pitchFamily="2" charset="2"/>
              <a:buChar char="Ø"/>
              <a:defRPr/>
            </a:pPr>
            <a:r>
              <a:rPr lang="en-US" altLang="en-US">
                <a:solidFill>
                  <a:schemeClr val="bg2">
                    <a:lumMod val="10000"/>
                  </a:schemeClr>
                </a:solidFill>
                <a:cs typeface="Times New Roman" pitchFamily="18" charset="0"/>
              </a:rPr>
              <a:t>Elective and non-elective soft tissue RRA may be substituted in the Other Soft Tissue Foot Surgery category whenever there are deficiencies.</a:t>
            </a:r>
          </a:p>
          <a:p>
            <a:pPr marL="347663" indent="-347663">
              <a:spcBef>
                <a:spcPts val="1200"/>
              </a:spcBef>
              <a:buClr>
                <a:schemeClr val="tx2"/>
              </a:buClr>
              <a:buFont typeface="Wingdings" panose="05000000000000000000" pitchFamily="2" charset="2"/>
              <a:buChar char="Ø"/>
              <a:defRPr/>
            </a:pPr>
            <a:r>
              <a:rPr lang="en-US" altLang="en-US">
                <a:solidFill>
                  <a:schemeClr val="bg2">
                    <a:lumMod val="10000"/>
                  </a:schemeClr>
                </a:solidFill>
                <a:cs typeface="Times New Roman" pitchFamily="18" charset="0"/>
              </a:rPr>
              <a:t>Elective and non-elective osseous RRA may be substituted for Other Osseous Foot Surgery category whenever there are deficiencies.</a:t>
            </a:r>
            <a:endParaRPr lang="en-US" altLang="en-US" b="1">
              <a:solidFill>
                <a:schemeClr val="bg1"/>
              </a:solidFill>
              <a:cs typeface="Times New Roman" pitchFamily="18" charset="0"/>
            </a:endParaRPr>
          </a:p>
        </p:txBody>
      </p:sp>
    </p:spTree>
    <p:extLst>
      <p:ext uri="{BB962C8B-B14F-4D97-AF65-F5344CB8AC3E}">
        <p14:creationId xmlns:p14="http://schemas.microsoft.com/office/powerpoint/2010/main" val="3688212026"/>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944356-E871-4AA7-88B2-946E7B39B864}"/>
              </a:ext>
            </a:extLst>
          </p:cNvPr>
          <p:cNvSpPr>
            <a:spLocks noGrp="1"/>
          </p:cNvSpPr>
          <p:nvPr>
            <p:ph type="title"/>
          </p:nvPr>
        </p:nvSpPr>
        <p:spPr>
          <a:xfrm>
            <a:off x="838200" y="365126"/>
            <a:ext cx="10515600" cy="1024288"/>
          </a:xfrm>
        </p:spPr>
        <p:txBody>
          <a:bodyPr/>
          <a:lstStyle/>
          <a:p>
            <a:r>
              <a:rPr lang="en-US">
                <a:solidFill>
                  <a:srgbClr val="FFFF00"/>
                </a:solidFill>
                <a:latin typeface="Myanmar Text"/>
                <a:cs typeface="Myanmar Text"/>
              </a:rPr>
              <a:t>MAV Report</a:t>
            </a:r>
          </a:p>
        </p:txBody>
      </p:sp>
      <p:sp>
        <p:nvSpPr>
          <p:cNvPr id="2" name="Slide Number Placeholder 1">
            <a:extLst>
              <a:ext uri="{FF2B5EF4-FFF2-40B4-BE49-F238E27FC236}">
                <a16:creationId xmlns:a16="http://schemas.microsoft.com/office/drawing/2014/main" id="{CF43BFB0-EFA0-411D-AE71-7C38BE31B6F7}"/>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030A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22032E2-57A1-C447-920F-CC2066F6567A}" type="slidenum">
              <a:rPr kumimoji="0" lang="en-US" sz="1200" b="0" i="0" u="none" strike="noStrike" kern="1200" cap="none" spc="0" normalizeH="0" baseline="0" noProof="0" smtClean="0">
                <a:ln>
                  <a:noFill/>
                </a:ln>
                <a:solidFill>
                  <a:srgbClr val="7030A0"/>
                </a:solidFill>
                <a:effectLst/>
                <a:uLnTx/>
                <a:uFillTx/>
                <a:latin typeface="Speak Pro"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7030A0"/>
              </a:solidFill>
              <a:effectLst/>
              <a:uLnTx/>
              <a:uFillTx/>
              <a:latin typeface="Speak Pro" panose="020F0502020204030204"/>
              <a:ea typeface="+mn-ea"/>
              <a:cs typeface="+mn-cs"/>
            </a:endParaRPr>
          </a:p>
        </p:txBody>
      </p:sp>
      <p:pic>
        <p:nvPicPr>
          <p:cNvPr id="8" name="Picture 7">
            <a:extLst>
              <a:ext uri="{FF2B5EF4-FFF2-40B4-BE49-F238E27FC236}">
                <a16:creationId xmlns:a16="http://schemas.microsoft.com/office/drawing/2014/main" id="{D6DF65DC-3060-24EB-4B46-5B98EE090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134972"/>
            <a:ext cx="10515600" cy="4782177"/>
          </a:xfrm>
          <a:prstGeom prst="rect">
            <a:avLst/>
          </a:prstGeom>
        </p:spPr>
      </p:pic>
    </p:spTree>
    <p:extLst>
      <p:ext uri="{BB962C8B-B14F-4D97-AF65-F5344CB8AC3E}">
        <p14:creationId xmlns:p14="http://schemas.microsoft.com/office/powerpoint/2010/main" val="24785924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D12BA-B659-4532-AA22-BB4CD6434A9C}"/>
              </a:ext>
            </a:extLst>
          </p:cNvPr>
          <p:cNvSpPr>
            <a:spLocks noGrp="1"/>
          </p:cNvSpPr>
          <p:nvPr>
            <p:ph type="title"/>
          </p:nvPr>
        </p:nvSpPr>
        <p:spPr/>
        <p:txBody>
          <a:bodyPr>
            <a:normAutofit/>
          </a:bodyPr>
          <a:lstStyle/>
          <a:p>
            <a:pPr algn="ctr"/>
            <a:r>
              <a:rPr lang="en-US" sz="4400">
                <a:solidFill>
                  <a:srgbClr val="FFFF00"/>
                </a:solidFill>
                <a:latin typeface="Myanmar Text"/>
                <a:cs typeface="Myanmar Text"/>
              </a:rPr>
              <a:t>Assuring Diversity of Surgical Procedures</a:t>
            </a:r>
          </a:p>
        </p:txBody>
      </p:sp>
      <p:sp>
        <p:nvSpPr>
          <p:cNvPr id="3" name="Content Placeholder 2">
            <a:extLst>
              <a:ext uri="{FF2B5EF4-FFF2-40B4-BE49-F238E27FC236}">
                <a16:creationId xmlns:a16="http://schemas.microsoft.com/office/drawing/2014/main" id="{983196DA-7032-4C80-B5BD-1247D29A4F97}"/>
              </a:ext>
            </a:extLst>
          </p:cNvPr>
          <p:cNvSpPr>
            <a:spLocks noGrp="1"/>
          </p:cNvSpPr>
          <p:nvPr>
            <p:ph idx="1"/>
          </p:nvPr>
        </p:nvSpPr>
        <p:spPr/>
        <p:txBody>
          <a:bodyPr vert="horz" lIns="0" tIns="45720" rIns="0" bIns="45720" rtlCol="0" anchor="t">
            <a:normAutofit/>
          </a:bodyPr>
          <a:lstStyle/>
          <a:p>
            <a:pPr marL="282575" indent="-282575">
              <a:buFont typeface="Wingdings" panose="05000000000000000000" pitchFamily="2" charset="2"/>
              <a:buChar char="Ø"/>
            </a:pPr>
            <a:r>
              <a:rPr lang="en-US">
                <a:solidFill>
                  <a:schemeClr val="bg2">
                    <a:lumMod val="10000"/>
                  </a:schemeClr>
                </a:solidFill>
                <a:latin typeface="Myanmar Text"/>
                <a:cs typeface="Myanmar Text"/>
              </a:rPr>
              <a:t>At least 33% of the procedure codes within each category and subcategory must be represented with first assistant procedures.</a:t>
            </a:r>
            <a:endParaRPr lang="en-US">
              <a:solidFill>
                <a:schemeClr val="bg2">
                  <a:lumMod val="10000"/>
                </a:schemeClr>
              </a:solidFill>
            </a:endParaRPr>
          </a:p>
          <a:p>
            <a:pPr>
              <a:buFont typeface="Wingdings" panose="05000000000000000000" pitchFamily="2" charset="2"/>
              <a:buChar char="Ø"/>
            </a:pPr>
            <a:r>
              <a:rPr lang="en-US">
                <a:solidFill>
                  <a:schemeClr val="bg2">
                    <a:lumMod val="10000"/>
                  </a:schemeClr>
                </a:solidFill>
              </a:rPr>
              <a:t>For example, in the Other Osseous Foot Surgery category:</a:t>
            </a:r>
          </a:p>
          <a:p>
            <a:pPr marL="566420" lvl="2">
              <a:buFont typeface="Wingdings" panose="05000000000000000000" pitchFamily="2" charset="2"/>
              <a:buChar char="Ø"/>
            </a:pPr>
            <a:r>
              <a:rPr lang="en-US">
                <a:solidFill>
                  <a:schemeClr val="bg2">
                    <a:lumMod val="10000"/>
                  </a:schemeClr>
                </a:solidFill>
                <a:latin typeface="Myanmar Text"/>
                <a:cs typeface="Myanmar Text"/>
              </a:rPr>
              <a:t>At least 6 of the 18 different procedure codes must have at least one activity as first assistant.</a:t>
            </a:r>
          </a:p>
          <a:p>
            <a:endParaRPr lang="en-US">
              <a:solidFill>
                <a:schemeClr val="bg1"/>
              </a:solidFill>
            </a:endParaRPr>
          </a:p>
        </p:txBody>
      </p:sp>
    </p:spTree>
    <p:extLst>
      <p:ext uri="{BB962C8B-B14F-4D97-AF65-F5344CB8AC3E}">
        <p14:creationId xmlns:p14="http://schemas.microsoft.com/office/powerpoint/2010/main" val="35621918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62D05C-3D6A-4DB9-AC1A-9E55FB10271C}"/>
              </a:ext>
            </a:extLst>
          </p:cNvPr>
          <p:cNvSpPr>
            <a:spLocks noGrp="1"/>
          </p:cNvSpPr>
          <p:nvPr>
            <p:ph type="title"/>
          </p:nvPr>
        </p:nvSpPr>
        <p:spPr/>
        <p:txBody>
          <a:bodyPr/>
          <a:lstStyle/>
          <a:p>
            <a:r>
              <a:rPr lang="en-US">
                <a:solidFill>
                  <a:srgbClr val="FFFF00"/>
                </a:solidFill>
              </a:rPr>
              <a:t>Diversity Report</a:t>
            </a:r>
            <a:endParaRPr lang="en-US"/>
          </a:p>
        </p:txBody>
      </p:sp>
      <p:sp>
        <p:nvSpPr>
          <p:cNvPr id="2" name="Slide Number Placeholder 1">
            <a:extLst>
              <a:ext uri="{FF2B5EF4-FFF2-40B4-BE49-F238E27FC236}">
                <a16:creationId xmlns:a16="http://schemas.microsoft.com/office/drawing/2014/main" id="{C0CE7262-E4D7-4656-9E16-53ABFF13BED4}"/>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7030A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22032E2-57A1-C447-920F-CC2066F6567A}" type="slidenum">
              <a:rPr kumimoji="0" lang="en-US" sz="1200" b="0" i="0" u="none" strike="noStrike" kern="1200" cap="none" spc="0" normalizeH="0" baseline="0" noProof="0" smtClean="0">
                <a:ln>
                  <a:noFill/>
                </a:ln>
                <a:solidFill>
                  <a:srgbClr val="7030A0"/>
                </a:solidFill>
                <a:effectLst/>
                <a:uLnTx/>
                <a:uFillTx/>
                <a:latin typeface="Speak Pro"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srgbClr val="7030A0"/>
              </a:solidFill>
              <a:effectLst/>
              <a:uLnTx/>
              <a:uFillTx/>
              <a:latin typeface="Speak Pro" panose="020F0502020204030204"/>
              <a:ea typeface="+mn-ea"/>
              <a:cs typeface="+mn-cs"/>
            </a:endParaRPr>
          </a:p>
        </p:txBody>
      </p:sp>
      <p:pic>
        <p:nvPicPr>
          <p:cNvPr id="7" name="Picture 6" descr="Table  Description automatically generated">
            <a:extLst>
              <a:ext uri="{FF2B5EF4-FFF2-40B4-BE49-F238E27FC236}">
                <a16:creationId xmlns:a16="http://schemas.microsoft.com/office/drawing/2014/main" id="{1B9B6DBD-5410-4C77-80B5-F6B3C679DB00}"/>
              </a:ext>
            </a:extLst>
          </p:cNvPr>
          <p:cNvPicPr>
            <a:picLocks noChangeAspect="1"/>
          </p:cNvPicPr>
          <p:nvPr/>
        </p:nvPicPr>
        <p:blipFill rotWithShape="1">
          <a:blip r:embed="rId2"/>
          <a:srcRect b="7977"/>
          <a:stretch/>
        </p:blipFill>
        <p:spPr>
          <a:xfrm>
            <a:off x="1036320" y="1302143"/>
            <a:ext cx="10203910" cy="4534636"/>
          </a:xfrm>
          <a:prstGeom prst="rect">
            <a:avLst/>
          </a:prstGeom>
        </p:spPr>
      </p:pic>
    </p:spTree>
    <p:extLst>
      <p:ext uri="{BB962C8B-B14F-4D97-AF65-F5344CB8AC3E}">
        <p14:creationId xmlns:p14="http://schemas.microsoft.com/office/powerpoint/2010/main" val="26506786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2819A-79EB-93B5-9911-3268912D4FAB}"/>
              </a:ext>
            </a:extLst>
          </p:cNvPr>
          <p:cNvSpPr>
            <a:spLocks noGrp="1"/>
          </p:cNvSpPr>
          <p:nvPr>
            <p:ph type="title"/>
          </p:nvPr>
        </p:nvSpPr>
        <p:spPr>
          <a:xfrm>
            <a:off x="1097280" y="286603"/>
            <a:ext cx="10058400" cy="1030469"/>
          </a:xfrm>
        </p:spPr>
        <p:txBody>
          <a:bodyPr/>
          <a:lstStyle/>
          <a:p>
            <a:r>
              <a:rPr lang="en-US">
                <a:solidFill>
                  <a:srgbClr val="FFFF00"/>
                </a:solidFill>
              </a:rPr>
              <a:t>Activity Logs</a:t>
            </a:r>
            <a:endParaRPr lang="en-US"/>
          </a:p>
        </p:txBody>
      </p:sp>
      <p:sp>
        <p:nvSpPr>
          <p:cNvPr id="3" name="Content Placeholder 2">
            <a:extLst>
              <a:ext uri="{FF2B5EF4-FFF2-40B4-BE49-F238E27FC236}">
                <a16:creationId xmlns:a16="http://schemas.microsoft.com/office/drawing/2014/main" id="{144BD748-5736-4C82-71C4-4C2ADEA23C8E}"/>
              </a:ext>
            </a:extLst>
          </p:cNvPr>
          <p:cNvSpPr>
            <a:spLocks noGrp="1"/>
          </p:cNvSpPr>
          <p:nvPr>
            <p:ph idx="1"/>
          </p:nvPr>
        </p:nvSpPr>
        <p:spPr>
          <a:xfrm>
            <a:off x="1066800" y="2052954"/>
            <a:ext cx="10058400" cy="3864123"/>
          </a:xfrm>
        </p:spPr>
        <p:txBody>
          <a:bodyPr>
            <a:normAutofit fontScale="92500" lnSpcReduction="10000"/>
          </a:bodyPr>
          <a:lstStyle/>
          <a:p>
            <a:r>
              <a:rPr lang="en-US" b="1"/>
              <a:t>Requirement 6.7 - Didactic activities that complement and supplement the curriculum shall be available. </a:t>
            </a:r>
          </a:p>
          <a:p>
            <a:endParaRPr lang="en-US" sz="1100" b="1"/>
          </a:p>
          <a:p>
            <a:pPr lvl="1"/>
            <a:r>
              <a:rPr lang="en-US"/>
              <a:t>Residents must be afforded protected time for weekly didactic activities. Didactic activities must be provided in a variety of formats. These formats may include lectures, case discussions, clinical pathology conferences, morbidity and mortality conferences, cadaver dissections, tumor conferences, informal lectures, teaching rounds, and/or continuing education.</a:t>
            </a:r>
          </a:p>
          <a:p>
            <a:pPr lvl="1"/>
            <a:r>
              <a:rPr lang="en-US"/>
              <a:t>The majority of didactic activities must include participation by at least one faculty member. </a:t>
            </a:r>
          </a:p>
        </p:txBody>
      </p:sp>
    </p:spTree>
    <p:extLst>
      <p:ext uri="{BB962C8B-B14F-4D97-AF65-F5344CB8AC3E}">
        <p14:creationId xmlns:p14="http://schemas.microsoft.com/office/powerpoint/2010/main" val="34447219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AF1DF-F27E-9E5F-C5C9-C529C50EE294}"/>
              </a:ext>
            </a:extLst>
          </p:cNvPr>
          <p:cNvSpPr>
            <a:spLocks noGrp="1"/>
          </p:cNvSpPr>
          <p:nvPr>
            <p:ph type="title"/>
          </p:nvPr>
        </p:nvSpPr>
        <p:spPr>
          <a:xfrm>
            <a:off x="1097280" y="286603"/>
            <a:ext cx="10058400" cy="1030469"/>
          </a:xfrm>
        </p:spPr>
        <p:txBody>
          <a:bodyPr/>
          <a:lstStyle/>
          <a:p>
            <a:r>
              <a:rPr lang="en-US">
                <a:solidFill>
                  <a:srgbClr val="FFFF00"/>
                </a:solidFill>
              </a:rPr>
              <a:t>Activity Logs</a:t>
            </a:r>
          </a:p>
        </p:txBody>
      </p:sp>
      <p:pic>
        <p:nvPicPr>
          <p:cNvPr id="4" name="Content Placeholder 3">
            <a:extLst>
              <a:ext uri="{FF2B5EF4-FFF2-40B4-BE49-F238E27FC236}">
                <a16:creationId xmlns:a16="http://schemas.microsoft.com/office/drawing/2014/main" id="{0D230655-317D-7CAA-8D24-A00535E4EA19}"/>
              </a:ext>
            </a:extLst>
          </p:cNvPr>
          <p:cNvPicPr>
            <a:picLocks noGrp="1" noChangeAspect="1"/>
          </p:cNvPicPr>
          <p:nvPr>
            <p:ph idx="1"/>
          </p:nvPr>
        </p:nvPicPr>
        <p:blipFill>
          <a:blip r:embed="rId2"/>
          <a:stretch>
            <a:fillRect/>
          </a:stretch>
        </p:blipFill>
        <p:spPr>
          <a:xfrm>
            <a:off x="1948025" y="1453858"/>
            <a:ext cx="8356910" cy="4439426"/>
          </a:xfrm>
          <a:prstGeom prst="rect">
            <a:avLst/>
          </a:prstGeom>
        </p:spPr>
      </p:pic>
    </p:spTree>
    <p:extLst>
      <p:ext uri="{BB962C8B-B14F-4D97-AF65-F5344CB8AC3E}">
        <p14:creationId xmlns:p14="http://schemas.microsoft.com/office/powerpoint/2010/main" val="29749621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a:solidFill>
                  <a:srgbClr val="FFFF00"/>
                </a:solidFill>
                <a:ea typeface="Times New Roman"/>
              </a:rPr>
              <a:t>Chart Requests</a:t>
            </a:r>
            <a:endParaRPr lang="en-US" sz="4800">
              <a:solidFill>
                <a:srgbClr val="FFFF00"/>
              </a:solidFill>
            </a:endParaRPr>
          </a:p>
        </p:txBody>
      </p:sp>
      <p:sp>
        <p:nvSpPr>
          <p:cNvPr id="3" name="Content Placeholder 2"/>
          <p:cNvSpPr>
            <a:spLocks noGrp="1"/>
          </p:cNvSpPr>
          <p:nvPr>
            <p:ph idx="1"/>
          </p:nvPr>
        </p:nvSpPr>
        <p:spPr>
          <a:xfrm>
            <a:off x="1097280" y="2017336"/>
            <a:ext cx="10058400" cy="3874417"/>
          </a:xfrm>
        </p:spPr>
        <p:txBody>
          <a:bodyPr vert="horz" lIns="0" tIns="45720" rIns="0" bIns="45720" rtlCol="0" anchor="t">
            <a:normAutofit/>
          </a:bodyPr>
          <a:lstStyle/>
          <a:p>
            <a:pPr marL="457200" lvl="1" indent="-457200">
              <a:spcBef>
                <a:spcPts val="0"/>
              </a:spcBef>
              <a:spcAft>
                <a:spcPts val="1200"/>
              </a:spcAft>
              <a:buClr>
                <a:schemeClr val="tx1"/>
              </a:buClr>
              <a:buFont typeface="Wingdings" panose="05000000000000000000" pitchFamily="2" charset="2"/>
              <a:buChar char="Ø"/>
            </a:pPr>
            <a:r>
              <a:rPr lang="en-US" sz="3200">
                <a:solidFill>
                  <a:srgbClr val="23466F"/>
                </a:solidFill>
                <a:latin typeface="Myanmar Text"/>
                <a:ea typeface="Times New Roman"/>
                <a:cs typeface="Myanmar Text"/>
              </a:rPr>
              <a:t>ABFAS and ABPM chart requests are forwarded to the Program Director at least four weeks in advance of an on-site visit. </a:t>
            </a:r>
            <a:endParaRPr lang="en-US" sz="2900">
              <a:solidFill>
                <a:srgbClr val="23466F"/>
              </a:solidFill>
              <a:ea typeface="Times New Roman"/>
            </a:endParaRPr>
          </a:p>
          <a:p>
            <a:pPr marL="457200" lvl="1" indent="-457200">
              <a:spcBef>
                <a:spcPts val="0"/>
              </a:spcBef>
              <a:spcAft>
                <a:spcPts val="1200"/>
              </a:spcAft>
              <a:buClr>
                <a:schemeClr val="tx1"/>
              </a:buClr>
              <a:buFont typeface="Wingdings" panose="05000000000000000000" pitchFamily="2" charset="2"/>
              <a:buChar char="Ø"/>
            </a:pPr>
            <a:r>
              <a:rPr lang="en-US" sz="3200">
                <a:solidFill>
                  <a:srgbClr val="23466F"/>
                </a:solidFill>
                <a:latin typeface="Myanmar Text"/>
                <a:ea typeface="Times New Roman"/>
                <a:cs typeface="Myanmar Text"/>
              </a:rPr>
              <a:t>Upload </a:t>
            </a:r>
            <a:r>
              <a:rPr lang="en-US" sz="3200" b="1">
                <a:solidFill>
                  <a:srgbClr val="23466F"/>
                </a:solidFill>
                <a:latin typeface="Myanmar Text"/>
                <a:ea typeface="Times New Roman"/>
                <a:cs typeface="Myanmar Text"/>
              </a:rPr>
              <a:t>redacted</a:t>
            </a:r>
            <a:r>
              <a:rPr lang="en-US" sz="3200">
                <a:solidFill>
                  <a:srgbClr val="23466F"/>
                </a:solidFill>
                <a:latin typeface="Myanmar Text"/>
                <a:ea typeface="Times New Roman"/>
                <a:cs typeface="Myanmar Text"/>
              </a:rPr>
              <a:t> documents to CPME in the format requested</a:t>
            </a:r>
          </a:p>
        </p:txBody>
      </p:sp>
    </p:spTree>
    <p:extLst>
      <p:ext uri="{BB962C8B-B14F-4D97-AF65-F5344CB8AC3E}">
        <p14:creationId xmlns:p14="http://schemas.microsoft.com/office/powerpoint/2010/main" val="695972412"/>
      </p:ext>
    </p:extLst>
  </p:cSld>
  <p:clrMapOvr>
    <a:masterClrMapping/>
  </p:clrMapOvr>
</p:sld>
</file>

<file path=ppt/theme/theme1.xml><?xml version="1.0" encoding="utf-8"?>
<a:theme xmlns:a="http://schemas.openxmlformats.org/drawingml/2006/main" name="RetrospectVTI">
  <a:themeElements>
    <a:clrScheme name="Custom 2">
      <a:dk1>
        <a:srgbClr val="344068"/>
      </a:dk1>
      <a:lt1>
        <a:srgbClr val="C4D9E4"/>
      </a:lt1>
      <a:dk2>
        <a:srgbClr val="4DA23E"/>
      </a:dk2>
      <a:lt2>
        <a:srgbClr val="A9DC92"/>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1d4c215-7d80-40c8-95cb-1022683f4e5d">
      <UserInfo>
        <DisplayName/>
        <AccountId xsi:nil="true"/>
        <AccountType/>
      </UserInfo>
    </SharedWithUsers>
    <lcf76f155ced4ddcb4097134ff3c332f xmlns="fcd50eeb-4b82-4317-be54-1fe3687ad23d">
      <Terms xmlns="http://schemas.microsoft.com/office/infopath/2007/PartnerControls"/>
    </lcf76f155ced4ddcb4097134ff3c332f>
    <TaxCatchAll xmlns="21d4c215-7d80-40c8-95cb-1022683f4e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679A9C45649340BC7077713D2094F0" ma:contentTypeVersion="19" ma:contentTypeDescription="Create a new document." ma:contentTypeScope="" ma:versionID="3051f97fd229b1959d8e8f704119235e">
  <xsd:schema xmlns:xsd="http://www.w3.org/2001/XMLSchema" xmlns:xs="http://www.w3.org/2001/XMLSchema" xmlns:p="http://schemas.microsoft.com/office/2006/metadata/properties" xmlns:ns2="fcd50eeb-4b82-4317-be54-1fe3687ad23d" xmlns:ns3="21d4c215-7d80-40c8-95cb-1022683f4e5d" targetNamespace="http://schemas.microsoft.com/office/2006/metadata/properties" ma:root="true" ma:fieldsID="4e65001b7654dcc2636992c95bf7b733" ns2:_="" ns3:_="">
    <xsd:import namespace="fcd50eeb-4b82-4317-be54-1fe3687ad23d"/>
    <xsd:import namespace="21d4c215-7d80-40c8-95cb-1022683f4e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d50eeb-4b82-4317-be54-1fe3687ad2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7375ec6-d0ce-414e-bc2d-1f160d9ff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d4c215-7d80-40c8-95cb-1022683f4e5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b0c0bfb-3a42-4f7b-98ac-5c5363924f27}" ma:internalName="TaxCatchAll" ma:showField="CatchAllData" ma:web="21d4c215-7d80-40c8-95cb-1022683f4e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28149A-2A2D-48BB-AC79-35CB50A12B98}">
  <ds:schemaRefs>
    <ds:schemaRef ds:uri="http://schemas.microsoft.com/sharepoint/v3/contenttype/forms"/>
  </ds:schemaRefs>
</ds:datastoreItem>
</file>

<file path=customXml/itemProps2.xml><?xml version="1.0" encoding="utf-8"?>
<ds:datastoreItem xmlns:ds="http://schemas.openxmlformats.org/officeDocument/2006/customXml" ds:itemID="{CC0ED6DE-CC46-441A-9D84-077322BD32E6}">
  <ds:schemaRefs>
    <ds:schemaRef ds:uri="21d4c215-7d80-40c8-95cb-1022683f4e5d"/>
    <ds:schemaRef ds:uri="fcd50eeb-4b82-4317-be54-1fe3687ad2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FEBB720-FFF9-474A-8B9F-9798504F8A97}">
  <ds:schemaRefs>
    <ds:schemaRef ds:uri="21d4c215-7d80-40c8-95cb-1022683f4e5d"/>
    <ds:schemaRef ds:uri="fcd50eeb-4b82-4317-be54-1fe3687ad2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11</TotalTime>
  <Words>7616</Words>
  <Application>Microsoft Office PowerPoint</Application>
  <PresentationFormat>Widescreen</PresentationFormat>
  <Paragraphs>535</Paragraphs>
  <Slides>57</Slides>
  <Notes>36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57</vt:i4>
      </vt:variant>
    </vt:vector>
  </HeadingPairs>
  <TitlesOfParts>
    <vt:vector size="70" baseType="lpstr">
      <vt:lpstr>Aptos</vt:lpstr>
      <vt:lpstr>Arial</vt:lpstr>
      <vt:lpstr>Calibri</vt:lpstr>
      <vt:lpstr>Constantia</vt:lpstr>
      <vt:lpstr>Courier New</vt:lpstr>
      <vt:lpstr>Georgia</vt:lpstr>
      <vt:lpstr>Gill Sans MT</vt:lpstr>
      <vt:lpstr>Gill Sans Nova</vt:lpstr>
      <vt:lpstr>Myanmar Text</vt:lpstr>
      <vt:lpstr>Speak Pro</vt:lpstr>
      <vt:lpstr>Times New Roman</vt:lpstr>
      <vt:lpstr>Wingdings</vt:lpstr>
      <vt:lpstr>RetrospectVTI</vt:lpstr>
      <vt:lpstr>Introduction to Logging, Common Errors, and Log Reports</vt:lpstr>
      <vt:lpstr>Logging Standards and Requirements</vt:lpstr>
      <vt:lpstr>How do Residents Learn to Log?</vt:lpstr>
      <vt:lpstr>Appendix B</vt:lpstr>
      <vt:lpstr>Utilizing PRR</vt:lpstr>
      <vt:lpstr>Logging Basics</vt:lpstr>
      <vt:lpstr>Logging Basics</vt:lpstr>
      <vt:lpstr>Miscategorization</vt:lpstr>
      <vt:lpstr>Fragmentation</vt:lpstr>
      <vt:lpstr>Fragmentation</vt:lpstr>
      <vt:lpstr>PowerPoint Presentation</vt:lpstr>
      <vt:lpstr>Duplication and Shared Cases</vt:lpstr>
      <vt:lpstr>PowerPoint Presentation</vt:lpstr>
      <vt:lpstr>Category 1: Digital Surgery (Lesser Toe / Hallux)</vt:lpstr>
      <vt:lpstr>Proper Logging Guidelines</vt:lpstr>
      <vt:lpstr>Category 2: First Ray Surgery</vt:lpstr>
      <vt:lpstr>Category 3: Other Soft Tissue</vt:lpstr>
      <vt:lpstr>Proper Logging Guidelines</vt:lpstr>
      <vt:lpstr> Not Category 3 – Soft Tissue Surgery</vt:lpstr>
      <vt:lpstr>Category 4: Other Osseous</vt:lpstr>
      <vt:lpstr>Category 4: Other Osseous</vt:lpstr>
      <vt:lpstr>Category 4: Other Osseous</vt:lpstr>
      <vt:lpstr>Proper Logging Guidelines</vt:lpstr>
      <vt:lpstr>Proper Logging Guidelines</vt:lpstr>
      <vt:lpstr>Category 5: Logging Guidelines </vt:lpstr>
      <vt:lpstr>Category 5: Elective Osseous </vt:lpstr>
      <vt:lpstr>Category 5: Elective Osseous</vt:lpstr>
      <vt:lpstr>Category 5: Elective Osseous</vt:lpstr>
      <vt:lpstr>Category 5: Non-elective – Soft Tissue</vt:lpstr>
      <vt:lpstr>Category 5:  Non-elective Osseous</vt:lpstr>
      <vt:lpstr>Category 5: Non-elective Osseous</vt:lpstr>
      <vt:lpstr>Category 6: Other Podiatric Procedures</vt:lpstr>
      <vt:lpstr>Category 6: Other Podiatric Procedures</vt:lpstr>
      <vt:lpstr>Category 6: Other Podiatric Procedures</vt:lpstr>
      <vt:lpstr>Category 7: Biomechanics</vt:lpstr>
      <vt:lpstr>  </vt:lpstr>
      <vt:lpstr>Category 7: Biomechanical Logging</vt:lpstr>
      <vt:lpstr> Comprehensive      Problem-focused</vt:lpstr>
      <vt:lpstr>Categories 9 &amp; 10: Med / Surg Specialties</vt:lpstr>
      <vt:lpstr>Categories 9 &amp; 10: Med / Surg Specialties</vt:lpstr>
      <vt:lpstr>Categories 9 &amp; 10: Med / Surg Specialties</vt:lpstr>
      <vt:lpstr>Category 11: Lower Extremity Wound Care</vt:lpstr>
      <vt:lpstr>Category 11: Lower Extremity Wound Care</vt:lpstr>
      <vt:lpstr>Logging Category 11</vt:lpstr>
      <vt:lpstr>Logging Category 11</vt:lpstr>
      <vt:lpstr>When is 3.8 Properly Used?</vt:lpstr>
      <vt:lpstr>Trauma Cases</vt:lpstr>
      <vt:lpstr>Podopediatric Cases</vt:lpstr>
      <vt:lpstr>Category 13: Other Clinical Experiences</vt:lpstr>
      <vt:lpstr>Log Verification / Correcting Errors</vt:lpstr>
      <vt:lpstr>Minimum Activity Volume (MAV)</vt:lpstr>
      <vt:lpstr>MAV Report</vt:lpstr>
      <vt:lpstr>Assuring Diversity of Surgical Procedures</vt:lpstr>
      <vt:lpstr>Diversity Report</vt:lpstr>
      <vt:lpstr>Activity Logs</vt:lpstr>
      <vt:lpstr>Activity Logs</vt:lpstr>
      <vt:lpstr>Chart Requests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L. Chouinard</dc:creator>
  <cp:lastModifiedBy>Briana Santos</cp:lastModifiedBy>
  <cp:revision>1</cp:revision>
  <dcterms:created xsi:type="dcterms:W3CDTF">2013-07-15T20:26:40Z</dcterms:created>
  <dcterms:modified xsi:type="dcterms:W3CDTF">2026-09-15T18:39:55Z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0x010100AD679A9C45649340BC7077713D2094F0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