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4"/>
  </p:sldMasterIdLst>
  <p:notesMasterIdLst>
    <p:notesMasterId r:id="rId21"/>
  </p:notesMasterIdLst>
  <p:sldIdLst>
    <p:sldId id="268" r:id="rId5"/>
    <p:sldId id="724" r:id="rId6"/>
    <p:sldId id="725" r:id="rId7"/>
    <p:sldId id="726" r:id="rId8"/>
    <p:sldId id="727" r:id="rId9"/>
    <p:sldId id="272" r:id="rId10"/>
    <p:sldId id="728" r:id="rId11"/>
    <p:sldId id="729" r:id="rId12"/>
    <p:sldId id="730" r:id="rId13"/>
    <p:sldId id="731" r:id="rId14"/>
    <p:sldId id="277" r:id="rId15"/>
    <p:sldId id="732" r:id="rId16"/>
    <p:sldId id="733" r:id="rId17"/>
    <p:sldId id="734" r:id="rId18"/>
    <p:sldId id="735" r:id="rId19"/>
    <p:sldId id="52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DF"/>
    <a:srgbClr val="0260D7"/>
    <a:srgbClr val="005DDE"/>
    <a:srgbClr val="030000"/>
    <a:srgbClr val="FFFF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2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B52FD9-4B6D-4343-87D5-3340BEB886F3}" type="doc">
      <dgm:prSet loTypeId="urn:microsoft.com/office/officeart/2008/layout/LinedList" loCatId="list" qsTypeId="urn:microsoft.com/office/officeart/2005/8/quickstyle/simple1#9" qsCatId="simple" csTypeId="urn:microsoft.com/office/officeart/2005/8/colors/accent1_2#5" csCatId="accent1"/>
      <dgm:spPr/>
      <dgm:t>
        <a:bodyPr/>
        <a:lstStyle/>
        <a:p>
          <a:endParaRPr lang="en-US"/>
        </a:p>
      </dgm:t>
    </dgm:pt>
    <dgm:pt modelId="{2704BBA6-9E3C-479F-BB69-660B851E1B87}">
      <dgm:prSet custT="1"/>
      <dgm:spPr/>
      <dgm:t>
        <a:bodyPr anchor="ctr"/>
        <a:lstStyle/>
        <a:p>
          <a:r>
            <a:rPr lang="en-US" sz="2800">
              <a:latin typeface="Myanmar Text"/>
              <a:cs typeface="Myanmar Text"/>
            </a:rPr>
            <a:t>Podiatric medicine and surgery</a:t>
          </a:r>
        </a:p>
      </dgm:t>
    </dgm:pt>
    <dgm:pt modelId="{F2978F5C-3434-422B-91E1-25F0D2C8CA82}" type="parTrans" cxnId="{5692A8F2-D335-43EB-908F-3814E242503B}">
      <dgm:prSet/>
      <dgm:spPr/>
      <dgm:t>
        <a:bodyPr/>
        <a:lstStyle/>
        <a:p>
          <a:endParaRPr lang="en-US"/>
        </a:p>
      </dgm:t>
    </dgm:pt>
    <dgm:pt modelId="{E396E7DC-923A-46A4-B09C-442589F74020}" type="sibTrans" cxnId="{5692A8F2-D335-43EB-908F-3814E242503B}">
      <dgm:prSet/>
      <dgm:spPr/>
      <dgm:t>
        <a:bodyPr/>
        <a:lstStyle/>
        <a:p>
          <a:endParaRPr lang="en-US"/>
        </a:p>
      </dgm:t>
    </dgm:pt>
    <dgm:pt modelId="{77A1C8DF-8326-4AB4-AA88-4AA438777538}">
      <dgm:prSet custT="1"/>
      <dgm:spPr/>
      <dgm:t>
        <a:bodyPr anchor="ctr"/>
        <a:lstStyle/>
        <a:p>
          <a:r>
            <a:rPr lang="en-US" sz="2800">
              <a:latin typeface="Myanmar Text"/>
              <a:cs typeface="Myanmar Text"/>
            </a:rPr>
            <a:t>Anesthesiology</a:t>
          </a:r>
        </a:p>
      </dgm:t>
    </dgm:pt>
    <dgm:pt modelId="{7CF37D33-9338-4272-9359-345DD3680609}" type="parTrans" cxnId="{10CE6E09-2539-4C7D-A61D-F39D80DDAE0C}">
      <dgm:prSet/>
      <dgm:spPr/>
      <dgm:t>
        <a:bodyPr/>
        <a:lstStyle/>
        <a:p>
          <a:endParaRPr lang="en-US"/>
        </a:p>
      </dgm:t>
    </dgm:pt>
    <dgm:pt modelId="{982B1E83-72A6-4472-952F-2FF4E42FB431}" type="sibTrans" cxnId="{10CE6E09-2539-4C7D-A61D-F39D80DDAE0C}">
      <dgm:prSet/>
      <dgm:spPr/>
      <dgm:t>
        <a:bodyPr/>
        <a:lstStyle/>
        <a:p>
          <a:endParaRPr lang="en-US"/>
        </a:p>
      </dgm:t>
    </dgm:pt>
    <dgm:pt modelId="{2C678DE3-0E3D-46DA-AC20-033F8C24799A}">
      <dgm:prSet custT="1"/>
      <dgm:spPr/>
      <dgm:t>
        <a:bodyPr anchor="ctr"/>
        <a:lstStyle/>
        <a:p>
          <a:r>
            <a:rPr lang="en-US" sz="2800">
              <a:latin typeface="Myanmar Text"/>
              <a:cs typeface="Myanmar Text"/>
            </a:rPr>
            <a:t>Behavioral medicine</a:t>
          </a:r>
        </a:p>
      </dgm:t>
    </dgm:pt>
    <dgm:pt modelId="{BD581FF4-386F-48C2-8170-65CA0BBA3CE4}" type="parTrans" cxnId="{00B2D49D-2460-4178-AAB0-18E525AAAEDD}">
      <dgm:prSet/>
      <dgm:spPr/>
      <dgm:t>
        <a:bodyPr/>
        <a:lstStyle/>
        <a:p>
          <a:endParaRPr lang="en-US"/>
        </a:p>
      </dgm:t>
    </dgm:pt>
    <dgm:pt modelId="{65B04A95-E144-49F6-970B-199AEAC57EBD}" type="sibTrans" cxnId="{00B2D49D-2460-4178-AAB0-18E525AAAEDD}">
      <dgm:prSet/>
      <dgm:spPr/>
      <dgm:t>
        <a:bodyPr/>
        <a:lstStyle/>
        <a:p>
          <a:endParaRPr lang="en-US"/>
        </a:p>
      </dgm:t>
    </dgm:pt>
    <dgm:pt modelId="{CE356266-D9E4-4A03-B698-034B171C0A31}">
      <dgm:prSet custT="1"/>
      <dgm:spPr/>
      <dgm:t>
        <a:bodyPr anchor="ctr"/>
        <a:lstStyle/>
        <a:p>
          <a:pPr rtl="0"/>
          <a:r>
            <a:rPr lang="en-US" sz="2800">
              <a:latin typeface="Myanmar Text"/>
              <a:cs typeface="Myanmar Text"/>
            </a:rPr>
            <a:t>Emergency medicine (minimum of four weeks)</a:t>
          </a:r>
        </a:p>
      </dgm:t>
    </dgm:pt>
    <dgm:pt modelId="{16BBEA46-5521-4A10-9395-249875E4E832}" type="parTrans" cxnId="{96268127-896D-4D76-AFE8-1678ED308ED1}">
      <dgm:prSet/>
      <dgm:spPr/>
      <dgm:t>
        <a:bodyPr/>
        <a:lstStyle/>
        <a:p>
          <a:endParaRPr lang="en-US"/>
        </a:p>
      </dgm:t>
    </dgm:pt>
    <dgm:pt modelId="{C81F5FE7-F0F1-416F-A20A-24F882D314BE}" type="sibTrans" cxnId="{96268127-896D-4D76-AFE8-1678ED308ED1}">
      <dgm:prSet/>
      <dgm:spPr/>
      <dgm:t>
        <a:bodyPr/>
        <a:lstStyle/>
        <a:p>
          <a:endParaRPr lang="en-US"/>
        </a:p>
      </dgm:t>
    </dgm:pt>
    <dgm:pt modelId="{B585A61D-4ECB-4FFA-A5F6-8513261ED351}">
      <dgm:prSet custT="1"/>
      <dgm:spPr/>
      <dgm:t>
        <a:bodyPr anchor="ctr"/>
        <a:lstStyle/>
        <a:p>
          <a:r>
            <a:rPr lang="en-US" sz="2800">
              <a:latin typeface="Myanmar Text"/>
              <a:cs typeface="Myanmar Text"/>
            </a:rPr>
            <a:t>Medical imaging</a:t>
          </a:r>
          <a:endParaRPr lang="en-US" sz="3600">
            <a:latin typeface="Myanmar Text"/>
            <a:cs typeface="Myanmar Text"/>
          </a:endParaRPr>
        </a:p>
      </dgm:t>
    </dgm:pt>
    <dgm:pt modelId="{753A1198-3228-42F1-945A-3C22D6B521AA}" type="parTrans" cxnId="{C84E62E3-DCCF-4B8B-857D-260FBEA054D3}">
      <dgm:prSet/>
      <dgm:spPr/>
      <dgm:t>
        <a:bodyPr/>
        <a:lstStyle/>
        <a:p>
          <a:endParaRPr lang="en-US"/>
        </a:p>
      </dgm:t>
    </dgm:pt>
    <dgm:pt modelId="{9B093275-13B4-4CF1-8D37-C8451BCA6DAA}" type="sibTrans" cxnId="{C84E62E3-DCCF-4B8B-857D-260FBEA054D3}">
      <dgm:prSet/>
      <dgm:spPr/>
      <dgm:t>
        <a:bodyPr/>
        <a:lstStyle/>
        <a:p>
          <a:endParaRPr lang="en-US"/>
        </a:p>
      </dgm:t>
    </dgm:pt>
    <dgm:pt modelId="{1CADFEF0-CC11-47E6-8F7C-F3A2A45F21BF}" type="pres">
      <dgm:prSet presAssocID="{1CB52FD9-4B6D-4343-87D5-3340BEB886F3}" presName="vert0" presStyleCnt="0">
        <dgm:presLayoutVars>
          <dgm:dir/>
          <dgm:animOne val="branch"/>
          <dgm:animLvl val="lvl"/>
        </dgm:presLayoutVars>
      </dgm:prSet>
      <dgm:spPr/>
    </dgm:pt>
    <dgm:pt modelId="{E888191F-CD04-430C-88BB-606822F9597C}" type="pres">
      <dgm:prSet presAssocID="{2704BBA6-9E3C-479F-BB69-660B851E1B87}" presName="thickLine" presStyleLbl="alignNode1" presStyleIdx="0" presStyleCnt="5"/>
      <dgm:spPr/>
    </dgm:pt>
    <dgm:pt modelId="{0ED192BE-1EE3-43F2-976E-F8614CB34CAD}" type="pres">
      <dgm:prSet presAssocID="{2704BBA6-9E3C-479F-BB69-660B851E1B87}" presName="horz1" presStyleCnt="0"/>
      <dgm:spPr/>
    </dgm:pt>
    <dgm:pt modelId="{31ADE8AA-63C1-48BC-A299-B5AF8E085433}" type="pres">
      <dgm:prSet presAssocID="{2704BBA6-9E3C-479F-BB69-660B851E1B87}" presName="tx1" presStyleLbl="revTx" presStyleIdx="0" presStyleCnt="5"/>
      <dgm:spPr/>
    </dgm:pt>
    <dgm:pt modelId="{27D94FAF-1583-453A-A5D0-9322FB5543D9}" type="pres">
      <dgm:prSet presAssocID="{2704BBA6-9E3C-479F-BB69-660B851E1B87}" presName="vert1" presStyleCnt="0"/>
      <dgm:spPr/>
    </dgm:pt>
    <dgm:pt modelId="{AFB527C9-94A4-4364-AC67-B17A0527B639}" type="pres">
      <dgm:prSet presAssocID="{77A1C8DF-8326-4AB4-AA88-4AA438777538}" presName="thickLine" presStyleLbl="alignNode1" presStyleIdx="1" presStyleCnt="5"/>
      <dgm:spPr/>
    </dgm:pt>
    <dgm:pt modelId="{D095E91D-9709-4582-BEA5-F353916D99AA}" type="pres">
      <dgm:prSet presAssocID="{77A1C8DF-8326-4AB4-AA88-4AA438777538}" presName="horz1" presStyleCnt="0"/>
      <dgm:spPr/>
    </dgm:pt>
    <dgm:pt modelId="{57F3E30F-7878-4515-A8A1-D7D4E8CC2586}" type="pres">
      <dgm:prSet presAssocID="{77A1C8DF-8326-4AB4-AA88-4AA438777538}" presName="tx1" presStyleLbl="revTx" presStyleIdx="1" presStyleCnt="5"/>
      <dgm:spPr/>
    </dgm:pt>
    <dgm:pt modelId="{2B522E4A-EA92-4F55-A2A6-199CEB411D10}" type="pres">
      <dgm:prSet presAssocID="{77A1C8DF-8326-4AB4-AA88-4AA438777538}" presName="vert1" presStyleCnt="0"/>
      <dgm:spPr/>
    </dgm:pt>
    <dgm:pt modelId="{75FC85B8-2391-4C98-B983-3076358466B2}" type="pres">
      <dgm:prSet presAssocID="{2C678DE3-0E3D-46DA-AC20-033F8C24799A}" presName="thickLine" presStyleLbl="alignNode1" presStyleIdx="2" presStyleCnt="5"/>
      <dgm:spPr/>
    </dgm:pt>
    <dgm:pt modelId="{0187CB74-21D7-4017-ACF0-715D421FFF24}" type="pres">
      <dgm:prSet presAssocID="{2C678DE3-0E3D-46DA-AC20-033F8C24799A}" presName="horz1" presStyleCnt="0"/>
      <dgm:spPr/>
    </dgm:pt>
    <dgm:pt modelId="{FEE73727-D84C-4E04-A36A-738C40FEFE6B}" type="pres">
      <dgm:prSet presAssocID="{2C678DE3-0E3D-46DA-AC20-033F8C24799A}" presName="tx1" presStyleLbl="revTx" presStyleIdx="2" presStyleCnt="5"/>
      <dgm:spPr/>
    </dgm:pt>
    <dgm:pt modelId="{BD0BF4E6-85BB-4A0B-9F40-2538A1B8DB59}" type="pres">
      <dgm:prSet presAssocID="{2C678DE3-0E3D-46DA-AC20-033F8C24799A}" presName="vert1" presStyleCnt="0"/>
      <dgm:spPr/>
    </dgm:pt>
    <dgm:pt modelId="{37A57622-75EC-41CF-B194-5E660C020F23}" type="pres">
      <dgm:prSet presAssocID="{CE356266-D9E4-4A03-B698-034B171C0A31}" presName="thickLine" presStyleLbl="alignNode1" presStyleIdx="3" presStyleCnt="5"/>
      <dgm:spPr/>
    </dgm:pt>
    <dgm:pt modelId="{A92FC59B-CADF-49CE-AB29-2630B2A43FE4}" type="pres">
      <dgm:prSet presAssocID="{CE356266-D9E4-4A03-B698-034B171C0A31}" presName="horz1" presStyleCnt="0"/>
      <dgm:spPr/>
    </dgm:pt>
    <dgm:pt modelId="{551F468C-1A8B-4F64-B836-2459703640AF}" type="pres">
      <dgm:prSet presAssocID="{CE356266-D9E4-4A03-B698-034B171C0A31}" presName="tx1" presStyleLbl="revTx" presStyleIdx="3" presStyleCnt="5"/>
      <dgm:spPr/>
    </dgm:pt>
    <dgm:pt modelId="{4D51486C-B7DA-472B-8DD2-2493C5C11EF9}" type="pres">
      <dgm:prSet presAssocID="{CE356266-D9E4-4A03-B698-034B171C0A31}" presName="vert1" presStyleCnt="0"/>
      <dgm:spPr/>
    </dgm:pt>
    <dgm:pt modelId="{511A2348-2296-4915-AC7F-30CB0900E9CE}" type="pres">
      <dgm:prSet presAssocID="{B585A61D-4ECB-4FFA-A5F6-8513261ED351}" presName="thickLine" presStyleLbl="alignNode1" presStyleIdx="4" presStyleCnt="5"/>
      <dgm:spPr/>
    </dgm:pt>
    <dgm:pt modelId="{4BD6D6D3-C57E-4176-AE68-6FAD8F7544B5}" type="pres">
      <dgm:prSet presAssocID="{B585A61D-4ECB-4FFA-A5F6-8513261ED351}" presName="horz1" presStyleCnt="0"/>
      <dgm:spPr/>
    </dgm:pt>
    <dgm:pt modelId="{97FF0167-571F-43CA-B220-4E297F19B0FF}" type="pres">
      <dgm:prSet presAssocID="{B585A61D-4ECB-4FFA-A5F6-8513261ED351}" presName="tx1" presStyleLbl="revTx" presStyleIdx="4" presStyleCnt="5"/>
      <dgm:spPr/>
    </dgm:pt>
    <dgm:pt modelId="{3DEAAE4A-6579-4E17-8CDB-056A94529A1B}" type="pres">
      <dgm:prSet presAssocID="{B585A61D-4ECB-4FFA-A5F6-8513261ED351}" presName="vert1" presStyleCnt="0"/>
      <dgm:spPr/>
    </dgm:pt>
  </dgm:ptLst>
  <dgm:cxnLst>
    <dgm:cxn modelId="{10CE6E09-2539-4C7D-A61D-F39D80DDAE0C}" srcId="{1CB52FD9-4B6D-4343-87D5-3340BEB886F3}" destId="{77A1C8DF-8326-4AB4-AA88-4AA438777538}" srcOrd="1" destOrd="0" parTransId="{7CF37D33-9338-4272-9359-345DD3680609}" sibTransId="{982B1E83-72A6-4472-952F-2FF4E42FB431}"/>
    <dgm:cxn modelId="{C384120A-CA58-4464-A7C6-CC95C43BC002}" type="presOf" srcId="{1CB52FD9-4B6D-4343-87D5-3340BEB886F3}" destId="{1CADFEF0-CC11-47E6-8F7C-F3A2A45F21BF}" srcOrd="0" destOrd="0" presId="urn:microsoft.com/office/officeart/2008/layout/LinedList"/>
    <dgm:cxn modelId="{73AA2C10-E800-4AC9-B9B2-2ACC48D91784}" type="presOf" srcId="{B585A61D-4ECB-4FFA-A5F6-8513261ED351}" destId="{97FF0167-571F-43CA-B220-4E297F19B0FF}" srcOrd="0" destOrd="0" presId="urn:microsoft.com/office/officeart/2008/layout/LinedList"/>
    <dgm:cxn modelId="{8129B41B-AE94-411A-8153-5407933B0D0B}" type="presOf" srcId="{2704BBA6-9E3C-479F-BB69-660B851E1B87}" destId="{31ADE8AA-63C1-48BC-A299-B5AF8E085433}" srcOrd="0" destOrd="0" presId="urn:microsoft.com/office/officeart/2008/layout/LinedList"/>
    <dgm:cxn modelId="{96268127-896D-4D76-AFE8-1678ED308ED1}" srcId="{1CB52FD9-4B6D-4343-87D5-3340BEB886F3}" destId="{CE356266-D9E4-4A03-B698-034B171C0A31}" srcOrd="3" destOrd="0" parTransId="{16BBEA46-5521-4A10-9395-249875E4E832}" sibTransId="{C81F5FE7-F0F1-416F-A20A-24F882D314BE}"/>
    <dgm:cxn modelId="{3ADC2440-BDE3-464D-8DE3-124B6464F75C}" type="presOf" srcId="{2C678DE3-0E3D-46DA-AC20-033F8C24799A}" destId="{FEE73727-D84C-4E04-A36A-738C40FEFE6B}" srcOrd="0" destOrd="0" presId="urn:microsoft.com/office/officeart/2008/layout/LinedList"/>
    <dgm:cxn modelId="{A27E079D-1B8D-41EA-8E0A-CA3ACD6D226A}" type="presOf" srcId="{CE356266-D9E4-4A03-B698-034B171C0A31}" destId="{551F468C-1A8B-4F64-B836-2459703640AF}" srcOrd="0" destOrd="0" presId="urn:microsoft.com/office/officeart/2008/layout/LinedList"/>
    <dgm:cxn modelId="{00B2D49D-2460-4178-AAB0-18E525AAAEDD}" srcId="{1CB52FD9-4B6D-4343-87D5-3340BEB886F3}" destId="{2C678DE3-0E3D-46DA-AC20-033F8C24799A}" srcOrd="2" destOrd="0" parTransId="{BD581FF4-386F-48C2-8170-65CA0BBA3CE4}" sibTransId="{65B04A95-E144-49F6-970B-199AEAC57EBD}"/>
    <dgm:cxn modelId="{E9BC50CF-B1D0-4405-82D3-0986FBE74FCF}" type="presOf" srcId="{77A1C8DF-8326-4AB4-AA88-4AA438777538}" destId="{57F3E30F-7878-4515-A8A1-D7D4E8CC2586}" srcOrd="0" destOrd="0" presId="urn:microsoft.com/office/officeart/2008/layout/LinedList"/>
    <dgm:cxn modelId="{C84E62E3-DCCF-4B8B-857D-260FBEA054D3}" srcId="{1CB52FD9-4B6D-4343-87D5-3340BEB886F3}" destId="{B585A61D-4ECB-4FFA-A5F6-8513261ED351}" srcOrd="4" destOrd="0" parTransId="{753A1198-3228-42F1-945A-3C22D6B521AA}" sibTransId="{9B093275-13B4-4CF1-8D37-C8451BCA6DAA}"/>
    <dgm:cxn modelId="{5692A8F2-D335-43EB-908F-3814E242503B}" srcId="{1CB52FD9-4B6D-4343-87D5-3340BEB886F3}" destId="{2704BBA6-9E3C-479F-BB69-660B851E1B87}" srcOrd="0" destOrd="0" parTransId="{F2978F5C-3434-422B-91E1-25F0D2C8CA82}" sibTransId="{E396E7DC-923A-46A4-B09C-442589F74020}"/>
    <dgm:cxn modelId="{56BFE052-3482-44A7-960F-3D07BD88F900}" type="presParOf" srcId="{1CADFEF0-CC11-47E6-8F7C-F3A2A45F21BF}" destId="{E888191F-CD04-430C-88BB-606822F9597C}" srcOrd="0" destOrd="0" presId="urn:microsoft.com/office/officeart/2008/layout/LinedList"/>
    <dgm:cxn modelId="{835D269B-495E-4808-8107-121B7D0A2B9B}" type="presParOf" srcId="{1CADFEF0-CC11-47E6-8F7C-F3A2A45F21BF}" destId="{0ED192BE-1EE3-43F2-976E-F8614CB34CAD}" srcOrd="1" destOrd="0" presId="urn:microsoft.com/office/officeart/2008/layout/LinedList"/>
    <dgm:cxn modelId="{67EB0DEB-20E6-46B1-86C7-90E2E6A6237D}" type="presParOf" srcId="{0ED192BE-1EE3-43F2-976E-F8614CB34CAD}" destId="{31ADE8AA-63C1-48BC-A299-B5AF8E085433}" srcOrd="0" destOrd="0" presId="urn:microsoft.com/office/officeart/2008/layout/LinedList"/>
    <dgm:cxn modelId="{A02C06C4-2620-4D2F-886C-9899A2E6D2F9}" type="presParOf" srcId="{0ED192BE-1EE3-43F2-976E-F8614CB34CAD}" destId="{27D94FAF-1583-453A-A5D0-9322FB5543D9}" srcOrd="1" destOrd="0" presId="urn:microsoft.com/office/officeart/2008/layout/LinedList"/>
    <dgm:cxn modelId="{C5B53F69-F185-4400-8A89-B0878228711E}" type="presParOf" srcId="{1CADFEF0-CC11-47E6-8F7C-F3A2A45F21BF}" destId="{AFB527C9-94A4-4364-AC67-B17A0527B639}" srcOrd="2" destOrd="0" presId="urn:microsoft.com/office/officeart/2008/layout/LinedList"/>
    <dgm:cxn modelId="{A3E420AD-77CD-44ED-BE0F-59E8DCBF5A99}" type="presParOf" srcId="{1CADFEF0-CC11-47E6-8F7C-F3A2A45F21BF}" destId="{D095E91D-9709-4582-BEA5-F353916D99AA}" srcOrd="3" destOrd="0" presId="urn:microsoft.com/office/officeart/2008/layout/LinedList"/>
    <dgm:cxn modelId="{B65B7DBC-45C3-4DCE-A35C-0BA39DCF22FD}" type="presParOf" srcId="{D095E91D-9709-4582-BEA5-F353916D99AA}" destId="{57F3E30F-7878-4515-A8A1-D7D4E8CC2586}" srcOrd="0" destOrd="0" presId="urn:microsoft.com/office/officeart/2008/layout/LinedList"/>
    <dgm:cxn modelId="{EB0F3839-66E8-4DFD-A965-1F95698F1087}" type="presParOf" srcId="{D095E91D-9709-4582-BEA5-F353916D99AA}" destId="{2B522E4A-EA92-4F55-A2A6-199CEB411D10}" srcOrd="1" destOrd="0" presId="urn:microsoft.com/office/officeart/2008/layout/LinedList"/>
    <dgm:cxn modelId="{8E6DEF93-220A-4C8B-B070-E0B521F6D404}" type="presParOf" srcId="{1CADFEF0-CC11-47E6-8F7C-F3A2A45F21BF}" destId="{75FC85B8-2391-4C98-B983-3076358466B2}" srcOrd="4" destOrd="0" presId="urn:microsoft.com/office/officeart/2008/layout/LinedList"/>
    <dgm:cxn modelId="{F297158F-4E02-4571-92E6-07F1F275FC0D}" type="presParOf" srcId="{1CADFEF0-CC11-47E6-8F7C-F3A2A45F21BF}" destId="{0187CB74-21D7-4017-ACF0-715D421FFF24}" srcOrd="5" destOrd="0" presId="urn:microsoft.com/office/officeart/2008/layout/LinedList"/>
    <dgm:cxn modelId="{3AD8366B-100A-465E-AA14-A58F3C2F22C7}" type="presParOf" srcId="{0187CB74-21D7-4017-ACF0-715D421FFF24}" destId="{FEE73727-D84C-4E04-A36A-738C40FEFE6B}" srcOrd="0" destOrd="0" presId="urn:microsoft.com/office/officeart/2008/layout/LinedList"/>
    <dgm:cxn modelId="{B480226F-D617-4648-B6AC-5A5682AAC9DE}" type="presParOf" srcId="{0187CB74-21D7-4017-ACF0-715D421FFF24}" destId="{BD0BF4E6-85BB-4A0B-9F40-2538A1B8DB59}" srcOrd="1" destOrd="0" presId="urn:microsoft.com/office/officeart/2008/layout/LinedList"/>
    <dgm:cxn modelId="{BF804044-ED7F-4DD8-9453-4C1263268429}" type="presParOf" srcId="{1CADFEF0-CC11-47E6-8F7C-F3A2A45F21BF}" destId="{37A57622-75EC-41CF-B194-5E660C020F23}" srcOrd="6" destOrd="0" presId="urn:microsoft.com/office/officeart/2008/layout/LinedList"/>
    <dgm:cxn modelId="{1DCBB647-C035-4288-9BAD-D3B3F6B9B934}" type="presParOf" srcId="{1CADFEF0-CC11-47E6-8F7C-F3A2A45F21BF}" destId="{A92FC59B-CADF-49CE-AB29-2630B2A43FE4}" srcOrd="7" destOrd="0" presId="urn:microsoft.com/office/officeart/2008/layout/LinedList"/>
    <dgm:cxn modelId="{18A516E2-EF42-4972-BB23-5A68C59A3F94}" type="presParOf" srcId="{A92FC59B-CADF-49CE-AB29-2630B2A43FE4}" destId="{551F468C-1A8B-4F64-B836-2459703640AF}" srcOrd="0" destOrd="0" presId="urn:microsoft.com/office/officeart/2008/layout/LinedList"/>
    <dgm:cxn modelId="{256E0F37-8FF7-49FA-BBFD-5BA1632D3B3B}" type="presParOf" srcId="{A92FC59B-CADF-49CE-AB29-2630B2A43FE4}" destId="{4D51486C-B7DA-472B-8DD2-2493C5C11EF9}" srcOrd="1" destOrd="0" presId="urn:microsoft.com/office/officeart/2008/layout/LinedList"/>
    <dgm:cxn modelId="{14A46104-DA05-451E-A394-6211B513890C}" type="presParOf" srcId="{1CADFEF0-CC11-47E6-8F7C-F3A2A45F21BF}" destId="{511A2348-2296-4915-AC7F-30CB0900E9CE}" srcOrd="8" destOrd="0" presId="urn:microsoft.com/office/officeart/2008/layout/LinedList"/>
    <dgm:cxn modelId="{D572D942-D502-4F83-8C44-B278504A966B}" type="presParOf" srcId="{1CADFEF0-CC11-47E6-8F7C-F3A2A45F21BF}" destId="{4BD6D6D3-C57E-4176-AE68-6FAD8F7544B5}" srcOrd="9" destOrd="0" presId="urn:microsoft.com/office/officeart/2008/layout/LinedList"/>
    <dgm:cxn modelId="{03FEFE0B-E3DE-40C2-A3CF-E159231B6C3A}" type="presParOf" srcId="{4BD6D6D3-C57E-4176-AE68-6FAD8F7544B5}" destId="{97FF0167-571F-43CA-B220-4E297F19B0FF}" srcOrd="0" destOrd="0" presId="urn:microsoft.com/office/officeart/2008/layout/LinedList"/>
    <dgm:cxn modelId="{B7BD480D-2A84-4C55-85DC-475252DAD35F}" type="presParOf" srcId="{4BD6D6D3-C57E-4176-AE68-6FAD8F7544B5}" destId="{3DEAAE4A-6579-4E17-8CDB-056A94529A1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F4A30A-5A12-464F-9BEB-FA9F4C5048A5}" type="doc">
      <dgm:prSet loTypeId="urn:microsoft.com/office/officeart/2005/8/layout/hierarchy1" loCatId="hierarchy" qsTypeId="urn:microsoft.com/office/officeart/2005/8/quickstyle/simple1#10" qsCatId="simple" csTypeId="urn:microsoft.com/office/officeart/2005/8/colors/accent1_2#6" csCatId="accent1"/>
      <dgm:spPr/>
      <dgm:t>
        <a:bodyPr/>
        <a:lstStyle/>
        <a:p>
          <a:endParaRPr lang="en-US"/>
        </a:p>
      </dgm:t>
    </dgm:pt>
    <dgm:pt modelId="{D02D6B4E-EE82-4F44-BC81-9EC09EDB1FA2}">
      <dgm:prSet custT="1"/>
      <dgm:spPr/>
      <dgm:t>
        <a:bodyPr/>
        <a:lstStyle/>
        <a:p>
          <a:r>
            <a:rPr lang="en-US" sz="4000">
              <a:latin typeface="Myanmar Text"/>
              <a:cs typeface="Myanmar Text"/>
            </a:rPr>
            <a:t>CPME 320 </a:t>
          </a:r>
        </a:p>
      </dgm:t>
    </dgm:pt>
    <dgm:pt modelId="{D1A4CFA9-3554-4D0B-A5F7-D40F0F939CD9}" type="parTrans" cxnId="{D4CA7A12-59D8-4DE6-90B9-42C259729925}">
      <dgm:prSet/>
      <dgm:spPr/>
      <dgm:t>
        <a:bodyPr/>
        <a:lstStyle/>
        <a:p>
          <a:endParaRPr lang="en-US"/>
        </a:p>
      </dgm:t>
    </dgm:pt>
    <dgm:pt modelId="{475EC30C-84BE-4551-A25B-D93D46C8FED9}" type="sibTrans" cxnId="{D4CA7A12-59D8-4DE6-90B9-42C259729925}">
      <dgm:prSet/>
      <dgm:spPr/>
      <dgm:t>
        <a:bodyPr/>
        <a:lstStyle/>
        <a:p>
          <a:endParaRPr lang="en-US"/>
        </a:p>
      </dgm:t>
    </dgm:pt>
    <dgm:pt modelId="{294B7B4F-E2F4-468C-8807-D0158DAE3447}">
      <dgm:prSet custT="1"/>
      <dgm:spPr/>
      <dgm:t>
        <a:bodyPr/>
        <a:lstStyle/>
        <a:p>
          <a:r>
            <a:rPr lang="en-US" sz="4000">
              <a:latin typeface="Myanmar Text"/>
              <a:cs typeface="Myanmar Text"/>
            </a:rPr>
            <a:t>CPME 310 checklist</a:t>
          </a:r>
        </a:p>
      </dgm:t>
    </dgm:pt>
    <dgm:pt modelId="{6D92F48D-FF5F-4959-8D7E-3F0F41F4979D}" type="parTrans" cxnId="{658FB056-F362-4F69-A24C-0908842C164A}">
      <dgm:prSet/>
      <dgm:spPr/>
      <dgm:t>
        <a:bodyPr/>
        <a:lstStyle/>
        <a:p>
          <a:endParaRPr lang="en-US"/>
        </a:p>
      </dgm:t>
    </dgm:pt>
    <dgm:pt modelId="{C8CA6EB7-730F-4BF4-BB33-52E99B2B287D}" type="sibTrans" cxnId="{658FB056-F362-4F69-A24C-0908842C164A}">
      <dgm:prSet/>
      <dgm:spPr/>
      <dgm:t>
        <a:bodyPr/>
        <a:lstStyle/>
        <a:p>
          <a:endParaRPr lang="en-US"/>
        </a:p>
      </dgm:t>
    </dgm:pt>
    <dgm:pt modelId="{B1613B60-8E7A-47A8-B027-760FF59A2044}">
      <dgm:prSet custT="1"/>
      <dgm:spPr/>
      <dgm:t>
        <a:bodyPr/>
        <a:lstStyle/>
        <a:p>
          <a:r>
            <a:rPr lang="en-US" sz="4000">
              <a:latin typeface="Myanmar Text"/>
              <a:cs typeface="Myanmar Text"/>
            </a:rPr>
            <a:t>CPME 370</a:t>
          </a:r>
        </a:p>
      </dgm:t>
    </dgm:pt>
    <dgm:pt modelId="{1297FBB6-5063-49A8-932D-C1B374C35523}" type="parTrans" cxnId="{C05431C7-C7AA-44C2-961E-89794EB0C0AC}">
      <dgm:prSet/>
      <dgm:spPr/>
      <dgm:t>
        <a:bodyPr/>
        <a:lstStyle/>
        <a:p>
          <a:endParaRPr lang="en-US"/>
        </a:p>
      </dgm:t>
    </dgm:pt>
    <dgm:pt modelId="{E32BE9B0-975E-4B14-AA4B-48600CEB13E0}" type="sibTrans" cxnId="{C05431C7-C7AA-44C2-961E-89794EB0C0AC}">
      <dgm:prSet/>
      <dgm:spPr/>
      <dgm:t>
        <a:bodyPr/>
        <a:lstStyle/>
        <a:p>
          <a:endParaRPr lang="en-US"/>
        </a:p>
      </dgm:t>
    </dgm:pt>
    <dgm:pt modelId="{A0EB326A-2803-4E19-8740-C9F2ED1045F6}" type="pres">
      <dgm:prSet presAssocID="{04F4A30A-5A12-464F-9BEB-FA9F4C5048A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6801554-FEB0-4767-A9BF-1681571710BE}" type="pres">
      <dgm:prSet presAssocID="{D02D6B4E-EE82-4F44-BC81-9EC09EDB1FA2}" presName="hierRoot1" presStyleCnt="0"/>
      <dgm:spPr/>
    </dgm:pt>
    <dgm:pt modelId="{2332C74B-6DD0-4F41-ADAE-E435C5DD65B5}" type="pres">
      <dgm:prSet presAssocID="{D02D6B4E-EE82-4F44-BC81-9EC09EDB1FA2}" presName="composite" presStyleCnt="0"/>
      <dgm:spPr/>
    </dgm:pt>
    <dgm:pt modelId="{6F8770FE-A761-485D-B849-36706C5075D5}" type="pres">
      <dgm:prSet presAssocID="{D02D6B4E-EE82-4F44-BC81-9EC09EDB1FA2}" presName="background" presStyleLbl="node0" presStyleIdx="0" presStyleCnt="3"/>
      <dgm:spPr/>
    </dgm:pt>
    <dgm:pt modelId="{F156F541-F469-4CB1-B339-9243153EEDF2}" type="pres">
      <dgm:prSet presAssocID="{D02D6B4E-EE82-4F44-BC81-9EC09EDB1FA2}" presName="text" presStyleLbl="fgAcc0" presStyleIdx="0" presStyleCnt="3">
        <dgm:presLayoutVars>
          <dgm:chPref val="3"/>
        </dgm:presLayoutVars>
      </dgm:prSet>
      <dgm:spPr/>
    </dgm:pt>
    <dgm:pt modelId="{D2FBDF21-6735-49EC-8B15-62575EA6E0B2}" type="pres">
      <dgm:prSet presAssocID="{D02D6B4E-EE82-4F44-BC81-9EC09EDB1FA2}" presName="hierChild2" presStyleCnt="0"/>
      <dgm:spPr/>
    </dgm:pt>
    <dgm:pt modelId="{B3CB3E4C-E902-41AA-AEA0-6539A7DA275E}" type="pres">
      <dgm:prSet presAssocID="{294B7B4F-E2F4-468C-8807-D0158DAE3447}" presName="hierRoot1" presStyleCnt="0"/>
      <dgm:spPr/>
    </dgm:pt>
    <dgm:pt modelId="{ABAA85A5-7895-4CBD-8B20-D5F8442B8D6A}" type="pres">
      <dgm:prSet presAssocID="{294B7B4F-E2F4-468C-8807-D0158DAE3447}" presName="composite" presStyleCnt="0"/>
      <dgm:spPr/>
    </dgm:pt>
    <dgm:pt modelId="{5E10A3C5-06C3-492D-9C3E-F6A09851E248}" type="pres">
      <dgm:prSet presAssocID="{294B7B4F-E2F4-468C-8807-D0158DAE3447}" presName="background" presStyleLbl="node0" presStyleIdx="1" presStyleCnt="3"/>
      <dgm:spPr/>
    </dgm:pt>
    <dgm:pt modelId="{7D032AEC-101F-4CD4-B8F4-0396565F3901}" type="pres">
      <dgm:prSet presAssocID="{294B7B4F-E2F4-468C-8807-D0158DAE3447}" presName="text" presStyleLbl="fgAcc0" presStyleIdx="1" presStyleCnt="3">
        <dgm:presLayoutVars>
          <dgm:chPref val="3"/>
        </dgm:presLayoutVars>
      </dgm:prSet>
      <dgm:spPr/>
    </dgm:pt>
    <dgm:pt modelId="{558C084E-3699-4E71-88B0-1DC4AE0CB637}" type="pres">
      <dgm:prSet presAssocID="{294B7B4F-E2F4-468C-8807-D0158DAE3447}" presName="hierChild2" presStyleCnt="0"/>
      <dgm:spPr/>
    </dgm:pt>
    <dgm:pt modelId="{4C633F03-FA71-4FC2-B489-E8B0BE00BA35}" type="pres">
      <dgm:prSet presAssocID="{B1613B60-8E7A-47A8-B027-760FF59A2044}" presName="hierRoot1" presStyleCnt="0"/>
      <dgm:spPr/>
    </dgm:pt>
    <dgm:pt modelId="{5E6211AB-6783-4526-AD62-E485D9F2ED9E}" type="pres">
      <dgm:prSet presAssocID="{B1613B60-8E7A-47A8-B027-760FF59A2044}" presName="composite" presStyleCnt="0"/>
      <dgm:spPr/>
    </dgm:pt>
    <dgm:pt modelId="{09B63795-B13D-4620-B20A-D87A892833C4}" type="pres">
      <dgm:prSet presAssocID="{B1613B60-8E7A-47A8-B027-760FF59A2044}" presName="background" presStyleLbl="node0" presStyleIdx="2" presStyleCnt="3"/>
      <dgm:spPr/>
    </dgm:pt>
    <dgm:pt modelId="{38A1632F-8B6F-4585-B64E-A68FF0409606}" type="pres">
      <dgm:prSet presAssocID="{B1613B60-8E7A-47A8-B027-760FF59A2044}" presName="text" presStyleLbl="fgAcc0" presStyleIdx="2" presStyleCnt="3">
        <dgm:presLayoutVars>
          <dgm:chPref val="3"/>
        </dgm:presLayoutVars>
      </dgm:prSet>
      <dgm:spPr/>
    </dgm:pt>
    <dgm:pt modelId="{272E74F2-2891-4EB2-83D1-C60FB3B8994E}" type="pres">
      <dgm:prSet presAssocID="{B1613B60-8E7A-47A8-B027-760FF59A2044}" presName="hierChild2" presStyleCnt="0"/>
      <dgm:spPr/>
    </dgm:pt>
  </dgm:ptLst>
  <dgm:cxnLst>
    <dgm:cxn modelId="{D4CA7A12-59D8-4DE6-90B9-42C259729925}" srcId="{04F4A30A-5A12-464F-9BEB-FA9F4C5048A5}" destId="{D02D6B4E-EE82-4F44-BC81-9EC09EDB1FA2}" srcOrd="0" destOrd="0" parTransId="{D1A4CFA9-3554-4D0B-A5F7-D40F0F939CD9}" sibTransId="{475EC30C-84BE-4551-A25B-D93D46C8FED9}"/>
    <dgm:cxn modelId="{0B330956-67E9-4A3B-B27B-4710A5E160F8}" type="presOf" srcId="{D02D6B4E-EE82-4F44-BC81-9EC09EDB1FA2}" destId="{F156F541-F469-4CB1-B339-9243153EEDF2}" srcOrd="0" destOrd="0" presId="urn:microsoft.com/office/officeart/2005/8/layout/hierarchy1"/>
    <dgm:cxn modelId="{658FB056-F362-4F69-A24C-0908842C164A}" srcId="{04F4A30A-5A12-464F-9BEB-FA9F4C5048A5}" destId="{294B7B4F-E2F4-468C-8807-D0158DAE3447}" srcOrd="1" destOrd="0" parTransId="{6D92F48D-FF5F-4959-8D7E-3F0F41F4979D}" sibTransId="{C8CA6EB7-730F-4BF4-BB33-52E99B2B287D}"/>
    <dgm:cxn modelId="{E9C81198-E7C8-4D35-BDF8-29FDDE38FBCA}" type="presOf" srcId="{04F4A30A-5A12-464F-9BEB-FA9F4C5048A5}" destId="{A0EB326A-2803-4E19-8740-C9F2ED1045F6}" srcOrd="0" destOrd="0" presId="urn:microsoft.com/office/officeart/2005/8/layout/hierarchy1"/>
    <dgm:cxn modelId="{7F5EA0C0-9D03-482D-A49B-386124157371}" type="presOf" srcId="{B1613B60-8E7A-47A8-B027-760FF59A2044}" destId="{38A1632F-8B6F-4585-B64E-A68FF0409606}" srcOrd="0" destOrd="0" presId="urn:microsoft.com/office/officeart/2005/8/layout/hierarchy1"/>
    <dgm:cxn modelId="{D7AE39C6-9C85-4375-8463-418817803881}" type="presOf" srcId="{294B7B4F-E2F4-468C-8807-D0158DAE3447}" destId="{7D032AEC-101F-4CD4-B8F4-0396565F3901}" srcOrd="0" destOrd="0" presId="urn:microsoft.com/office/officeart/2005/8/layout/hierarchy1"/>
    <dgm:cxn modelId="{C05431C7-C7AA-44C2-961E-89794EB0C0AC}" srcId="{04F4A30A-5A12-464F-9BEB-FA9F4C5048A5}" destId="{B1613B60-8E7A-47A8-B027-760FF59A2044}" srcOrd="2" destOrd="0" parTransId="{1297FBB6-5063-49A8-932D-C1B374C35523}" sibTransId="{E32BE9B0-975E-4B14-AA4B-48600CEB13E0}"/>
    <dgm:cxn modelId="{192BAE5A-922F-4236-B8D9-B3608C1F47D7}" type="presParOf" srcId="{A0EB326A-2803-4E19-8740-C9F2ED1045F6}" destId="{F6801554-FEB0-4767-A9BF-1681571710BE}" srcOrd="0" destOrd="0" presId="urn:microsoft.com/office/officeart/2005/8/layout/hierarchy1"/>
    <dgm:cxn modelId="{8E0801EE-AD61-4DA8-B814-9E5473EF4738}" type="presParOf" srcId="{F6801554-FEB0-4767-A9BF-1681571710BE}" destId="{2332C74B-6DD0-4F41-ADAE-E435C5DD65B5}" srcOrd="0" destOrd="0" presId="urn:microsoft.com/office/officeart/2005/8/layout/hierarchy1"/>
    <dgm:cxn modelId="{0341129E-F84E-4BD2-B6C5-B2958E11B8C9}" type="presParOf" srcId="{2332C74B-6DD0-4F41-ADAE-E435C5DD65B5}" destId="{6F8770FE-A761-485D-B849-36706C5075D5}" srcOrd="0" destOrd="0" presId="urn:microsoft.com/office/officeart/2005/8/layout/hierarchy1"/>
    <dgm:cxn modelId="{BD5B48F8-2F0E-46C2-89BA-C4932E8325EC}" type="presParOf" srcId="{2332C74B-6DD0-4F41-ADAE-E435C5DD65B5}" destId="{F156F541-F469-4CB1-B339-9243153EEDF2}" srcOrd="1" destOrd="0" presId="urn:microsoft.com/office/officeart/2005/8/layout/hierarchy1"/>
    <dgm:cxn modelId="{8F7AEE2D-E731-49AA-9E04-C10391E89C7A}" type="presParOf" srcId="{F6801554-FEB0-4767-A9BF-1681571710BE}" destId="{D2FBDF21-6735-49EC-8B15-62575EA6E0B2}" srcOrd="1" destOrd="0" presId="urn:microsoft.com/office/officeart/2005/8/layout/hierarchy1"/>
    <dgm:cxn modelId="{4491FA9F-1F0F-448D-B61F-2F43568BECF7}" type="presParOf" srcId="{A0EB326A-2803-4E19-8740-C9F2ED1045F6}" destId="{B3CB3E4C-E902-41AA-AEA0-6539A7DA275E}" srcOrd="1" destOrd="0" presId="urn:microsoft.com/office/officeart/2005/8/layout/hierarchy1"/>
    <dgm:cxn modelId="{AB0CB1E0-6E07-4388-BDE9-C13059F1A56C}" type="presParOf" srcId="{B3CB3E4C-E902-41AA-AEA0-6539A7DA275E}" destId="{ABAA85A5-7895-4CBD-8B20-D5F8442B8D6A}" srcOrd="0" destOrd="0" presId="urn:microsoft.com/office/officeart/2005/8/layout/hierarchy1"/>
    <dgm:cxn modelId="{B703F50E-00BD-4AFC-BCAB-C60027691CCE}" type="presParOf" srcId="{ABAA85A5-7895-4CBD-8B20-D5F8442B8D6A}" destId="{5E10A3C5-06C3-492D-9C3E-F6A09851E248}" srcOrd="0" destOrd="0" presId="urn:microsoft.com/office/officeart/2005/8/layout/hierarchy1"/>
    <dgm:cxn modelId="{1C4B26CB-8E7F-4F43-AABE-60BBB4883C84}" type="presParOf" srcId="{ABAA85A5-7895-4CBD-8B20-D5F8442B8D6A}" destId="{7D032AEC-101F-4CD4-B8F4-0396565F3901}" srcOrd="1" destOrd="0" presId="urn:microsoft.com/office/officeart/2005/8/layout/hierarchy1"/>
    <dgm:cxn modelId="{993461A9-F3BA-404C-A8AF-C76601DEE94B}" type="presParOf" srcId="{B3CB3E4C-E902-41AA-AEA0-6539A7DA275E}" destId="{558C084E-3699-4E71-88B0-1DC4AE0CB637}" srcOrd="1" destOrd="0" presId="urn:microsoft.com/office/officeart/2005/8/layout/hierarchy1"/>
    <dgm:cxn modelId="{D7F08706-9EB6-43F0-938C-A87DEB945804}" type="presParOf" srcId="{A0EB326A-2803-4E19-8740-C9F2ED1045F6}" destId="{4C633F03-FA71-4FC2-B489-E8B0BE00BA35}" srcOrd="2" destOrd="0" presId="urn:microsoft.com/office/officeart/2005/8/layout/hierarchy1"/>
    <dgm:cxn modelId="{BD4C8EEA-224C-433E-A7B4-93372D15E71F}" type="presParOf" srcId="{4C633F03-FA71-4FC2-B489-E8B0BE00BA35}" destId="{5E6211AB-6783-4526-AD62-E485D9F2ED9E}" srcOrd="0" destOrd="0" presId="urn:microsoft.com/office/officeart/2005/8/layout/hierarchy1"/>
    <dgm:cxn modelId="{5E3086D2-123F-4C71-80B7-761281DB8BBB}" type="presParOf" srcId="{5E6211AB-6783-4526-AD62-E485D9F2ED9E}" destId="{09B63795-B13D-4620-B20A-D87A892833C4}" srcOrd="0" destOrd="0" presId="urn:microsoft.com/office/officeart/2005/8/layout/hierarchy1"/>
    <dgm:cxn modelId="{FF1CEBE9-AE85-44C2-94C5-23C27BDDDE06}" type="presParOf" srcId="{5E6211AB-6783-4526-AD62-E485D9F2ED9E}" destId="{38A1632F-8B6F-4585-B64E-A68FF0409606}" srcOrd="1" destOrd="0" presId="urn:microsoft.com/office/officeart/2005/8/layout/hierarchy1"/>
    <dgm:cxn modelId="{DA5FBE9E-FACE-4869-873E-399238927808}" type="presParOf" srcId="{4C633F03-FA71-4FC2-B489-E8B0BE00BA35}" destId="{272E74F2-2891-4EB2-83D1-C60FB3B8994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8191F-CD04-430C-88BB-606822F9597C}">
      <dsp:nvSpPr>
        <dsp:cNvPr id="0" name=""/>
        <dsp:cNvSpPr/>
      </dsp:nvSpPr>
      <dsp:spPr>
        <a:xfrm>
          <a:off x="0" y="531"/>
          <a:ext cx="10233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ADE8AA-63C1-48BC-A299-B5AF8E085433}">
      <dsp:nvSpPr>
        <dsp:cNvPr id="0" name=""/>
        <dsp:cNvSpPr/>
      </dsp:nvSpPr>
      <dsp:spPr>
        <a:xfrm>
          <a:off x="0" y="531"/>
          <a:ext cx="102338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Myanmar Text"/>
              <a:cs typeface="Myanmar Text"/>
            </a:rPr>
            <a:t>Podiatric medicine and surgery</a:t>
          </a:r>
        </a:p>
      </dsp:txBody>
      <dsp:txXfrm>
        <a:off x="0" y="531"/>
        <a:ext cx="10233800" cy="870055"/>
      </dsp:txXfrm>
    </dsp:sp>
    <dsp:sp modelId="{AFB527C9-94A4-4364-AC67-B17A0527B639}">
      <dsp:nvSpPr>
        <dsp:cNvPr id="0" name=""/>
        <dsp:cNvSpPr/>
      </dsp:nvSpPr>
      <dsp:spPr>
        <a:xfrm>
          <a:off x="0" y="870586"/>
          <a:ext cx="10233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3E30F-7878-4515-A8A1-D7D4E8CC2586}">
      <dsp:nvSpPr>
        <dsp:cNvPr id="0" name=""/>
        <dsp:cNvSpPr/>
      </dsp:nvSpPr>
      <dsp:spPr>
        <a:xfrm>
          <a:off x="0" y="870586"/>
          <a:ext cx="102338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Myanmar Text"/>
              <a:cs typeface="Myanmar Text"/>
            </a:rPr>
            <a:t>Anesthesiology</a:t>
          </a:r>
        </a:p>
      </dsp:txBody>
      <dsp:txXfrm>
        <a:off x="0" y="870586"/>
        <a:ext cx="10233800" cy="870055"/>
      </dsp:txXfrm>
    </dsp:sp>
    <dsp:sp modelId="{75FC85B8-2391-4C98-B983-3076358466B2}">
      <dsp:nvSpPr>
        <dsp:cNvPr id="0" name=""/>
        <dsp:cNvSpPr/>
      </dsp:nvSpPr>
      <dsp:spPr>
        <a:xfrm>
          <a:off x="0" y="1740641"/>
          <a:ext cx="10233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E73727-D84C-4E04-A36A-738C40FEFE6B}">
      <dsp:nvSpPr>
        <dsp:cNvPr id="0" name=""/>
        <dsp:cNvSpPr/>
      </dsp:nvSpPr>
      <dsp:spPr>
        <a:xfrm>
          <a:off x="0" y="1740641"/>
          <a:ext cx="102338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Myanmar Text"/>
              <a:cs typeface="Myanmar Text"/>
            </a:rPr>
            <a:t>Behavioral medicine</a:t>
          </a:r>
        </a:p>
      </dsp:txBody>
      <dsp:txXfrm>
        <a:off x="0" y="1740641"/>
        <a:ext cx="10233800" cy="870055"/>
      </dsp:txXfrm>
    </dsp:sp>
    <dsp:sp modelId="{37A57622-75EC-41CF-B194-5E660C020F23}">
      <dsp:nvSpPr>
        <dsp:cNvPr id="0" name=""/>
        <dsp:cNvSpPr/>
      </dsp:nvSpPr>
      <dsp:spPr>
        <a:xfrm>
          <a:off x="0" y="2610696"/>
          <a:ext cx="10233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1F468C-1A8B-4F64-B836-2459703640AF}">
      <dsp:nvSpPr>
        <dsp:cNvPr id="0" name=""/>
        <dsp:cNvSpPr/>
      </dsp:nvSpPr>
      <dsp:spPr>
        <a:xfrm>
          <a:off x="0" y="2610696"/>
          <a:ext cx="102338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Myanmar Text"/>
              <a:cs typeface="Myanmar Text"/>
            </a:rPr>
            <a:t>Emergency medicine (minimum of four weeks)</a:t>
          </a:r>
        </a:p>
      </dsp:txBody>
      <dsp:txXfrm>
        <a:off x="0" y="2610696"/>
        <a:ext cx="10233800" cy="870055"/>
      </dsp:txXfrm>
    </dsp:sp>
    <dsp:sp modelId="{511A2348-2296-4915-AC7F-30CB0900E9CE}">
      <dsp:nvSpPr>
        <dsp:cNvPr id="0" name=""/>
        <dsp:cNvSpPr/>
      </dsp:nvSpPr>
      <dsp:spPr>
        <a:xfrm>
          <a:off x="0" y="3480751"/>
          <a:ext cx="102338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FF0167-571F-43CA-B220-4E297F19B0FF}">
      <dsp:nvSpPr>
        <dsp:cNvPr id="0" name=""/>
        <dsp:cNvSpPr/>
      </dsp:nvSpPr>
      <dsp:spPr>
        <a:xfrm>
          <a:off x="0" y="3480751"/>
          <a:ext cx="102338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>
              <a:latin typeface="Myanmar Text"/>
              <a:cs typeface="Myanmar Text"/>
            </a:rPr>
            <a:t>Medical imaging</a:t>
          </a:r>
          <a:endParaRPr lang="en-US" sz="3600" kern="1200">
            <a:latin typeface="Myanmar Text"/>
            <a:cs typeface="Myanmar Text"/>
          </a:endParaRPr>
        </a:p>
      </dsp:txBody>
      <dsp:txXfrm>
        <a:off x="0" y="3480751"/>
        <a:ext cx="10233800" cy="87005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8770FE-A761-485D-B849-36706C5075D5}">
      <dsp:nvSpPr>
        <dsp:cNvPr id="0" name=""/>
        <dsp:cNvSpPr/>
      </dsp:nvSpPr>
      <dsp:spPr>
        <a:xfrm>
          <a:off x="0" y="1109914"/>
          <a:ext cx="2878256" cy="1827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6F541-F469-4CB1-B339-9243153EEDF2}">
      <dsp:nvSpPr>
        <dsp:cNvPr id="0" name=""/>
        <dsp:cNvSpPr/>
      </dsp:nvSpPr>
      <dsp:spPr>
        <a:xfrm>
          <a:off x="319806" y="1413730"/>
          <a:ext cx="2878256" cy="1827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Myanmar Text"/>
              <a:cs typeface="Myanmar Text"/>
            </a:rPr>
            <a:t>CPME 320 </a:t>
          </a:r>
        </a:p>
      </dsp:txBody>
      <dsp:txXfrm>
        <a:off x="373337" y="1467261"/>
        <a:ext cx="2771194" cy="1720630"/>
      </dsp:txXfrm>
    </dsp:sp>
    <dsp:sp modelId="{5E10A3C5-06C3-492D-9C3E-F6A09851E248}">
      <dsp:nvSpPr>
        <dsp:cNvPr id="0" name=""/>
        <dsp:cNvSpPr/>
      </dsp:nvSpPr>
      <dsp:spPr>
        <a:xfrm>
          <a:off x="3517868" y="1109914"/>
          <a:ext cx="2878256" cy="1827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032AEC-101F-4CD4-B8F4-0396565F3901}">
      <dsp:nvSpPr>
        <dsp:cNvPr id="0" name=""/>
        <dsp:cNvSpPr/>
      </dsp:nvSpPr>
      <dsp:spPr>
        <a:xfrm>
          <a:off x="3837675" y="1413730"/>
          <a:ext cx="2878256" cy="1827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Myanmar Text"/>
              <a:cs typeface="Myanmar Text"/>
            </a:rPr>
            <a:t>CPME 310 checklist</a:t>
          </a:r>
        </a:p>
      </dsp:txBody>
      <dsp:txXfrm>
        <a:off x="3891206" y="1467261"/>
        <a:ext cx="2771194" cy="1720630"/>
      </dsp:txXfrm>
    </dsp:sp>
    <dsp:sp modelId="{09B63795-B13D-4620-B20A-D87A892833C4}">
      <dsp:nvSpPr>
        <dsp:cNvPr id="0" name=""/>
        <dsp:cNvSpPr/>
      </dsp:nvSpPr>
      <dsp:spPr>
        <a:xfrm>
          <a:off x="7035737" y="1109914"/>
          <a:ext cx="2878256" cy="18276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A1632F-8B6F-4585-B64E-A68FF0409606}">
      <dsp:nvSpPr>
        <dsp:cNvPr id="0" name=""/>
        <dsp:cNvSpPr/>
      </dsp:nvSpPr>
      <dsp:spPr>
        <a:xfrm>
          <a:off x="7355543" y="1413730"/>
          <a:ext cx="2878256" cy="18276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>
              <a:latin typeface="Myanmar Text"/>
              <a:cs typeface="Myanmar Text"/>
            </a:rPr>
            <a:t>CPME 370</a:t>
          </a:r>
        </a:p>
      </dsp:txBody>
      <dsp:txXfrm>
        <a:off x="7409074" y="1467261"/>
        <a:ext cx="2771194" cy="17206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E4D1-5A0A-41E2-A3E8-BCE9CCA0785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EF83C-049A-4CE7-8737-D1F3D21FB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1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E1B4E8-F89F-D44B-A308-915680B8DF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21136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Competencies to be discussed later on with Dr. Vyce.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E1B4E8-F89F-D44B-A308-915680B8DF4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8170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0F67-324F-B34E-9EFC-59EE78218AA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3E84A-36C6-964E-8FA7-465FCC771B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2974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0F67-324F-B34E-9EFC-59EE78218AA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3E84A-36C6-964E-8FA7-465FCC771B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904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0F67-324F-B34E-9EFC-59EE78218AA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3E84A-36C6-964E-8FA7-465FCC771B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253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3150F67-324F-B34E-9EFC-59EE78218AA2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13E84A-36C6-964E-8FA7-465FCC771B3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gradFill flip="none" rotWithShape="1">
                  <a:gsLst>
                    <a:gs pos="28000">
                      <a:srgbClr val="C4D9E4">
                        <a:lumMod val="93000"/>
                      </a:srgbClr>
                    </a:gs>
                    <a:gs pos="0">
                      <a:srgbClr val="344068">
                        <a:lumMod val="38000"/>
                        <a:lumOff val="62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5400000" scaled="1"/>
                  <a:tileRect/>
                </a:gra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gradFill flip="none" rotWithShape="1">
                <a:gsLst>
                  <a:gs pos="28000">
                    <a:srgbClr val="C4D9E4">
                      <a:lumMod val="93000"/>
                    </a:srgbClr>
                  </a:gs>
                  <a:gs pos="0">
                    <a:srgbClr val="344068">
                      <a:lumMod val="38000"/>
                      <a:lumOff val="62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5400000" scaled="1"/>
                <a:tileRect/>
              </a:gra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656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E3150F67-324F-B34E-9EFC-59EE78218AA2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613E84A-36C6-964E-8FA7-465FCC771B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64632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www.cpme.org/cpme320" TargetMode="External"/><Relationship Id="rId4" Type="http://schemas.openxmlformats.org/officeDocument/2006/relationships/hyperlink" Target="https://www.cpme.org/wp-content/uploads/2023/12/320-Council-Approved-October-2022-April-2023-edits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26C983B-669F-4099-AB0F-EE924B3B6B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DB9514-4A85-879C-7818-29D490191E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222" y="2171068"/>
            <a:ext cx="6376477" cy="2511111"/>
          </a:xfrm>
        </p:spPr>
        <p:txBody>
          <a:bodyPr wrap="square">
            <a:normAutofit/>
          </a:bodyPr>
          <a:lstStyle/>
          <a:p>
            <a:r>
              <a:rPr lang="en-US" sz="6000">
                <a:gradFill flip="none">
                  <a:gsLst>
                    <a:gs pos="0">
                      <a:srgbClr val="969696"/>
                    </a:gs>
                    <a:gs pos="32000">
                      <a:srgbClr val="E3E3E3"/>
                    </a:gs>
                    <a:gs pos="100000">
                      <a:srgbClr val="FFFFFF"/>
                    </a:gs>
                  </a:gsLst>
                  <a:lin ang="8100000" scaled="1"/>
                  <a:tileRect/>
                </a:gradFill>
                <a:latin typeface="Myanmar Text"/>
                <a:cs typeface="Myanmar Text"/>
              </a:rPr>
              <a:t>Required Rotations &amp; Lengths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C1F8E27-8303-4D52-BCC3-97F6D77EF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77678" y="2627791"/>
            <a:ext cx="6235148" cy="3592034"/>
          </a:xfrm>
          <a:prstGeom prst="rect">
            <a:avLst/>
          </a:prstGeom>
        </p:spPr>
        <p:txBody>
          <a:bodyPr vert="horz" wrap="none" lIns="91440" tIns="45720" rIns="91440" bIns="45720" rtlCol="0" anchor="t">
            <a:normAutofit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9600" b="0" kern="120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600" b="0" i="0" u="none" strike="noStrike" kern="1200" cap="none" spc="-300" normalizeH="0" baseline="0" noProof="0">
              <a:ln>
                <a:noFill/>
              </a:ln>
              <a:gradFill flip="none" rotWithShape="1">
                <a:gsLst>
                  <a:gs pos="32000">
                    <a:srgbClr val="344068">
                      <a:lumMod val="89000"/>
                    </a:srgbClr>
                  </a:gs>
                  <a:gs pos="0">
                    <a:srgbClr val="C4D9E4">
                      <a:lumMod val="41000"/>
                      <a:lumOff val="59000"/>
                    </a:srgbClr>
                  </a:gs>
                  <a:gs pos="100000">
                    <a:srgbClr val="4DA23E">
                      <a:lumMod val="0"/>
                      <a:lumOff val="100000"/>
                    </a:srgbClr>
                  </a:gs>
                </a:gsLst>
                <a:lin ang="8100000" scaled="1"/>
                <a:tileRect/>
              </a:gradFill>
              <a:effectLst>
                <a:outerShdw blurRad="469900" dist="342900" dir="5400000" sy="-20000" rotWithShape="0">
                  <a:srgbClr val="C4D9E4"/>
                </a:outerShdw>
              </a:effectLst>
              <a:uLnTx/>
              <a:uFillTx/>
              <a:latin typeface="Corbel" panose="020B0503020204020204"/>
              <a:ea typeface="+mj-ea"/>
              <a:cs typeface="+mj-cs"/>
            </a:endParaRPr>
          </a:p>
        </p:txBody>
      </p:sp>
      <p:sp>
        <p:nvSpPr>
          <p:cNvPr id="9" name="Rounded Rectangle 18">
            <a:extLst>
              <a:ext uri="{FF2B5EF4-FFF2-40B4-BE49-F238E27FC236}">
                <a16:creationId xmlns:a16="http://schemas.microsoft.com/office/drawing/2014/main" id="{4A5E1CEE-750A-4BE0-A649-AD40A7A9F3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15700" y="1340663"/>
            <a:ext cx="4023360" cy="4023360"/>
          </a:xfrm>
          <a:prstGeom prst="roundRect">
            <a:avLst>
              <a:gd name="adj" fmla="val 2028"/>
            </a:avLst>
          </a:prstGeom>
          <a:solidFill>
            <a:schemeClr val="bg1"/>
          </a:solidFill>
          <a:ln>
            <a:noFill/>
          </a:ln>
          <a:effectLst>
            <a:innerShdw blurRad="127000" dist="12700">
              <a:prstClr val="black"/>
            </a:innerShdw>
            <a:reflection blurRad="6350" stA="52000" endA="300" endPos="20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Picture 4" descr="A logo for a school  AI-generated content may be incorrect.">
            <a:extLst>
              <a:ext uri="{FF2B5EF4-FFF2-40B4-BE49-F238E27FC236}">
                <a16:creationId xmlns:a16="http://schemas.microsoft.com/office/drawing/2014/main" id="{C6D1B9D9-B44A-B867-3341-EEB3064936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9472" y="2459961"/>
            <a:ext cx="3415817" cy="1784764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02736D0E-1BCC-D8C8-1DD9-50F9411A7E05}"/>
              </a:ext>
            </a:extLst>
          </p:cNvPr>
          <p:cNvSpPr>
            <a:spLocks noGrp="1"/>
          </p:cNvSpPr>
          <p:nvPr/>
        </p:nvSpPr>
        <p:spPr>
          <a:xfrm>
            <a:off x="686819" y="4027368"/>
            <a:ext cx="6350241" cy="11881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gradFill flip="none">
                <a:gsLst>
                  <a:gs pos="0">
                    <a:srgbClr val="9FDBE7"/>
                  </a:gs>
                  <a:gs pos="15000">
                    <a:srgbClr val="94D7E4"/>
                  </a:gs>
                  <a:gs pos="73000">
                    <a:srgbClr val="BFE7E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effectLst/>
              <a:uLnTx/>
              <a:uFillTx/>
              <a:latin typeface="Myanmar Text"/>
              <a:ea typeface="+mn-ea"/>
              <a:cs typeface="Myanmar Text"/>
            </a:endParaRPr>
          </a:p>
          <a:p>
            <a:pPr>
              <a:defRPr/>
            </a:pPr>
            <a:endParaRPr lang="en-US" sz="3200" b="0" i="0" u="none" strike="noStrike" kern="1200" cap="none" spc="0" normalizeH="0" baseline="0" noProof="0">
              <a:ln>
                <a:noFill/>
              </a:ln>
              <a:gradFill flip="none">
                <a:gsLst>
                  <a:gs pos="0">
                    <a:srgbClr val="9FDBE7"/>
                  </a:gs>
                  <a:gs pos="15000">
                    <a:srgbClr val="94D7E4"/>
                  </a:gs>
                  <a:gs pos="73000">
                    <a:srgbClr val="BFE7EF"/>
                  </a:gs>
                  <a:gs pos="100000">
                    <a:srgbClr val="FFFFFF"/>
                  </a:gs>
                </a:gsLst>
                <a:lin ang="16200000" scaled="1"/>
                <a:tileRect/>
              </a:gradFill>
              <a:effectLst/>
              <a:uLnTx/>
              <a:uFillTx/>
              <a:latin typeface="Myanmar Text"/>
              <a:cs typeface="Myanmar Tex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651063-E1AE-BB64-1173-023E6E287B86}"/>
              </a:ext>
            </a:extLst>
          </p:cNvPr>
          <p:cNvSpPr txBox="1"/>
          <p:nvPr/>
        </p:nvSpPr>
        <p:spPr>
          <a:xfrm>
            <a:off x="1084811" y="4246110"/>
            <a:ext cx="59260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chemeClr val="bg1"/>
                </a:solidFill>
                <a:latin typeface="Myanmar Text" panose="020B0502040204020203" pitchFamily="34" charset="0"/>
                <a:cs typeface="Myanmar Text" panose="020B0502040204020203" pitchFamily="34" charset="0"/>
              </a:rPr>
              <a:t>These informal slides were intended to be delivered in a conversational format, with the presenter sharing practical examples and emphasizing the key elements that contribute to a successful on-site evaluation.</a:t>
            </a:r>
          </a:p>
        </p:txBody>
      </p:sp>
    </p:spTree>
    <p:extLst>
      <p:ext uri="{BB962C8B-B14F-4D97-AF65-F5344CB8AC3E}">
        <p14:creationId xmlns:p14="http://schemas.microsoft.com/office/powerpoint/2010/main" val="39708076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3C37-7363-8BF2-E773-9D85F2CDD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628" y="365125"/>
            <a:ext cx="6651171" cy="1325563"/>
          </a:xfrm>
        </p:spPr>
        <p:txBody>
          <a:bodyPr>
            <a:norm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Requirement 6.4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A9C84-B474-0BC7-F0C0-907B583BF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3480" y="1825625"/>
            <a:ext cx="648788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CPME 320, July 2023</a:t>
            </a:r>
          </a:p>
          <a:p>
            <a:pPr lvl="1"/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Pages 23-24</a:t>
            </a:r>
          </a:p>
          <a:p>
            <a:pPr lvl="1"/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https://www.cp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Times"/>
                <a:cs typeface="Times"/>
              </a:rPr>
              <a:t> 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me.org/wp-content/uploads/2023/12/320-Council-Approved-October-2022-April-2023-edits.pdf</a:t>
            </a: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marL="0" indent="0">
              <a:buNone/>
            </a:pP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www.cpme.org/cpme320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 </a:t>
            </a:r>
          </a:p>
          <a:p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marL="0" indent="0">
              <a:buNone/>
            </a:pP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</p:txBody>
      </p:sp>
      <p:pic>
        <p:nvPicPr>
          <p:cNvPr id="5" name="Picture 4" descr="Close up of pin and stethoscope, pinned on doctor's appointment">
            <a:extLst>
              <a:ext uri="{FF2B5EF4-FFF2-40B4-BE49-F238E27FC236}">
                <a16:creationId xmlns:a16="http://schemas.microsoft.com/office/drawing/2014/main" id="{EB80F4A5-D9F4-A938-2A40-18CAB45FE1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0219" r="17505" b="-1"/>
          <a:stretch/>
        </p:blipFill>
        <p:spPr>
          <a:xfrm>
            <a:off x="20" y="10"/>
            <a:ext cx="4343380" cy="6857990"/>
          </a:xfrm>
          <a:prstGeom prst="rect">
            <a:avLst/>
          </a:prstGeom>
        </p:spPr>
      </p:pic>
      <p:sp>
        <p:nvSpPr>
          <p:cNvPr id="4" name="&quot;Not Allowed&quot; Symbol 3">
            <a:extLst>
              <a:ext uri="{FF2B5EF4-FFF2-40B4-BE49-F238E27FC236}">
                <a16:creationId xmlns:a16="http://schemas.microsoft.com/office/drawing/2014/main" id="{0A2BFB05-001B-9858-C4FE-EA15FB4F5B07}"/>
              </a:ext>
            </a:extLst>
          </p:cNvPr>
          <p:cNvSpPr/>
          <p:nvPr/>
        </p:nvSpPr>
        <p:spPr>
          <a:xfrm>
            <a:off x="6924254" y="2177819"/>
            <a:ext cx="2791239" cy="2242860"/>
          </a:xfrm>
          <a:prstGeom prst="noSmoking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Myanmar Text"/>
              <a:ea typeface="+mn-ea"/>
              <a:cs typeface="Myanmar Text"/>
            </a:endParaRP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9FD3EB08-81AC-EBDD-EC63-E308EEBFE910}"/>
              </a:ext>
            </a:extLst>
          </p:cNvPr>
          <p:cNvSpPr/>
          <p:nvPr/>
        </p:nvSpPr>
        <p:spPr>
          <a:xfrm>
            <a:off x="8658087" y="4620719"/>
            <a:ext cx="2115151" cy="477521"/>
          </a:xfrm>
          <a:prstGeom prst="lef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Myanmar Text"/>
              <a:ea typeface="+mn-ea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105102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D4E11C7-7BD5-4045-AC27-3F529BEC7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285C78-213C-64DD-825D-535307768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786"/>
            <a:ext cx="3473851" cy="4626428"/>
          </a:xfrm>
          <a:effectLst/>
        </p:spPr>
        <p:txBody>
          <a:bodyPr anchor="ctr">
            <a:normAutofit/>
          </a:bodyPr>
          <a:lstStyle/>
          <a:p>
            <a:r>
              <a:rPr lang="en-US" sz="44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To-Do List for Rotations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FCCE20-1E4F-44FF-87B4-379D391A2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32907"/>
            <a:ext cx="0" cy="279218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49466-75C1-3D0B-25F0-A4DF5E4A44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543" y="1115786"/>
            <a:ext cx="5713790" cy="4626428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The residency program </a:t>
            </a:r>
            <a:r>
              <a:rPr lang="en-US" sz="2000" u="sng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SHALL</a:t>
            </a: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 provide rotations to achieve competencies identified by the CPME </a:t>
            </a:r>
            <a:r>
              <a:rPr lang="en-US" sz="2000" u="sng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and</a:t>
            </a: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 any additional by the program.</a:t>
            </a:r>
          </a:p>
          <a:p>
            <a:pPr lvl="1">
              <a:lnSpc>
                <a:spcPct val="150000"/>
              </a:lnSpc>
            </a:pPr>
            <a:r>
              <a:rPr lang="en-US" sz="2000" u="sng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SHALL</a:t>
            </a: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 include both podiatric medicine and surgery as well as non-podiatric rotations.</a:t>
            </a:r>
          </a:p>
          <a:p>
            <a:pPr lvl="1">
              <a:lnSpc>
                <a:spcPct val="150000"/>
              </a:lnSpc>
            </a:pPr>
            <a:r>
              <a:rPr lang="en-US" sz="2000" u="sng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SHALL</a:t>
            </a: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 provide resident patient experiences in both inpatient </a:t>
            </a:r>
            <a:r>
              <a:rPr lang="en-US" sz="2000" u="sng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and</a:t>
            </a: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 outpatient settings.</a:t>
            </a:r>
          </a:p>
        </p:txBody>
      </p:sp>
    </p:spTree>
    <p:extLst>
      <p:ext uri="{BB962C8B-B14F-4D97-AF65-F5344CB8AC3E}">
        <p14:creationId xmlns:p14="http://schemas.microsoft.com/office/powerpoint/2010/main" val="3378501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D4E11C7-7BD5-4045-AC27-3F529BEC73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88CBEF-78EB-F54F-3650-4969ECEC4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397" y="1115786"/>
            <a:ext cx="3773654" cy="4626428"/>
          </a:xfrm>
          <a:effectLst/>
        </p:spPr>
        <p:txBody>
          <a:bodyPr anchor="ctr">
            <a:normAutofit/>
          </a:bodyPr>
          <a:lstStyle/>
          <a:p>
            <a:r>
              <a:rPr lang="en-US" sz="44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More for the To-Do List!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1FCCE20-1E4F-44FF-87B4-379D391A2D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32907"/>
            <a:ext cx="0" cy="2792186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D648DE-63AB-83C1-3971-BAE8DDE90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6543" y="1115786"/>
            <a:ext cx="5713790" cy="5295501"/>
          </a:xfrm>
        </p:spPr>
        <p:txBody>
          <a:bodyPr anchor="ctr">
            <a:normAutofit/>
          </a:bodyPr>
          <a:lstStyle/>
          <a:p>
            <a:pPr lvl="1">
              <a:lnSpc>
                <a:spcPct val="150000"/>
              </a:lnSpc>
            </a:pP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The program director </a:t>
            </a:r>
            <a:r>
              <a:rPr lang="en-US" sz="2000" u="sng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MUST</a:t>
            </a: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, in collaboration with appropriate individuals, construct the curriculum based on available resources.</a:t>
            </a:r>
            <a:endParaRPr lang="en-US" sz="2000">
              <a:solidFill>
                <a:schemeClr val="tx1">
                  <a:lumMod val="95000"/>
                </a:schemeClr>
              </a:solidFill>
            </a:endParaRP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The program director </a:t>
            </a:r>
            <a:r>
              <a:rPr lang="en-US" sz="2000" u="sng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MUST</a:t>
            </a: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 consult with faculty to identify resources available to enable resident achievement of the curricular competencies.</a:t>
            </a:r>
          </a:p>
          <a:p>
            <a:pPr lvl="1">
              <a:lnSpc>
                <a:spcPct val="150000"/>
              </a:lnSpc>
            </a:pPr>
            <a:r>
              <a:rPr lang="en-US" sz="2000">
                <a:solidFill>
                  <a:schemeClr val="tx1">
                    <a:lumMod val="95000"/>
                  </a:schemeClr>
                </a:solidFill>
                <a:latin typeface="Myanmar Text"/>
                <a:cs typeface="Myanmar Text"/>
              </a:rPr>
              <a:t>Members of the administrative staff and GME may be involved in the development of the curriculum.</a:t>
            </a:r>
          </a:p>
          <a:p>
            <a:pPr lvl="1"/>
            <a:endParaRPr lang="en-US" sz="2000">
              <a:solidFill>
                <a:schemeClr val="tx1">
                  <a:lumMod val="95000"/>
                </a:schemeClr>
              </a:solidFill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2070214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7190C-15EB-D35B-7926-8DD4168D4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Rotation 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41DECE-BEF4-1F49-E3F0-10B713C1C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Each rotation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be a minimum of two weeks of training</a:t>
            </a:r>
            <a:b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1"/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Block or sequential format only</a:t>
            </a:r>
            <a:b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1"/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Case-by-case is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NOT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acceptable</a:t>
            </a:r>
          </a:p>
          <a:p>
            <a:pPr lvl="1"/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1580100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B4BF9-0450-A0EE-41A0-6BDA39DCE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Required Rotations</a:t>
            </a:r>
          </a:p>
        </p:txBody>
      </p:sp>
      <p:graphicFrame>
        <p:nvGraphicFramePr>
          <p:cNvPr id="14" name="Content Placeholder 3">
            <a:extLst>
              <a:ext uri="{FF2B5EF4-FFF2-40B4-BE49-F238E27FC236}">
                <a16:creationId xmlns:a16="http://schemas.microsoft.com/office/drawing/2014/main" id="{CBABF684-015D-E49C-DF48-4B7633DEE1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20000" y="1825625"/>
          <a:ext cx="10233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4225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AE287-B82B-9079-2FE1-F00B77748B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Required Rotations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B1330-84E1-E82C-CCEC-D619F6ED3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Surgical specialties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equal a minimum of eight cumulative weeks.</a:t>
            </a:r>
            <a:b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1"/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include:</a:t>
            </a:r>
          </a:p>
          <a:p>
            <a:pPr lvl="2"/>
            <a: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Endovascular/vascular surgery = minimum of two weeks</a:t>
            </a:r>
            <a:b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1"/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include at least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one 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of the following:</a:t>
            </a:r>
          </a:p>
          <a:p>
            <a:pPr lvl="2"/>
            <a: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latin typeface="Myanmar Text"/>
                <a:cs typeface="Myanmar Text"/>
              </a:rPr>
              <a:t>Cardiothoracic surgery, general surgery, hand surgery, orthopedic surgery, neurosurgery, orthopedic/surgical oncology, pediatric orthopedic surgery, plastic surgery, surgical intensive care unit (SICU), or trauma team/surgery</a:t>
            </a:r>
          </a:p>
        </p:txBody>
      </p:sp>
    </p:spTree>
    <p:extLst>
      <p:ext uri="{BB962C8B-B14F-4D97-AF65-F5344CB8AC3E}">
        <p14:creationId xmlns:p14="http://schemas.microsoft.com/office/powerpoint/2010/main" val="1472920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F0B75D-21DD-B4FD-CA08-12B78818F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Required Rotations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3AAA8-819E-0A55-61B8-2AF362B1A0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Medical Specialties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 equal a minimum of 12 cumulative weeks.</a:t>
            </a:r>
            <a:b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1"/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include:</a:t>
            </a:r>
          </a:p>
          <a:p>
            <a:pPr lvl="2"/>
            <a: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Internal </a:t>
            </a:r>
            <a:r>
              <a:rPr lang="en-US" err="1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medicibe</a:t>
            </a:r>
            <a: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/Family medicine = minimum of four weeks</a:t>
            </a:r>
          </a:p>
          <a:p>
            <a:pPr lvl="2"/>
            <a: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Infectious disease</a:t>
            </a:r>
            <a:b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1"/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include at least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two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of the following:</a:t>
            </a:r>
          </a:p>
          <a:p>
            <a:pPr lvl="2"/>
            <a: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latin typeface="Myanmar Text"/>
                <a:cs typeface="Myanmar Text"/>
              </a:rPr>
              <a:t>Burn unit, dermatology, endocrinology, geriatrics, intensive/critical care unit, neurology, pain management, pediatrics, physical medicine and rehabilitation, rheumatology, </a:t>
            </a:r>
            <a:r>
              <a:rPr lang="en-US" b="1" i="1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latin typeface="Myanmar Text"/>
                <a:cs typeface="Myanmar Text"/>
              </a:rPr>
              <a:t>wound care</a:t>
            </a:r>
            <a:r>
              <a:rPr lang="en-US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effectLst/>
                <a:latin typeface="Myanmar Text"/>
                <a:cs typeface="Myanmar Text"/>
              </a:rPr>
              <a:t>, and vascular medicine</a:t>
            </a:r>
          </a:p>
        </p:txBody>
      </p:sp>
    </p:spTree>
    <p:extLst>
      <p:ext uri="{BB962C8B-B14F-4D97-AF65-F5344CB8AC3E}">
        <p14:creationId xmlns:p14="http://schemas.microsoft.com/office/powerpoint/2010/main" val="3338778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88F03-D4A7-E9FB-0BE8-A6F01FF36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FDAB2-0F3F-0A45-D103-B158AF905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592" y="603502"/>
            <a:ext cx="3644007" cy="2093976"/>
          </a:xfrm>
          <a:solidFill>
            <a:schemeClr val="accent3">
              <a:lumMod val="5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000">
                <a:solidFill>
                  <a:schemeClr val="accent6">
                    <a:lumMod val="20000"/>
                    <a:lumOff val="80000"/>
                  </a:schemeClr>
                </a:solidFill>
                <a:latin typeface="Myanmar Text"/>
                <a:cs typeface="Myanmar Text"/>
              </a:rPr>
              <a:t>Curriculum (6.4)</a:t>
            </a:r>
            <a:br>
              <a:rPr lang="en-US">
                <a:latin typeface="Myanmar Text"/>
              </a:rPr>
            </a:br>
            <a:r>
              <a:rPr lang="en-US">
                <a:solidFill>
                  <a:schemeClr val="accent6">
                    <a:lumMod val="20000"/>
                    <a:lumOff val="80000"/>
                  </a:schemeClr>
                </a:solidFill>
                <a:latin typeface="Myanmar Text"/>
                <a:cs typeface="Myanmar Text"/>
              </a:rPr>
              <a:t>Medical Specialties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A4572-C17C-22EF-88F3-751531202D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09906" y="2563957"/>
            <a:ext cx="6090737" cy="2574086"/>
          </a:xfrm>
          <a:noFill/>
          <a:ln>
            <a:noFill/>
          </a:ln>
        </p:spPr>
        <p:txBody>
          <a:bodyPr vert="horz" lIns="91440" tIns="45720" rIns="91440" bIns="45720" numCol="2" rtlCol="0" anchor="t">
            <a:noAutofit/>
          </a:bodyPr>
          <a:lstStyle/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Burn unit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Dermatology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Endocrinology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Geriatrics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Intensive/critical care unit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Neurology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Pain management</a:t>
            </a:r>
          </a:p>
          <a:p>
            <a:pPr lvl="2">
              <a:buClr>
                <a:schemeClr val="tx1"/>
              </a:buClr>
            </a:pPr>
            <a:endParaRPr lang="en-US" sz="16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Pediatrics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Physical medicine and rehabilitation (not physical therapy)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Rheumatology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Wound care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Vascular medicine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59F79-61B7-D653-DA63-EB1D46CF6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2860171"/>
            <a:ext cx="3517567" cy="1990126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>
                <a:gradFill>
                  <a:gsLst>
                    <a:gs pos="0">
                      <a:srgbClr val="C4D9E4"/>
                    </a:gs>
                    <a:gs pos="15000">
                      <a:srgbClr val="A9DC92"/>
                    </a:gs>
                    <a:gs pos="73000">
                      <a:srgbClr val="A9DC92">
                        <a:lumMod val="60000"/>
                        <a:lumOff val="40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16200000" scaled="1"/>
                </a:gradFill>
                <a:latin typeface="Myanmar Text"/>
                <a:cs typeface="Myanmar Text"/>
              </a:rPr>
              <a:t>In addition to the required rotations, the residency curriculum must include rotations in at least two medical specialties. There is a minimum of </a:t>
            </a:r>
            <a:r>
              <a:rPr lang="en-US" b="1" u="sng">
                <a:gradFill>
                  <a:gsLst>
                    <a:gs pos="0">
                      <a:srgbClr val="C4D9E4"/>
                    </a:gs>
                    <a:gs pos="15000">
                      <a:srgbClr val="A9DC92"/>
                    </a:gs>
                    <a:gs pos="73000">
                      <a:srgbClr val="A9DC92">
                        <a:lumMod val="60000"/>
                        <a:lumOff val="40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16200000" scaled="1"/>
                </a:gradFill>
                <a:latin typeface="Myanmar Text"/>
                <a:cs typeface="Myanmar Text"/>
              </a:rPr>
              <a:t>12 cumulative weeks</a:t>
            </a:r>
            <a:r>
              <a:rPr lang="en-US">
                <a:gradFill>
                  <a:gsLst>
                    <a:gs pos="0">
                      <a:srgbClr val="C4D9E4"/>
                    </a:gs>
                    <a:gs pos="15000">
                      <a:srgbClr val="A9DC92"/>
                    </a:gs>
                    <a:gs pos="73000">
                      <a:srgbClr val="A9DC92">
                        <a:lumMod val="60000"/>
                        <a:lumOff val="40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16200000" scaled="1"/>
                </a:gradFill>
                <a:latin typeface="Myanmar Text"/>
                <a:cs typeface="Myanmar Text"/>
              </a:rPr>
              <a:t> of training in medical specialties.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A1BE3A3-B6AD-8717-2B65-EDC43EDF80F0}"/>
              </a:ext>
            </a:extLst>
          </p:cNvPr>
          <p:cNvSpPr txBox="1">
            <a:spLocks/>
          </p:cNvSpPr>
          <p:nvPr/>
        </p:nvSpPr>
        <p:spPr>
          <a:xfrm>
            <a:off x="5458984" y="786382"/>
            <a:ext cx="5928344" cy="422216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1pPr>
            <a:lvl2pPr marL="38404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2pPr>
            <a:lvl3pPr marL="56692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3pPr>
            <a:lvl4pPr marL="74980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4pPr>
            <a:lvl5pPr marL="93268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91440" algn="ctr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rgbClr val="C4D9E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Medical Specialties</a:t>
            </a:r>
          </a:p>
        </p:txBody>
      </p:sp>
      <p:pic>
        <p:nvPicPr>
          <p:cNvPr id="8" name="Graphic 7" descr="Add with solid fill">
            <a:extLst>
              <a:ext uri="{FF2B5EF4-FFF2-40B4-BE49-F238E27FC236}">
                <a16:creationId xmlns:a16="http://schemas.microsoft.com/office/drawing/2014/main" id="{95A7DA5D-D317-D133-685C-D93BA0F3E7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71882" y="5271908"/>
            <a:ext cx="914400" cy="9144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" name="Graphic 8" descr="Add with solid fill">
            <a:extLst>
              <a:ext uri="{FF2B5EF4-FFF2-40B4-BE49-F238E27FC236}">
                <a16:creationId xmlns:a16="http://schemas.microsoft.com/office/drawing/2014/main" id="{0F6B4EF0-D718-E589-DC04-3449E7902D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02762" y="5271908"/>
            <a:ext cx="914400" cy="9144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868881-658A-7272-4590-82AC0B128276}"/>
              </a:ext>
            </a:extLst>
          </p:cNvPr>
          <p:cNvSpPr txBox="1"/>
          <p:nvPr/>
        </p:nvSpPr>
        <p:spPr>
          <a:xfrm>
            <a:off x="1803522" y="5244019"/>
            <a:ext cx="1920240" cy="113877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 defTabSz="457200"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anmar Text"/>
              <a:cs typeface="Myanmar Text"/>
            </a:endParaRPr>
          </a:p>
          <a:p>
            <a:pPr algn="ctr" defTabSz="457200"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anmar Text"/>
                <a:cs typeface="Myanmar Text"/>
              </a:rPr>
              <a:t>Required Rotations</a:t>
            </a:r>
          </a:p>
          <a:p>
            <a:pPr algn="ctr" defTabSz="457200"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yanmar Text"/>
              <a:cs typeface="Myanmar Tex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169127-C850-EB43-F96C-46144993E252}"/>
              </a:ext>
            </a:extLst>
          </p:cNvPr>
          <p:cNvSpPr txBox="1"/>
          <p:nvPr/>
        </p:nvSpPr>
        <p:spPr>
          <a:xfrm>
            <a:off x="5131446" y="5213241"/>
            <a:ext cx="1920240" cy="120032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Required Medical Specialty Rotations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0FD3F3-DB4E-FD71-F754-C93021126B12}"/>
              </a:ext>
            </a:extLst>
          </p:cNvPr>
          <p:cNvSpPr txBox="1"/>
          <p:nvPr/>
        </p:nvSpPr>
        <p:spPr>
          <a:xfrm>
            <a:off x="8468238" y="5213240"/>
            <a:ext cx="1920240" cy="120032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 rtlCol="0" anchor="ctr">
            <a:spAutoFit/>
          </a:bodyPr>
          <a:lstStyle/>
          <a:p>
            <a:pPr algn="ctr" defTabSz="457200"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anmar Text"/>
                <a:cs typeface="Myanmar Text"/>
              </a:rPr>
              <a:t>At least </a:t>
            </a:r>
            <a:r>
              <a:rPr lang="en-US">
                <a:solidFill>
                  <a:srgbClr val="FFFFFF"/>
                </a:solidFill>
                <a:latin typeface="Myanmar Text"/>
                <a:cs typeface="Myanmar Text"/>
              </a:rPr>
              <a:t>two 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anmar Text"/>
                <a:cs typeface="Myanmar Text"/>
              </a:rPr>
              <a:t>medical specialties from list above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AAAF07-B1DF-2DE3-3577-F89BBCF02B40}"/>
              </a:ext>
            </a:extLst>
          </p:cNvPr>
          <p:cNvSpPr txBox="1"/>
          <p:nvPr/>
        </p:nvSpPr>
        <p:spPr>
          <a:xfrm>
            <a:off x="5458984" y="1210401"/>
            <a:ext cx="6080744" cy="15029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Training must include rotations in: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Internal medicine/Family medicine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Infectious disease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Training must also include at least two of the following rotations: 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00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E2891-DE10-E149-2544-85292F426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8EA9-A589-8E36-DECE-09FA43258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592" y="603502"/>
            <a:ext cx="3695494" cy="2093976"/>
          </a:xfr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sz="2000">
                <a:solidFill>
                  <a:schemeClr val="accent6">
                    <a:lumMod val="20000"/>
                    <a:lumOff val="80000"/>
                  </a:schemeClr>
                </a:solidFill>
                <a:latin typeface="Myanmar Text"/>
                <a:cs typeface="Myanmar Text"/>
              </a:rPr>
              <a:t>Curriculum (6.4)</a:t>
            </a:r>
            <a:br>
              <a:rPr lang="en-US">
                <a:latin typeface="Myanmar Text"/>
              </a:rPr>
            </a:br>
            <a:r>
              <a:rPr lang="en-US">
                <a:solidFill>
                  <a:schemeClr val="accent6">
                    <a:lumMod val="20000"/>
                    <a:lumOff val="80000"/>
                  </a:schemeClr>
                </a:solidFill>
                <a:latin typeface="Myanmar Text"/>
                <a:cs typeface="Myanmar Text"/>
              </a:rPr>
              <a:t>Surgical Specialties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D9DACA-05CF-15FB-862E-D9710201F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168" y="2174604"/>
            <a:ext cx="6234715" cy="2645418"/>
          </a:xfrm>
          <a:noFill/>
          <a:ln>
            <a:noFill/>
          </a:ln>
        </p:spPr>
        <p:txBody>
          <a:bodyPr vert="horz" lIns="91440" tIns="45720" rIns="91440" bIns="45720" numCol="2" rtlCol="0" anchor="t">
            <a:normAutofit/>
          </a:bodyPr>
          <a:lstStyle/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Cardiothoracic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General surgery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Hand surgery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Orthopedic surgery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Neurosurgery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Orthopedic/surgical oncology</a:t>
            </a:r>
          </a:p>
          <a:p>
            <a:pPr marL="914400" lvl="2" indent="0">
              <a:buClr>
                <a:schemeClr val="tx1"/>
              </a:buClr>
              <a:buNone/>
            </a:pPr>
            <a:endParaRPr lang="en-US" sz="16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marL="914400" lvl="2" indent="0">
              <a:buNone/>
            </a:pPr>
            <a:endParaRPr lang="en-US" sz="16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Pediatric orthopedic surgery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Plastic surgery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Surgical intensive care unit (SICU)</a:t>
            </a:r>
          </a:p>
          <a:p>
            <a:pPr lvl="2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Trauma team/surgery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271CF8-179A-54E0-E10E-5964A85FB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3465" y="2983738"/>
            <a:ext cx="3517567" cy="2438654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US">
                <a:gradFill>
                  <a:gsLst>
                    <a:gs pos="0">
                      <a:srgbClr val="C4D9E4"/>
                    </a:gs>
                    <a:gs pos="15000">
                      <a:srgbClr val="A9DC92"/>
                    </a:gs>
                    <a:gs pos="73000">
                      <a:srgbClr val="A9DC92">
                        <a:lumMod val="60000"/>
                        <a:lumOff val="40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16200000" scaled="1"/>
                </a:gradFill>
                <a:latin typeface="Myanmar Text"/>
                <a:cs typeface="Myanmar Text"/>
              </a:rPr>
              <a:t>In addition to the required rotations, and medical specialties, there is a minimum requirement of </a:t>
            </a:r>
            <a:r>
              <a:rPr lang="en-US" b="1" u="sng">
                <a:gradFill>
                  <a:gsLst>
                    <a:gs pos="0">
                      <a:srgbClr val="C4D9E4"/>
                    </a:gs>
                    <a:gs pos="15000">
                      <a:srgbClr val="A9DC92"/>
                    </a:gs>
                    <a:gs pos="73000">
                      <a:srgbClr val="A9DC92">
                        <a:lumMod val="60000"/>
                        <a:lumOff val="40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16200000" scaled="1"/>
                </a:gradFill>
                <a:latin typeface="Myanmar Text"/>
                <a:cs typeface="Myanmar Text"/>
              </a:rPr>
              <a:t>8 cumulative weeks</a:t>
            </a:r>
            <a:r>
              <a:rPr lang="en-US">
                <a:gradFill>
                  <a:gsLst>
                    <a:gs pos="0">
                      <a:srgbClr val="C4D9E4"/>
                    </a:gs>
                    <a:gs pos="15000">
                      <a:srgbClr val="A9DC92"/>
                    </a:gs>
                    <a:gs pos="73000">
                      <a:srgbClr val="A9DC92">
                        <a:lumMod val="60000"/>
                        <a:lumOff val="40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16200000" scaled="1"/>
                </a:gradFill>
                <a:latin typeface="Myanmar Text"/>
                <a:cs typeface="Myanmar Text"/>
              </a:rPr>
              <a:t> of training in surgical specialties. Training must include at least two surgical rotations, with a minimum of two weeks in endovascular/vascular surgery.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7D5AE4-AA91-70A8-CD5D-D8084E56ADD7}"/>
              </a:ext>
            </a:extLst>
          </p:cNvPr>
          <p:cNvSpPr txBox="1">
            <a:spLocks/>
          </p:cNvSpPr>
          <p:nvPr/>
        </p:nvSpPr>
        <p:spPr>
          <a:xfrm>
            <a:off x="5458984" y="786382"/>
            <a:ext cx="5928344" cy="422216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1pPr>
            <a:lvl2pPr marL="38404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2pPr>
            <a:lvl3pPr marL="56692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3pPr>
            <a:lvl4pPr marL="74980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4pPr>
            <a:lvl5pPr marL="93268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-91440" algn="ctr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rgbClr val="C4D9E4"/>
              </a:buClr>
              <a:buSzPct val="10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Surgical Specialties</a:t>
            </a:r>
          </a:p>
        </p:txBody>
      </p:sp>
      <p:pic>
        <p:nvPicPr>
          <p:cNvPr id="9" name="Graphic 8" descr="Add with solid fill">
            <a:extLst>
              <a:ext uri="{FF2B5EF4-FFF2-40B4-BE49-F238E27FC236}">
                <a16:creationId xmlns:a16="http://schemas.microsoft.com/office/drawing/2014/main" id="{8C3E7B62-0A7A-FDB7-6EBD-14A9F02953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5340617"/>
            <a:ext cx="914400" cy="914400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E64A9C-2C09-ABEF-7A9C-0E76FF96900C}"/>
              </a:ext>
            </a:extLst>
          </p:cNvPr>
          <p:cNvSpPr txBox="1"/>
          <p:nvPr/>
        </p:nvSpPr>
        <p:spPr>
          <a:xfrm>
            <a:off x="3400537" y="4974857"/>
            <a:ext cx="1920240" cy="164592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Endovascular/ Vascular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E8A90A-1262-F714-3F9B-4E1EE48340C0}"/>
              </a:ext>
            </a:extLst>
          </p:cNvPr>
          <p:cNvSpPr txBox="1"/>
          <p:nvPr/>
        </p:nvSpPr>
        <p:spPr>
          <a:xfrm>
            <a:off x="6871223" y="4974857"/>
            <a:ext cx="1920240" cy="164592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At least one other specialty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6880B2-EBF6-981E-7035-B25BCC81EA4D}"/>
              </a:ext>
            </a:extLst>
          </p:cNvPr>
          <p:cNvSpPr txBox="1"/>
          <p:nvPr/>
        </p:nvSpPr>
        <p:spPr>
          <a:xfrm>
            <a:off x="5458983" y="1345721"/>
            <a:ext cx="592834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Training must include a minimum of </a:t>
            </a:r>
            <a:r>
              <a:rPr kumimoji="0" lang="en-US" sz="1600" b="0" i="0" u="sng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two weeks in endovascular/vascular surgery</a:t>
            </a:r>
            <a:r>
              <a:rPr kumimoji="0" lang="en-US" sz="1600" b="0" i="0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and at least </a:t>
            </a:r>
            <a:r>
              <a:rPr kumimoji="0" lang="en-US" sz="1600" b="0" i="0" u="sng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one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C4D9E4"/>
                </a:solidFill>
                <a:effectLst/>
                <a:uLnTx/>
                <a:uFillTx/>
                <a:latin typeface="Myanmar Text"/>
                <a:ea typeface="+mn-ea"/>
                <a:cs typeface="Myanmar Text"/>
              </a:rPr>
              <a:t>of the following rotations: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2928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3CBD2-D17F-D704-C426-4E51B7AED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233800" cy="1325563"/>
          </a:xfrm>
        </p:spPr>
        <p:txBody>
          <a:bodyPr>
            <a:no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Wound Care Medical Specialty Rotations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27BE0F-79A7-0F8F-6B45-178FACBCB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To qualify as a “medical specialty,” the following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MUST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occur:</a:t>
            </a:r>
          </a:p>
          <a:p>
            <a:pPr lvl="1"/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Involve training AND assessments by non-DPMs</a:t>
            </a:r>
            <a:b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Wound care rotations that involve training only by DPMs do </a:t>
            </a:r>
            <a:r>
              <a:rPr lang="en-US" sz="2000" u="sng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NOT</a:t>
            </a:r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 qualify as one of the two required “medical specialty” rotations.</a:t>
            </a:r>
          </a:p>
          <a:p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pPr marL="0" indent="0">
              <a:buNone/>
            </a:pP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20879428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5ABBC-B5D8-70BB-5717-69F1BB449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Keep in Mind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FED06-FF85-2007-40EB-747FD0731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Typical training week involves five working days.</a:t>
            </a:r>
          </a:p>
          <a:p>
            <a:pPr lvl="1"/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Holidays may shorten a work week.</a:t>
            </a:r>
            <a:b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Program should be structured so that:</a:t>
            </a:r>
          </a:p>
          <a:p>
            <a:pPr lvl="1"/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Each rotation is a minimum of the required length of time</a:t>
            </a:r>
          </a:p>
          <a:p>
            <a:pPr lvl="1"/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The resident is allowed to successfully achieve the rotation competencies.</a:t>
            </a:r>
            <a:b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</a:br>
            <a:endParaRPr lang="en-US" sz="2000">
              <a:gradFill>
                <a:gsLst>
                  <a:gs pos="0">
                    <a:srgbClr val="344068">
                      <a:lumMod val="25000"/>
                      <a:lumOff val="75000"/>
                    </a:srgbClr>
                  </a:gs>
                  <a:gs pos="34000">
                    <a:srgbClr val="C4D9E4">
                      <a:lumMod val="93000"/>
                    </a:srgbClr>
                  </a:gs>
                  <a:gs pos="100000">
                    <a:srgbClr val="A9DC92">
                      <a:lumMod val="0"/>
                      <a:lumOff val="100000"/>
                    </a:srgbClr>
                  </a:gs>
                </a:gsLst>
                <a:lin ang="4800000" scaled="0"/>
              </a:gradFill>
              <a:latin typeface="Myanmar Text"/>
              <a:cs typeface="Myanmar Text"/>
            </a:endParaRPr>
          </a:p>
          <a:p>
            <a:r>
              <a:rPr lang="en-US" sz="2000">
                <a:gradFill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34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</a:gradFill>
                <a:latin typeface="Myanmar Text"/>
                <a:cs typeface="Myanmar Text"/>
              </a:rPr>
              <a:t>Individual resident schedules may vary due to faculty schedules, holidays, or other unforeseen circumstances; however, the intent is the program affords residents the necessary time required in each rotation.</a:t>
            </a:r>
          </a:p>
        </p:txBody>
      </p:sp>
    </p:spTree>
    <p:extLst>
      <p:ext uri="{BB962C8B-B14F-4D97-AF65-F5344CB8AC3E}">
        <p14:creationId xmlns:p14="http://schemas.microsoft.com/office/powerpoint/2010/main" val="23422044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9B031-83C0-8073-77E9-0C738F1AB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Resources	</a:t>
            </a:r>
          </a:p>
        </p:txBody>
      </p:sp>
      <p:graphicFrame>
        <p:nvGraphicFramePr>
          <p:cNvPr id="17" name="Content Placeholder 2">
            <a:extLst>
              <a:ext uri="{FF2B5EF4-FFF2-40B4-BE49-F238E27FC236}">
                <a16:creationId xmlns:a16="http://schemas.microsoft.com/office/drawing/2014/main" id="{4C8824E1-CDF6-A1B1-77A4-95386D6FA0B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20000" y="1825625"/>
          <a:ext cx="102338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26315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D54FC-D36A-AE3C-9A07-7A60EB85A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17473" y="2703622"/>
            <a:ext cx="6158140" cy="1450757"/>
          </a:xfrm>
          <a:solidFill>
            <a:schemeClr val="bg2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/>
          <a:p>
            <a:pPr algn="ctr"/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Rotations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9B27FFA-BB98-49EB-5D59-A09EB8EEEA7B}"/>
              </a:ext>
            </a:extLst>
          </p:cNvPr>
          <p:cNvSpPr/>
          <p:nvPr/>
        </p:nvSpPr>
        <p:spPr>
          <a:xfrm>
            <a:off x="1742852" y="320040"/>
            <a:ext cx="10332720" cy="62179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5" name="Content Placeholder 4" descr="A screenshot of a document  AI-generated content may be incorrect.">
            <a:extLst>
              <a:ext uri="{FF2B5EF4-FFF2-40B4-BE49-F238E27FC236}">
                <a16:creationId xmlns:a16="http://schemas.microsoft.com/office/drawing/2014/main" id="{D8C79620-FF78-85B7-5472-7ECE1B57B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292" y="440231"/>
            <a:ext cx="10149840" cy="5977538"/>
          </a:xfrm>
        </p:spPr>
      </p:pic>
    </p:spTree>
    <p:extLst>
      <p:ext uri="{BB962C8B-B14F-4D97-AF65-F5344CB8AC3E}">
        <p14:creationId xmlns:p14="http://schemas.microsoft.com/office/powerpoint/2010/main" val="1250254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7CA944-5C35-5771-8DAA-C120C710F2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8E941-FAE6-DB3C-29F1-276A1745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117473" y="2703622"/>
            <a:ext cx="6158140" cy="1450757"/>
          </a:xfrm>
          <a:solidFill>
            <a:schemeClr val="bg2">
              <a:lumMod val="75000"/>
            </a:schemeClr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anchor="b">
            <a:normAutofit/>
          </a:bodyPr>
          <a:lstStyle/>
          <a:p>
            <a:pPr algn="ctr"/>
            <a:r>
              <a:rPr lang="en-US" sz="4400">
                <a:gradFill flip="none">
                  <a:gsLst>
                    <a:gs pos="0">
                      <a:srgbClr val="344068">
                        <a:lumMod val="25000"/>
                        <a:lumOff val="75000"/>
                      </a:srgbClr>
                    </a:gs>
                    <a:gs pos="28000">
                      <a:srgbClr val="C4D9E4">
                        <a:lumMod val="93000"/>
                      </a:srgbClr>
                    </a:gs>
                    <a:gs pos="100000">
                      <a:srgbClr val="A9DC92">
                        <a:lumMod val="0"/>
                        <a:lumOff val="100000"/>
                      </a:srgbClr>
                    </a:gs>
                  </a:gsLst>
                  <a:lin ang="4800000" scaled="0"/>
                  <a:tileRect/>
                </a:gradFill>
                <a:latin typeface="Myanmar Text"/>
                <a:cs typeface="Myanmar Text"/>
              </a:rPr>
              <a:t>Rotations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53EDE73-BBEF-D950-DA82-7067B193038E}"/>
              </a:ext>
            </a:extLst>
          </p:cNvPr>
          <p:cNvSpPr/>
          <p:nvPr/>
        </p:nvSpPr>
        <p:spPr>
          <a:xfrm>
            <a:off x="1795161" y="182880"/>
            <a:ext cx="10241280" cy="649224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8" name="Content Placeholder 7" descr="A screenshot of a document  AI-generated content may be incorrect.">
            <a:extLst>
              <a:ext uri="{FF2B5EF4-FFF2-40B4-BE49-F238E27FC236}">
                <a16:creationId xmlns:a16="http://schemas.microsoft.com/office/drawing/2014/main" id="{72A48D38-3D5B-4CCB-E8AB-950041323E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821" y="246337"/>
            <a:ext cx="10079961" cy="636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75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2EFD00-FB58-4202-B450-5E89B85DC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344" y="339365"/>
            <a:ext cx="11121312" cy="547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45898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CPME">
      <a:dk1>
        <a:srgbClr val="344068"/>
      </a:dk1>
      <a:lt1>
        <a:srgbClr val="C4D9E4"/>
      </a:lt1>
      <a:dk2>
        <a:srgbClr val="4DA23E"/>
      </a:dk2>
      <a:lt2>
        <a:srgbClr val="A9DC92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d4c215-7d80-40c8-95cb-1022683f4e5d">
      <UserInfo>
        <DisplayName/>
        <AccountId xsi:nil="true"/>
        <AccountType/>
      </UserInfo>
    </SharedWithUsers>
    <lcf76f155ced4ddcb4097134ff3c332f xmlns="fcd50eeb-4b82-4317-be54-1fe3687ad23d">
      <Terms xmlns="http://schemas.microsoft.com/office/infopath/2007/PartnerControls"/>
    </lcf76f155ced4ddcb4097134ff3c332f>
    <TaxCatchAll xmlns="21d4c215-7d80-40c8-95cb-1022683f4e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679A9C45649340BC7077713D2094F0" ma:contentTypeVersion="19" ma:contentTypeDescription="Create a new document." ma:contentTypeScope="" ma:versionID="3051f97fd229b1959d8e8f704119235e">
  <xsd:schema xmlns:xsd="http://www.w3.org/2001/XMLSchema" xmlns:xs="http://www.w3.org/2001/XMLSchema" xmlns:p="http://schemas.microsoft.com/office/2006/metadata/properties" xmlns:ns2="fcd50eeb-4b82-4317-be54-1fe3687ad23d" xmlns:ns3="21d4c215-7d80-40c8-95cb-1022683f4e5d" targetNamespace="http://schemas.microsoft.com/office/2006/metadata/properties" ma:root="true" ma:fieldsID="4e65001b7654dcc2636992c95bf7b733" ns2:_="" ns3:_="">
    <xsd:import namespace="fcd50eeb-4b82-4317-be54-1fe3687ad23d"/>
    <xsd:import namespace="21d4c215-7d80-40c8-95cb-1022683f4e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50eeb-4b82-4317-be54-1fe3687ad2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7375ec6-d0ce-414e-bc2d-1f160d9ff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4c215-7d80-40c8-95cb-1022683f4e5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0c0bfb-3a42-4f7b-98ac-5c5363924f27}" ma:internalName="TaxCatchAll" ma:showField="CatchAllData" ma:web="21d4c215-7d80-40c8-95cb-1022683f4e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8149A-2A2D-48BB-AC79-35CB50A12B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ED6DE-CC46-441A-9D84-077322BD32E6}">
  <ds:schemaRefs>
    <ds:schemaRef ds:uri="21d4c215-7d80-40c8-95cb-1022683f4e5d"/>
    <ds:schemaRef ds:uri="fcd50eeb-4b82-4317-be54-1fe3687ad2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EBB720-FFF9-474A-8B9F-9798504F8A97}">
  <ds:schemaRefs>
    <ds:schemaRef ds:uri="21d4c215-7d80-40c8-95cb-1022683f4e5d"/>
    <ds:schemaRef ds:uri="fcd50eeb-4b82-4317-be54-1fe3687ad2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750</Words>
  <Application>Microsoft Office PowerPoint</Application>
  <PresentationFormat>Widescreen</PresentationFormat>
  <Paragraphs>103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Aptos</vt:lpstr>
      <vt:lpstr>Arial</vt:lpstr>
      <vt:lpstr>Calibri</vt:lpstr>
      <vt:lpstr>Corbel</vt:lpstr>
      <vt:lpstr>Myanmar Text</vt:lpstr>
      <vt:lpstr>Times</vt:lpstr>
      <vt:lpstr>Depth</vt:lpstr>
      <vt:lpstr>Required Rotations &amp; Lengths</vt:lpstr>
      <vt:lpstr>Requirement 6.4</vt:lpstr>
      <vt:lpstr>To-Do List for Rotations</vt:lpstr>
      <vt:lpstr>More for the To-Do List! </vt:lpstr>
      <vt:lpstr>Rotation Requirements</vt:lpstr>
      <vt:lpstr>Required Rotations</vt:lpstr>
      <vt:lpstr>Required Rotations</vt:lpstr>
      <vt:lpstr>Required Rotations</vt:lpstr>
      <vt:lpstr>Curriculum (6.4) Medical Specialties</vt:lpstr>
      <vt:lpstr>Curriculum (6.4) Surgical Specialties</vt:lpstr>
      <vt:lpstr>Wound Care Medical Specialty Rotations</vt:lpstr>
      <vt:lpstr>Keep in Mind</vt:lpstr>
      <vt:lpstr>Resources </vt:lpstr>
      <vt:lpstr>Rotations</vt:lpstr>
      <vt:lpstr>Rotations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L. Chouinard</dc:creator>
  <cp:lastModifiedBy>Briana Santos</cp:lastModifiedBy>
  <cp:revision>1</cp:revision>
  <dcterms:created xsi:type="dcterms:W3CDTF">2013-07-15T20:26:40Z</dcterms:created>
  <dcterms:modified xsi:type="dcterms:W3CDTF">2026-09-15T18:47:38Z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0x010100AD679A9C45649340BC7077713D2094F0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