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  <p:sldMasterId id="2147483762" r:id="rId5"/>
  </p:sldMasterIdLst>
  <p:notesMasterIdLst>
    <p:notesMasterId r:id="rId10"/>
  </p:notesMasterIdLst>
  <p:sldIdLst>
    <p:sldId id="853" r:id="rId6"/>
    <p:sldId id="817" r:id="rId7"/>
    <p:sldId id="855" r:id="rId8"/>
    <p:sldId id="8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3DF"/>
    <a:srgbClr val="0260D7"/>
    <a:srgbClr val="005DDE"/>
    <a:srgbClr val="030000"/>
    <a:srgbClr val="FFFFFF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5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DE4D1-5A0A-41E2-A3E8-BCE9CCA0785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EF83C-049A-4CE7-8737-D1F3D21FB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17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058400" cy="1339976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48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73736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>
            <a:cxnSpLocks/>
          </p:cNvCxnSpPr>
          <p:nvPr/>
        </p:nvCxnSpPr>
        <p:spPr>
          <a:xfrm>
            <a:off x="1063960" y="2963981"/>
            <a:ext cx="10091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CD7A3985-6E79-4C3A-9476-456AC0A367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1" y="833275"/>
            <a:ext cx="3134027" cy="16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28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1D723-8F53-4F53-90B0-1982A396982E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98531EF0-BD93-49AC-B3E0-C6B3211D1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8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D9DF0F1C-5577-4ACB-BB62-DF8F3C494C7E}" type="datetime1">
              <a:rPr lang="en-US" smtClean="0"/>
              <a:t>9/15/2026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19C1BD71-D3B2-4EA5-91E1-4E16D7E6D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9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4BE1D723-8F53-4F53-90B0-1982A396982E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98531EF0-BD93-49AC-B3E0-C6B3211D1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67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39667345-2558-425A-8533-9BFDBCE15005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D6BF5012-C465-4AF5-B31C-C98B5D330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0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 userDrawn="1"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noFill/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264" cy="743682"/>
          </a:xfrm>
          <a:solidFill>
            <a:srgbClr val="FFFFFF"/>
          </a:solidFill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5771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2249214"/>
            <a:ext cx="5928344" cy="3858342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77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BAAAC38D-0552-4C82-B593-E6124DFADBE2}" type="datetime1">
              <a:rPr lang="en-US" smtClean="0"/>
              <a:t>9/15/2026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0E0FE313-6D0D-4FD3-AAD2-CBACFF6F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57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058400" cy="1339976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48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73736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>
            <a:cxnSpLocks/>
          </p:cNvCxnSpPr>
          <p:nvPr/>
        </p:nvCxnSpPr>
        <p:spPr>
          <a:xfrm>
            <a:off x="1063960" y="2963981"/>
            <a:ext cx="10091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CD7A3985-6E79-4C3A-9476-456AC0A367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1" y="833275"/>
            <a:ext cx="3134027" cy="16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889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99F462-093F-4566-844B-4C71F2739DA5}" type="datetimeFigureOut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C1AB01-4B74-4CD6-BFF5-42A227DD93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418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5869092"/>
            <a:ext cx="12188825" cy="988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solidFill>
            <a:srgbClr val="00B050"/>
          </a:solidFill>
          <a:ln>
            <a:solidFill>
              <a:srgbClr val="00449E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74124" y="6206272"/>
            <a:ext cx="79815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>
            <a:cxnSpLocks/>
          </p:cNvCxnSpPr>
          <p:nvPr/>
        </p:nvCxnSpPr>
        <p:spPr>
          <a:xfrm>
            <a:off x="1097279" y="1897380"/>
            <a:ext cx="10063213" cy="0"/>
          </a:xfrm>
          <a:prstGeom prst="line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51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i="0" kern="1200" spc="-50" baseline="0">
          <a:solidFill>
            <a:srgbClr val="FFFFFF"/>
          </a:solidFill>
          <a:latin typeface="Gill Sans Nova" panose="020B0602020104020203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EC1AB01-4B74-4CD6-BFF5-42A227DD9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579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4" r:id="rId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69C11-663B-393D-0272-8394689A8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E711E-1368-D815-28C6-570A6AF4A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479202" cy="1339976"/>
          </a:xfrm>
        </p:spPr>
        <p:txBody>
          <a:bodyPr tIns="182880" anchor="b">
            <a:normAutofit/>
          </a:bodyPr>
          <a:lstStyle/>
          <a:p>
            <a:r>
              <a:rPr lang="en-US"/>
              <a:t>Miscellaneous Topics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C357A-72B2-30EC-C1DD-6AE8EBB15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i="1" cap="none">
                <a:latin typeface="Myanmar Text" panose="020B0502040204020203" pitchFamily="34" charset="0"/>
                <a:cs typeface="Myanmar Text" panose="020B0502040204020203" pitchFamily="34" charset="0"/>
              </a:rPr>
              <a:t>These informal slides were intended to be delivered in a conversational format, with the presenter sharing practical examples and emphasizing the key elements that contribute to a successful on-site evaluation.</a:t>
            </a:r>
          </a:p>
        </p:txBody>
      </p:sp>
    </p:spTree>
    <p:extLst>
      <p:ext uri="{BB962C8B-B14F-4D97-AF65-F5344CB8AC3E}">
        <p14:creationId xmlns:p14="http://schemas.microsoft.com/office/powerpoint/2010/main" val="2739924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99090E-C814-763F-0460-133B018DC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9" y="787649"/>
            <a:ext cx="12192000" cy="5994454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E7021EE-61AD-C6BA-56FB-26868A764E59}"/>
              </a:ext>
            </a:extLst>
          </p:cNvPr>
          <p:cNvSpPr/>
          <p:nvPr/>
        </p:nvSpPr>
        <p:spPr>
          <a:xfrm>
            <a:off x="4173100" y="2399533"/>
            <a:ext cx="1337847" cy="816209"/>
          </a:xfrm>
          <a:prstGeom prst="ellipse">
            <a:avLst/>
          </a:prstGeom>
          <a:noFill/>
          <a:ln w="101600">
            <a:solidFill>
              <a:srgbClr val="FFFF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C6DFB1-6B18-C80E-66D5-904A880CE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01" y="-134791"/>
            <a:ext cx="11760882" cy="1325563"/>
          </a:xfrm>
        </p:spPr>
        <p:txBody>
          <a:bodyPr/>
          <a:lstStyle/>
          <a:p>
            <a:pPr algn="ctr"/>
            <a:r>
              <a:rPr lang="en-US"/>
              <a:t>Updated Website @ https://www.CPME.org</a:t>
            </a:r>
          </a:p>
        </p:txBody>
      </p:sp>
    </p:spTree>
    <p:extLst>
      <p:ext uri="{BB962C8B-B14F-4D97-AF65-F5344CB8AC3E}">
        <p14:creationId xmlns:p14="http://schemas.microsoft.com/office/powerpoint/2010/main" val="404572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B8391-2816-F91F-C355-B0F6C6ED4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Logging in Categories 9 and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E2AA3-CEBE-D96A-1858-0F8DB2AA5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6.2 The sponsoring institution shall require that the resident maintain web-based logs documenting clinical and didactic experiences related to the residency.</a:t>
            </a:r>
          </a:p>
          <a:p>
            <a:r>
              <a:rPr lang="en-US" sz="1400"/>
              <a:t>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/>
              <a:t>Residents MUST log experiences to substantiate their rotations.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/>
              <a:t>Residents MUST log experiences in all non-DPM rotations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/>
              <a:t>Category 9 – Surgical Specialties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/>
              <a:t>Category 10 – Medical Specialties </a:t>
            </a:r>
          </a:p>
        </p:txBody>
      </p:sp>
    </p:spTree>
    <p:extLst>
      <p:ext uri="{BB962C8B-B14F-4D97-AF65-F5344CB8AC3E}">
        <p14:creationId xmlns:p14="http://schemas.microsoft.com/office/powerpoint/2010/main" val="609385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F6A9F-2C08-779F-E91D-933AAAFA3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7CD1B-761D-9B64-FA3E-04281771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200"/>
            </a:br>
            <a:r>
              <a:rPr lang="en-US" sz="4200">
                <a:latin typeface="Myanmar Text"/>
                <a:cs typeface="Myanmar Text"/>
              </a:rPr>
              <a:t>Proof of Completion of a Rotation: Four Things the On-site Team Looks For</a:t>
            </a:r>
            <a:br>
              <a:rPr lang="en-US" sz="4800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6645A-9A2D-4F4A-E6AA-BF1CEE5BF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0816" y="1849050"/>
            <a:ext cx="9836899" cy="4246744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endParaRPr lang="en-US" sz="2000">
              <a:latin typeface="Myanmar Text"/>
            </a:endParaRPr>
          </a:p>
          <a:p>
            <a:pPr marL="715010" lvl="1" indent="-514350">
              <a:buFont typeface="+mj-lt"/>
              <a:buAutoNum type="arabicPeriod"/>
            </a:pPr>
            <a:r>
              <a:rPr lang="en-US" sz="2000">
                <a:latin typeface="Myanmar Text"/>
                <a:cs typeface="Myanmar Text"/>
              </a:rPr>
              <a:t>Competencies that meet criteria set forth in the CPME 320</a:t>
            </a:r>
          </a:p>
          <a:p>
            <a:pPr marL="715010" lvl="1" indent="-514350">
              <a:buFont typeface="+mj-lt"/>
              <a:buAutoNum type="arabicPeriod"/>
            </a:pPr>
            <a:r>
              <a:rPr lang="en-US" sz="2000">
                <a:latin typeface="Myanmar Text"/>
                <a:cs typeface="Myanmar Text"/>
              </a:rPr>
              <a:t>Properly completed evaluations for the rotation</a:t>
            </a:r>
          </a:p>
          <a:p>
            <a:pPr marL="566420" lvl="2"/>
            <a:r>
              <a:rPr lang="en-US" sz="2000">
                <a:solidFill>
                  <a:schemeClr val="bg1">
                    <a:lumMod val="25000"/>
                  </a:schemeClr>
                </a:solidFill>
                <a:latin typeface="Myanmar Text"/>
                <a:cs typeface="Myanmar Text"/>
              </a:rPr>
              <a:t>Lists dates of rotation </a:t>
            </a:r>
          </a:p>
          <a:p>
            <a:pPr marL="566420" lvl="2"/>
            <a:r>
              <a:rPr lang="en-US" sz="2000">
                <a:solidFill>
                  <a:schemeClr val="bg1">
                    <a:lumMod val="25000"/>
                  </a:schemeClr>
                </a:solidFill>
                <a:latin typeface="Myanmar Text"/>
                <a:cs typeface="Myanmar Text"/>
              </a:rPr>
              <a:t>Signed by evaluator, whose name and degree are printed legibly </a:t>
            </a:r>
          </a:p>
          <a:p>
            <a:pPr marL="566420" lvl="2"/>
            <a:r>
              <a:rPr lang="en-US" sz="2000">
                <a:solidFill>
                  <a:schemeClr val="bg1">
                    <a:lumMod val="25000"/>
                  </a:schemeClr>
                </a:solidFill>
                <a:latin typeface="Myanmar Text"/>
                <a:cs typeface="Myanmar Text"/>
              </a:rPr>
              <a:t>Signed by trainee and program director</a:t>
            </a:r>
          </a:p>
          <a:p>
            <a:pPr marL="566420" lvl="2"/>
            <a:r>
              <a:rPr lang="en-US" sz="2000">
                <a:solidFill>
                  <a:schemeClr val="bg1">
                    <a:lumMod val="25000"/>
                  </a:schemeClr>
                </a:solidFill>
                <a:latin typeface="Myanmar Text"/>
                <a:cs typeface="Myanmar Text"/>
              </a:rPr>
              <a:t>Acceptable </a:t>
            </a:r>
            <a:r>
              <a:rPr lang="en-US" sz="2000">
                <a:latin typeface="Myanmar Text"/>
                <a:cs typeface="Myanmar Text"/>
              </a:rPr>
              <a:t>levels checked off on evaluations (not all "n/a")</a:t>
            </a:r>
          </a:p>
          <a:p>
            <a:pPr marL="200660" lvl="1" indent="0">
              <a:buNone/>
            </a:pPr>
            <a:r>
              <a:rPr lang="en-US" sz="2000">
                <a:latin typeface="Myanmar Text"/>
                <a:cs typeface="Myanmar Text"/>
              </a:rPr>
              <a:t>3. Experiences logged for the non-DPM rotations</a:t>
            </a:r>
          </a:p>
          <a:p>
            <a:pPr marL="200660" lvl="1" indent="0">
              <a:buNone/>
            </a:pPr>
            <a:r>
              <a:rPr lang="en-US" sz="2000">
                <a:latin typeface="Myanmar Text"/>
                <a:cs typeface="Myanmar Text"/>
              </a:rPr>
              <a:t>4. Absence of large-scale podiatric logs during the scheduled time of the rotation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0999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RetrospectVTI">
  <a:themeElements>
    <a:clrScheme name="Custom 2">
      <a:dk1>
        <a:srgbClr val="344068"/>
      </a:dk1>
      <a:lt1>
        <a:srgbClr val="C4D9E4"/>
      </a:lt1>
      <a:dk2>
        <a:srgbClr val="4DA23E"/>
      </a:dk2>
      <a:lt2>
        <a:srgbClr val="A9DC92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1d4c215-7d80-40c8-95cb-1022683f4e5d">
      <UserInfo>
        <DisplayName/>
        <AccountId xsi:nil="true"/>
        <AccountType/>
      </UserInfo>
    </SharedWithUsers>
    <lcf76f155ced4ddcb4097134ff3c332f xmlns="fcd50eeb-4b82-4317-be54-1fe3687ad23d">
      <Terms xmlns="http://schemas.microsoft.com/office/infopath/2007/PartnerControls"/>
    </lcf76f155ced4ddcb4097134ff3c332f>
    <TaxCatchAll xmlns="21d4c215-7d80-40c8-95cb-1022683f4e5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679A9C45649340BC7077713D2094F0" ma:contentTypeVersion="19" ma:contentTypeDescription="Create a new document." ma:contentTypeScope="" ma:versionID="3051f97fd229b1959d8e8f704119235e">
  <xsd:schema xmlns:xsd="http://www.w3.org/2001/XMLSchema" xmlns:xs="http://www.w3.org/2001/XMLSchema" xmlns:p="http://schemas.microsoft.com/office/2006/metadata/properties" xmlns:ns2="fcd50eeb-4b82-4317-be54-1fe3687ad23d" xmlns:ns3="21d4c215-7d80-40c8-95cb-1022683f4e5d" targetNamespace="http://schemas.microsoft.com/office/2006/metadata/properties" ma:root="true" ma:fieldsID="4e65001b7654dcc2636992c95bf7b733" ns2:_="" ns3:_="">
    <xsd:import namespace="fcd50eeb-4b82-4317-be54-1fe3687ad23d"/>
    <xsd:import namespace="21d4c215-7d80-40c8-95cb-1022683f4e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d50eeb-4b82-4317-be54-1fe3687ad2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7375ec6-d0ce-414e-bc2d-1f160d9ff0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4c215-7d80-40c8-95cb-1022683f4e5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b0c0bfb-3a42-4f7b-98ac-5c5363924f27}" ma:internalName="TaxCatchAll" ma:showField="CatchAllData" ma:web="21d4c215-7d80-40c8-95cb-1022683f4e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28149A-2A2D-48BB-AC79-35CB50A12B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ED6DE-CC46-441A-9D84-077322BD32E6}">
  <ds:schemaRefs>
    <ds:schemaRef ds:uri="21d4c215-7d80-40c8-95cb-1022683f4e5d"/>
    <ds:schemaRef ds:uri="fcd50eeb-4b82-4317-be54-1fe3687ad23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EBB720-FFF9-474A-8B9F-9798504F8A97}">
  <ds:schemaRefs>
    <ds:schemaRef ds:uri="21d4c215-7d80-40c8-95cb-1022683f4e5d"/>
    <ds:schemaRef ds:uri="fcd50eeb-4b82-4317-be54-1fe3687ad2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189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6" baseType="lpstr">
      <vt:lpstr>Aptos</vt:lpstr>
      <vt:lpstr>Arial</vt:lpstr>
      <vt:lpstr>Calibri</vt:lpstr>
      <vt:lpstr>Corbel</vt:lpstr>
      <vt:lpstr>Gill Sans MT</vt:lpstr>
      <vt:lpstr>Gill Sans Nova</vt:lpstr>
      <vt:lpstr>Myanmar Text</vt:lpstr>
      <vt:lpstr>Speak Pro</vt:lpstr>
      <vt:lpstr>Times New Roman</vt:lpstr>
      <vt:lpstr>Wingdings</vt:lpstr>
      <vt:lpstr>RetrospectVTI</vt:lpstr>
      <vt:lpstr>Banded</vt:lpstr>
      <vt:lpstr>Miscellaneous Topics</vt:lpstr>
      <vt:lpstr>Updated Website @ https://www.CPME.org</vt:lpstr>
      <vt:lpstr>Logging in Categories 9 and 10</vt:lpstr>
      <vt:lpstr> Proof of Completion of a Rotation: Four Things the On-site Team Looks For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L. Chouinard</dc:creator>
  <cp:lastModifiedBy>Briana Santos</cp:lastModifiedBy>
  <cp:revision>1</cp:revision>
  <dcterms:created xsi:type="dcterms:W3CDTF">2013-07-15T20:26:40Z</dcterms:created>
  <dcterms:modified xsi:type="dcterms:W3CDTF">2026-09-15T18:50:25Z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0x010100AD679A9C45649340BC7077713D2094F0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