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</p:sldMasterIdLst>
  <p:notesMasterIdLst>
    <p:notesMasterId r:id="rId29"/>
  </p:notesMasterIdLst>
  <p:sldIdLst>
    <p:sldId id="737" r:id="rId5"/>
    <p:sldId id="738" r:id="rId6"/>
    <p:sldId id="739" r:id="rId7"/>
    <p:sldId id="740" r:id="rId8"/>
    <p:sldId id="741" r:id="rId9"/>
    <p:sldId id="742" r:id="rId10"/>
    <p:sldId id="743" r:id="rId11"/>
    <p:sldId id="744" r:id="rId12"/>
    <p:sldId id="745" r:id="rId13"/>
    <p:sldId id="746" r:id="rId14"/>
    <p:sldId id="747" r:id="rId15"/>
    <p:sldId id="748" r:id="rId16"/>
    <p:sldId id="749" r:id="rId17"/>
    <p:sldId id="750" r:id="rId18"/>
    <p:sldId id="751" r:id="rId19"/>
    <p:sldId id="752" r:id="rId20"/>
    <p:sldId id="753" r:id="rId21"/>
    <p:sldId id="754" r:id="rId22"/>
    <p:sldId id="755" r:id="rId23"/>
    <p:sldId id="756" r:id="rId24"/>
    <p:sldId id="757" r:id="rId25"/>
    <p:sldId id="758" r:id="rId26"/>
    <p:sldId id="759" r:id="rId27"/>
    <p:sldId id="76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DF"/>
    <a:srgbClr val="0260D7"/>
    <a:srgbClr val="005DDE"/>
    <a:srgbClr val="030000"/>
    <a:srgbClr val="FFFF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E4D1-5A0A-41E2-A3E8-BCE9CCA0785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EF83C-049A-4CE7-8737-D1F3D21FB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1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8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1D723-8F53-4F53-90B0-1982A396982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8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667345-2558-425A-8533-9BFDBCE15005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5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D9DF0F1C-5577-4ACB-BB62-DF8F3C494C7E}" type="datetime1">
              <a:rPr lang="en-US" smtClean="0"/>
              <a:t>9/15/2026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19C1BD71-D3B2-4EA5-91E1-4E16D7E6D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4BE1D723-8F53-4F53-90B0-1982A396982E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39667345-2558-425A-8533-9BFDBCE15005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 userDrawn="1"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noFill/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264" cy="743682"/>
          </a:xfrm>
          <a:solidFill>
            <a:srgbClr val="FFFFFF"/>
          </a:solidFill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77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2249214"/>
            <a:ext cx="5928344" cy="3858342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7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BAAAC38D-0552-4C82-B593-E6124DFADBE2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E0FE313-6D0D-4FD3-AAD2-CBACFF6F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5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8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5869092"/>
            <a:ext cx="12188825" cy="98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solidFill>
            <a:srgbClr val="00B050"/>
          </a:solidFill>
          <a:ln>
            <a:solidFill>
              <a:srgbClr val="00449E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4124" y="6206272"/>
            <a:ext cx="79815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>
            <a:cxnSpLocks/>
          </p:cNvCxnSpPr>
          <p:nvPr/>
        </p:nvCxnSpPr>
        <p:spPr>
          <a:xfrm>
            <a:off x="1097279" y="1897380"/>
            <a:ext cx="10063213" cy="0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51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9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rgbClr val="FFFFFF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97B25-4691-4D45-B610-AFB332EC7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479202" cy="1339976"/>
          </a:xfrm>
        </p:spPr>
        <p:txBody>
          <a:bodyPr tIns="182880" anchor="b">
            <a:normAutofit fontScale="90000"/>
          </a:bodyPr>
          <a:lstStyle/>
          <a:p>
            <a:r>
              <a:rPr lang="en-US"/>
              <a:t>Competency and Assessment Documents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6337C-ADCD-478A-A06A-B7BBC5079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cap="none">
                <a:latin typeface="Myanmar Text" panose="020B0502040204020203" pitchFamily="34" charset="0"/>
                <a:cs typeface="Myanmar Text" panose="020B0502040204020203" pitchFamily="34" charset="0"/>
              </a:rPr>
              <a:t>These informal slides were intended to be delivered in a conversational format, with the presenter sharing practical examples and emphasizing the key elements that contribute to a successful on-site evaluation.</a:t>
            </a:r>
            <a:endParaRPr lang="en-US" cap="none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23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3A110A-EE59-3BF6-F7A7-82CAD880386B}"/>
              </a:ext>
            </a:extLst>
          </p:cNvPr>
          <p:cNvSpPr txBox="1"/>
          <p:nvPr/>
        </p:nvSpPr>
        <p:spPr>
          <a:xfrm>
            <a:off x="1704887" y="345058"/>
            <a:ext cx="9297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What is the entire point of residency?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C2DDD-7B59-7C8F-C364-D3F87098B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8" y="1052944"/>
            <a:ext cx="12034982" cy="58050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C177EC-848F-2068-2093-77772E5B94C0}"/>
              </a:ext>
            </a:extLst>
          </p:cNvPr>
          <p:cNvSpPr txBox="1"/>
          <p:nvPr/>
        </p:nvSpPr>
        <p:spPr>
          <a:xfrm>
            <a:off x="3606326" y="4179554"/>
            <a:ext cx="549494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Training Residents to become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Practicing Podiatrists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8AC1D-EFBE-BD3E-0B59-B7476983B267}"/>
              </a:ext>
            </a:extLst>
          </p:cNvPr>
          <p:cNvSpPr/>
          <p:nvPr/>
        </p:nvSpPr>
        <p:spPr>
          <a:xfrm>
            <a:off x="4449399" y="4810496"/>
            <a:ext cx="3808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12700">
                  <a:solidFill>
                    <a:srgbClr val="1CADE4"/>
                  </a:solidFill>
                  <a:prstDash val="solid"/>
                </a:ln>
                <a:pattFill prst="pct50">
                  <a:fgClr>
                    <a:srgbClr val="1CADE4"/>
                  </a:fgClr>
                  <a:bgClr>
                    <a:srgbClr val="1CADE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1CADE4"/>
                  </a:outerShdw>
                </a:effectLst>
                <a:uLnTx/>
                <a:uFillTx/>
                <a:latin typeface="Speak Pro" panose="020F0502020204030204"/>
                <a:ea typeface="+mn-ea"/>
                <a:cs typeface="+mn-cs"/>
              </a:rPr>
              <a:t>COMPETENT</a:t>
            </a:r>
          </a:p>
        </p:txBody>
      </p:sp>
    </p:spTree>
    <p:extLst>
      <p:ext uri="{BB962C8B-B14F-4D97-AF65-F5344CB8AC3E}">
        <p14:creationId xmlns:p14="http://schemas.microsoft.com/office/powerpoint/2010/main" val="220286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73397-F5F3-F71A-FDA0-AABBE70CF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A63B1-20B2-DC55-C3F1-32B542CE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>
                <a:latin typeface="Myanmar Text"/>
                <a:cs typeface="Myanmar Text"/>
              </a:rPr>
              <a:t>Curriculum (6.1)</a:t>
            </a:r>
            <a:br>
              <a:rPr lang="en-US" sz="4000"/>
            </a:br>
            <a:r>
              <a:rPr lang="en-US" sz="4000">
                <a:latin typeface="Myanmar Text"/>
                <a:cs typeface="Myanmar Text"/>
              </a:rPr>
              <a:t>The Competencies (6.1) - </a:t>
            </a:r>
            <a:r>
              <a:rPr lang="en-US" sz="2800">
                <a:latin typeface="Myanmar Text"/>
                <a:cs typeface="Myanmar Text"/>
              </a:rPr>
              <a:t>Standard and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F1FE0-08FE-D2AA-5B47-BF72D4403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362" y="2108201"/>
            <a:ext cx="10058400" cy="1070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/>
              <a:t> 6.1 The curriculum shall be clearly defined and oriented to assure that the resident achieves the competencies identified by the Council.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BF1EFF-2D77-878B-0290-E6DDA4C0400D}"/>
              </a:ext>
            </a:extLst>
          </p:cNvPr>
          <p:cNvSpPr txBox="1"/>
          <p:nvPr/>
        </p:nvSpPr>
        <p:spPr>
          <a:xfrm>
            <a:off x="1028700" y="3178207"/>
            <a:ext cx="10902461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The curriculum must provide the resident a sufficient volume and diversity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experiences in the supervised diagnosis and management of patients with a variety</a:t>
            </a:r>
          </a:p>
          <a:p>
            <a:pPr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of diseases, disorders, and </a:t>
            </a:r>
            <a:r>
              <a:rPr lang="en-US" sz="2000">
                <a:solidFill>
                  <a:srgbClr val="344068"/>
                </a:solidFill>
                <a:latin typeface="Myanmar Text"/>
                <a:cs typeface="Myanmar Text"/>
              </a:rPr>
              <a:t>injuries </a:t>
            </a:r>
            <a:r>
              <a:rPr lang="en-US" sz="2000" b="1" u="sng">
                <a:solidFill>
                  <a:srgbClr val="344068"/>
                </a:solidFill>
                <a:latin typeface="Myanmar Text"/>
                <a:cs typeface="Myanmar Text"/>
              </a:rPr>
              <a:t>through</a:t>
            </a: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achievement of the competencies listed below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. </a:t>
            </a: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077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D9F5B-795B-2151-417C-60FAB8DB7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6C7A8-7F57-58AE-9F7B-2708B1BAB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417058" cy="1450757"/>
          </a:xfrm>
        </p:spPr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>
                <a:latin typeface="Myanmar Text"/>
                <a:cs typeface="Myanmar Text"/>
              </a:rPr>
              <a:t>Curriculum (6.1)</a:t>
            </a:r>
            <a:br>
              <a:rPr lang="en-US" sz="4000"/>
            </a:br>
            <a:r>
              <a:rPr lang="en-US" sz="4000">
                <a:latin typeface="Myanmar Text"/>
                <a:cs typeface="Myanmar Text"/>
              </a:rPr>
              <a:t>The Competencies (6.1) - 7 Core Competencies</a:t>
            </a:r>
            <a:endParaRPr lang="en-US" sz="3600">
              <a:latin typeface="Myanmar Text"/>
              <a:cs typeface="Myanmar Tex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9B2CA-DF8C-6E13-E6F8-75AFCD0C4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71" y="2831215"/>
            <a:ext cx="10036629" cy="3090614"/>
          </a:xfrm>
        </p:spPr>
        <p:txBody>
          <a:bodyPr vert="horz" lIns="0" tIns="45720" rIns="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u="sng"/>
              <a:t>The 7 Core Competencies:</a:t>
            </a:r>
          </a:p>
          <a:p>
            <a:pPr marL="749300" lvl="1" indent="-457200">
              <a:buClr>
                <a:schemeClr val="tx1"/>
              </a:buClr>
              <a:buAutoNum type="alphaUcPeriod"/>
            </a:pPr>
            <a:r>
              <a:rPr lang="en-US" sz="2000"/>
              <a:t>Prevent, diagnose, and medically and surgically manage diseases, disorders, and injuries of the lower extremity. </a:t>
            </a:r>
          </a:p>
          <a:p>
            <a:pPr marL="749300" lvl="1" indent="-457200">
              <a:buClr>
                <a:schemeClr val="tx1"/>
              </a:buClr>
              <a:buAutoNum type="alphaUcPeriod"/>
            </a:pPr>
            <a:r>
              <a:rPr lang="en-US" sz="2000"/>
              <a:t>Assess and manage the patient’s general medical and surgical status. </a:t>
            </a:r>
          </a:p>
          <a:p>
            <a:pPr marL="749300" lvl="1" indent="-457200">
              <a:buClr>
                <a:schemeClr val="tx1"/>
              </a:buClr>
              <a:buAutoNum type="alphaUcPeriod"/>
            </a:pPr>
            <a:r>
              <a:rPr lang="en-US" sz="2000">
                <a:latin typeface="Myanmar Text"/>
                <a:cs typeface="Myanmar Text"/>
              </a:rPr>
              <a:t>Practice with professionalism, compassion, and concern in a legal, ethical, and moral fashion. </a:t>
            </a:r>
          </a:p>
          <a:p>
            <a:pPr marL="749300" lvl="1" indent="-457200">
              <a:buClr>
                <a:schemeClr val="tx1"/>
              </a:buClr>
              <a:buAutoNum type="alphaUcPeriod"/>
            </a:pPr>
            <a:r>
              <a:rPr lang="en-US" sz="2000"/>
              <a:t>Communicate effectively and function in a multi-disciplinary setting. </a:t>
            </a:r>
          </a:p>
          <a:p>
            <a:pPr marL="749300" lvl="1" indent="-457200">
              <a:buClr>
                <a:schemeClr val="tx1"/>
              </a:buClr>
              <a:buAutoNum type="alphaUcPeriod"/>
            </a:pPr>
            <a:r>
              <a:rPr lang="en-US" sz="2000"/>
              <a:t>Manage individuals and populations in a variety of socioeconomic and health-care settings.</a:t>
            </a:r>
          </a:p>
          <a:p>
            <a:pPr marL="749300" lvl="1" indent="-457200">
              <a:buClr>
                <a:schemeClr val="tx1"/>
              </a:buClr>
              <a:buAutoNum type="alphaUcPeriod"/>
            </a:pPr>
            <a:r>
              <a:rPr lang="en-US" sz="2000"/>
              <a:t>Understand podiatric practice management in a multitude of health-care delivery settings. </a:t>
            </a:r>
          </a:p>
          <a:p>
            <a:pPr marL="749300" lvl="1" indent="-457200">
              <a:buClr>
                <a:schemeClr val="tx1"/>
              </a:buClr>
              <a:buAutoNum type="alphaUcPeriod"/>
            </a:pPr>
            <a:r>
              <a:rPr lang="en-US" sz="2000">
                <a:latin typeface="Myanmar Text"/>
                <a:cs typeface="Myanmar Text"/>
              </a:rPr>
              <a:t>Be professionally inquisitive, life-long learners and teachers utilizing research, scholarly activity, and information technologies to enhance professional knowledge and evidence-based practice.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3E2BCB-DE13-202D-99B1-73D19B6918A3}"/>
              </a:ext>
            </a:extLst>
          </p:cNvPr>
          <p:cNvSpPr txBox="1"/>
          <p:nvPr/>
        </p:nvSpPr>
        <p:spPr>
          <a:xfrm>
            <a:off x="973690" y="2092593"/>
            <a:ext cx="1015151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Each of the 7 Core Competencies needs to be addressed in the Competencies and Assessment Documents of the program.  Each of the 7 is further outlined in </a:t>
            </a: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the CPME 320.</a:t>
            </a: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62188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4BEDA-DE58-F76A-836D-1242114C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Podiatric Competencies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D7AE9-6178-C752-F61F-B6F4F935A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n-US">
                <a:latin typeface="Myanmar Text"/>
                <a:cs typeface="Myanmar Text"/>
              </a:rPr>
              <a:t>They MAY be copied word-for-word from the CPME 320. </a:t>
            </a:r>
          </a:p>
          <a:p>
            <a:r>
              <a:rPr lang="en-US">
                <a:latin typeface="Myanmar Text"/>
                <a:cs typeface="Myanmar Text"/>
              </a:rPr>
              <a:t>But they DO NOT NEED TO BE copied word-for-word, as long as they have similar meaning.</a:t>
            </a:r>
          </a:p>
          <a:p>
            <a:r>
              <a:rPr lang="en-US">
                <a:latin typeface="Myanmar Text"/>
                <a:cs typeface="Myanmar Text"/>
              </a:rPr>
              <a:t>Broad latitude is given in podiatric competencies and assessments, given the breadth of the material.</a:t>
            </a:r>
          </a:p>
          <a:p>
            <a:r>
              <a:rPr lang="en-US">
                <a:latin typeface="Myanmar Text"/>
                <a:cs typeface="Myanmar Text"/>
              </a:rPr>
              <a:t>It is understood that assessments cannot exhaustively list every possible procedure and scenario.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>
                <a:latin typeface="Myanmar Text"/>
                <a:cs typeface="Myanmar Tex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3846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1E0FF-FA2A-B746-CB2F-5BB891336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F6E09-5E52-0782-4D41-0C38473D8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Podiatric Competencies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FA624-437A-2A31-5588-7E10201AD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278293" cy="3445206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>
                <a:latin typeface="Myanmar Text"/>
                <a:cs typeface="Myanmar Text"/>
              </a:rPr>
              <a:t>Need to make sure ALL of podiatric care is addressed in your competencies.</a:t>
            </a:r>
            <a:endParaRPr lang="en-US" sz="2000">
              <a:latin typeface="Myanmar Text"/>
              <a:cs typeface="Myanmar Tex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>
                <a:latin typeface="Myanmar Text"/>
                <a:cs typeface="Myanmar Text"/>
              </a:rPr>
              <a:t>  Cannot simply focus on certain aspects of care, such as surgery or office procedures, </a:t>
            </a:r>
            <a:r>
              <a:rPr lang="en-US" sz="2000" err="1">
                <a:latin typeface="Myanmar Text"/>
                <a:cs typeface="Myanmar Text"/>
              </a:rPr>
              <a:t>etc</a:t>
            </a:r>
            <a:r>
              <a:rPr lang="en-US" sz="2000">
                <a:latin typeface="Myanmar Text"/>
                <a:cs typeface="Myanmar Text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>
                <a:latin typeface="Myanmar Text"/>
                <a:cs typeface="Myanmar Text"/>
              </a:rPr>
              <a:t>  Competencies can be split among different evaluations of podiatry, if different rotations cover different areas:</a:t>
            </a:r>
          </a:p>
          <a:p>
            <a:pPr marL="566420" lvl="2">
              <a:buFont typeface="Wingdings" panose="05000000000000000000" pitchFamily="2" charset="2"/>
              <a:buChar char="§"/>
            </a:pPr>
            <a:r>
              <a:rPr lang="en-US" sz="2000">
                <a:latin typeface="Myanmar Text"/>
                <a:cs typeface="Myanmar Text"/>
              </a:rPr>
              <a:t>In other words, an office rotation versus inpatient rotation versus outpatient surgery rotation may all have different evaluations, as long as cumulatively they cover all areas of podiatric competencies.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>
                <a:latin typeface="Myanmar Text"/>
                <a:cs typeface="Myanmar Text"/>
              </a:rPr>
              <a:t>  Need to include professionalism in addition to medical acumen and knowledge.</a:t>
            </a:r>
            <a:endParaRPr lang="en-US" sz="2000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>
                <a:latin typeface="Myanmar Text"/>
                <a:cs typeface="Myanmar Tex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5665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1CE77-1FF0-6979-BD51-9AB7B425A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49344-5C50-4F06-3702-BE43A49F4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Competencies and Assessments </a:t>
            </a:r>
            <a:br>
              <a:rPr lang="en-US"/>
            </a:br>
            <a:r>
              <a:rPr lang="en-US">
                <a:latin typeface="Myanmar Text"/>
                <a:cs typeface="Myanmar Text"/>
              </a:rPr>
              <a:t> for Non-podiatric Rotations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6964F-91B0-CB7A-E7C7-D80A84D16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45" y="2108201"/>
            <a:ext cx="10371124" cy="3760891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r>
              <a:rPr lang="en-US">
                <a:latin typeface="Myanmar Text"/>
                <a:cs typeface="Myanmar Text"/>
              </a:rPr>
              <a:t>These competencies need to developed while paying strict attention to the CPME 320.</a:t>
            </a:r>
          </a:p>
          <a:p>
            <a:r>
              <a:rPr lang="en-US">
                <a:latin typeface="Myanmar Text"/>
                <a:cs typeface="Myanmar Text"/>
              </a:rPr>
              <a:t>They must be specific to the rotation.</a:t>
            </a:r>
            <a:endParaRPr lang="en-US"/>
          </a:p>
          <a:p>
            <a:pPr marL="383540" lvl="1"/>
            <a:r>
              <a:rPr lang="en-US">
                <a:latin typeface="Myanmar Text"/>
                <a:cs typeface="Myanmar Text"/>
              </a:rPr>
              <a:t>It is okay to have general competencies and assessment questions.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But programs must have competencies that are specific to that specialty:</a:t>
            </a:r>
          </a:p>
          <a:p>
            <a:pPr marL="749300" lvl="3"/>
            <a:r>
              <a:rPr lang="en-US" sz="1800">
                <a:latin typeface="Myanmar Text"/>
                <a:cs typeface="Myanmar Text"/>
              </a:rPr>
              <a:t>e.g., skin-related competencies for a Dermatology rotation, not just generic H+P competencies</a:t>
            </a:r>
          </a:p>
          <a:p>
            <a:r>
              <a:rPr lang="en-US">
                <a:latin typeface="Myanmar Text"/>
                <a:cs typeface="Myanmar Text"/>
              </a:rPr>
              <a:t>Some rotations have specific competencies listed in the CPME 320.</a:t>
            </a:r>
          </a:p>
          <a:p>
            <a:r>
              <a:rPr lang="en-US">
                <a:latin typeface="Myanmar Text"/>
                <a:cs typeface="Myanmar Text"/>
              </a:rPr>
              <a:t>These need to be included in assessment and competencies.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27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90A65-F9F8-A908-F833-DE5726A89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8CE2-4CF7-724B-1919-BBB252E0F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Competencies and Assessments </a:t>
            </a:r>
            <a:br>
              <a:rPr lang="en-US"/>
            </a:br>
            <a:r>
              <a:rPr lang="en-US">
                <a:latin typeface="Myanmar Text"/>
                <a:cs typeface="Myanmar Text"/>
              </a:rPr>
              <a:t>– Non-podiatric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28308-BE41-9B15-D3CA-D48EED70B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879" y="2015838"/>
            <a:ext cx="10944375" cy="3978562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pPr algn="l"/>
            <a:r>
              <a:rPr lang="en-US" b="1">
                <a:latin typeface="Myanmar Text"/>
                <a:cs typeface="Myanmar Text"/>
              </a:rPr>
              <a:t>Requirement 6.1 B 9 states:</a:t>
            </a:r>
            <a:endParaRPr lang="en-US" b="1"/>
          </a:p>
          <a:p>
            <a:r>
              <a:rPr lang="en-US"/>
              <a:t>Participate actively in an infectious disease rotation that includes, but is not limited to, the following training experiences: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 Recognizing and diagnosing common infective organisms.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>
                <a:latin typeface="Myanmar Text"/>
                <a:cs typeface="Myanmar Text"/>
              </a:rPr>
              <a:t> Using appropriate antimicrobial therapy.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 Interpreting laboratory data including blood cultures, gram stains, microbiological studies, and antibiosis monitoring.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Managing patients with local and systemic infections.</a:t>
            </a:r>
          </a:p>
          <a:p>
            <a:r>
              <a:rPr lang="en-US" b="1" u="sng"/>
              <a:t>These specific points need to be in the competency and assessment documents.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60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90A65-F9F8-A908-F833-DE5726A89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8CE2-4CF7-724B-1919-BBB252E0F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Competencies and Assessments </a:t>
            </a:r>
            <a:br>
              <a:rPr lang="en-US"/>
            </a:br>
            <a:r>
              <a:rPr lang="en-US">
                <a:latin typeface="Myanmar Text"/>
                <a:cs typeface="Myanmar Text"/>
              </a:rPr>
              <a:t>– Non-podiatric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28308-BE41-9B15-D3CA-D48EED70B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44" y="2108201"/>
            <a:ext cx="10440564" cy="3760891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pPr algn="l"/>
            <a:r>
              <a:rPr lang="en-US" b="1">
                <a:latin typeface="Myanmar Text"/>
                <a:cs typeface="Myanmar Text"/>
              </a:rPr>
              <a:t>Requirement 6.1 B 12 states:</a:t>
            </a:r>
            <a:endParaRPr lang="en-US" b="1"/>
          </a:p>
          <a:p>
            <a:pPr algn="l"/>
            <a:r>
              <a:rPr lang="en-US" i="0" u="none" strike="noStrike" baseline="0">
                <a:latin typeface="Myanmar Text"/>
                <a:cs typeface="Myanmar Text"/>
              </a:rPr>
              <a:t>Participate actively in a vascular/endovascular surgery rotation that incorporates the evaluation and management of patients with peripheral arterial disease including, but not limited to, the following training experiences: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i="0" u="none" strike="noStrike" baseline="0">
                <a:latin typeface="Myanmar Text"/>
                <a:cs typeface="Myanmar Text"/>
              </a:rPr>
              <a:t> Evaluating and interpreting various vascular studies.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>
                <a:latin typeface="Myanmar Text"/>
                <a:cs typeface="Myanmar Text"/>
              </a:rPr>
              <a:t> </a:t>
            </a:r>
            <a:r>
              <a:rPr lang="en-US" i="0" u="none" strike="noStrike" baseline="0">
                <a:latin typeface="Myanmar Text"/>
                <a:cs typeface="Myanmar Text"/>
              </a:rPr>
              <a:t>Understanding the indications for various vascular/endovascular revascularization procedures</a:t>
            </a:r>
            <a:endParaRPr lang="en-US">
              <a:latin typeface="Myanmar Text"/>
              <a:cs typeface="Myanmar Text"/>
            </a:endParaRPr>
          </a:p>
          <a:p>
            <a:r>
              <a:rPr lang="en-US" b="1" u="sng">
                <a:latin typeface="Myanmar Text"/>
                <a:cs typeface="Myanmar Text"/>
              </a:rPr>
              <a:t>These specific points need to be in the competency and assessment documents.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3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87CD2-1263-EB6B-98B1-1F64CF7CE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29E8-2C56-0D8B-0C29-6EDC1812F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Assessments – </a:t>
            </a:r>
            <a:r>
              <a:rPr lang="en-US" sz="3200">
                <a:latin typeface="Myanmar Text"/>
                <a:cs typeface="Myanmar Text"/>
              </a:rPr>
              <a:t>CPME 320 Standards and Requirements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4AC7F8-4F33-1951-8E92-FFD887566808}"/>
              </a:ext>
            </a:extLst>
          </p:cNvPr>
          <p:cNvSpPr/>
          <p:nvPr/>
        </p:nvSpPr>
        <p:spPr>
          <a:xfrm>
            <a:off x="668215" y="5609492"/>
            <a:ext cx="2417885" cy="12485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7A507-8993-9D04-9BDE-241B89796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97106"/>
            <a:ext cx="10058400" cy="4649879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 </a:t>
            </a:r>
            <a:r>
              <a:rPr lang="en-US" b="1">
                <a:latin typeface="Myanmar Text"/>
                <a:cs typeface="Myanmar Text"/>
              </a:rPr>
              <a:t>7.2 The faculty and program director shall assess and validate, on an ongoing basis, the extent to which the resident has achieved the competencies.</a:t>
            </a:r>
          </a:p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Assessment forms must be completed for all rotations identified in the curriculum.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The document must specify the dates covered, the name of the resident, and the name of the faculty member.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>
                <a:latin typeface="Myanmar Text"/>
                <a:cs typeface="Myanmar Text"/>
              </a:rPr>
              <a:t>  The document must assess competencies specific to each rotation including communication skills, professional behavior, attitudes, and initiative. </a:t>
            </a:r>
          </a:p>
        </p:txBody>
      </p:sp>
    </p:spTree>
    <p:extLst>
      <p:ext uri="{BB962C8B-B14F-4D97-AF65-F5344CB8AC3E}">
        <p14:creationId xmlns:p14="http://schemas.microsoft.com/office/powerpoint/2010/main" val="1421232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3B536-2C22-EC3D-AB6D-025BD9103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Assessments - Must Be Signed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B01D0-B239-6DEC-66C4-B38526DB7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The assessment must be signed and/or electronically acknowledged and dated by the faculty member, the resident, and the program director.</a:t>
            </a:r>
            <a:endParaRPr lang="en-US"/>
          </a:p>
          <a:p>
            <a:r>
              <a:rPr lang="en-US">
                <a:latin typeface="Myanmar Text"/>
                <a:cs typeface="Myanmar Text"/>
              </a:rPr>
              <a:t>Intent and Background: Electronic or written acknowledgement of receipt and review of the assessment by the resident and program director is acceptable.</a:t>
            </a:r>
          </a:p>
          <a:p>
            <a:r>
              <a:rPr lang="en-US">
                <a:latin typeface="Myanmar Text"/>
                <a:cs typeface="Myanmar Text"/>
              </a:rPr>
              <a:t>This documentation must be producible upon the request of the site team and/or RRC/CPME.</a:t>
            </a:r>
          </a:p>
        </p:txBody>
      </p:sp>
    </p:spTree>
    <p:extLst>
      <p:ext uri="{BB962C8B-B14F-4D97-AF65-F5344CB8AC3E}">
        <p14:creationId xmlns:p14="http://schemas.microsoft.com/office/powerpoint/2010/main" val="1213094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87CD2-1263-EB6B-98B1-1F64CF7CE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29E8-2C56-0D8B-0C29-6EDC1812F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Assessments – </a:t>
            </a:r>
            <a:r>
              <a:rPr lang="en-US" sz="3200">
                <a:latin typeface="Myanmar Text"/>
                <a:cs typeface="Myanmar Text"/>
              </a:rPr>
              <a:t>CPME 320 Standards and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7A507-8993-9D04-9BDE-241B89796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03934"/>
            <a:ext cx="10060578" cy="4462042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 </a:t>
            </a:r>
            <a:r>
              <a:rPr lang="en-US" b="1"/>
              <a:t>7.2 (</a:t>
            </a:r>
            <a:r>
              <a:rPr lang="en-US"/>
              <a:t>Continued)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The timing of the assessment for each competency must allow sufficient opportunity for performance improvement.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/>
              <a:t>Assessment must be documented at least once for every three months of uninterrupted training in podiatric medicine and/or podiatric surgery service and must include assessment of resident outpatient podiatric experiences (clinic and/or private practice offices). </a:t>
            </a:r>
          </a:p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4AC7F8-4F33-1951-8E92-FFD887566808}"/>
              </a:ext>
            </a:extLst>
          </p:cNvPr>
          <p:cNvSpPr/>
          <p:nvPr/>
        </p:nvSpPr>
        <p:spPr>
          <a:xfrm>
            <a:off x="668215" y="5609492"/>
            <a:ext cx="2417885" cy="12485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451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DAC9F-01CC-392E-FFFD-2EA5EDCF3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389" y="120073"/>
            <a:ext cx="10058400" cy="1571105"/>
          </a:xfrm>
        </p:spPr>
        <p:txBody>
          <a:bodyPr>
            <a:noAutofit/>
          </a:bodyPr>
          <a:lstStyle/>
          <a:p>
            <a:r>
              <a:rPr lang="en-US" sz="3800">
                <a:latin typeface="Myanmar Text"/>
                <a:cs typeface="Myanmar Text"/>
              </a:rPr>
              <a:t>Develop and Review Competencies and Assessment Documents with Rotation Directors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87676-696F-BCB4-AA4B-690F370C7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/>
              <a:t>-Competencies for every rotation must be developed in concert with the rotation director. </a:t>
            </a:r>
          </a:p>
          <a:p>
            <a:pPr marL="383540" lvl="1"/>
            <a:r>
              <a:rPr lang="en-US" sz="2000"/>
              <a:t>They know what happens in the rotation!</a:t>
            </a:r>
          </a:p>
          <a:p>
            <a:r>
              <a:rPr lang="en-US">
                <a:latin typeface="Myanmar Text"/>
                <a:cs typeface="Myanmar Text"/>
              </a:rPr>
              <a:t>-Competencies should be reviewed annually with the rotation director to make sure the rotation is supplying the needed training for resident to meet the competencies.</a:t>
            </a:r>
          </a:p>
          <a:p>
            <a:pPr marL="383540" lvl="1"/>
            <a:r>
              <a:rPr lang="en-US" sz="2000">
                <a:latin typeface="Myanmar Text"/>
                <a:cs typeface="Myanmar Text"/>
              </a:rPr>
              <a:t>The review can be in writing (such as an annual email asking them to review). </a:t>
            </a:r>
          </a:p>
          <a:p>
            <a:pPr marL="383540" lvl="1"/>
            <a:r>
              <a:rPr lang="en-US" sz="2000">
                <a:latin typeface="Myanmar Text"/>
                <a:cs typeface="Myanmar Text"/>
              </a:rPr>
              <a:t>The review can be verbal (but the rotation director will be asked during the site visit!).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1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87CD2-1263-EB6B-98B1-1F64CF7CE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29E8-2C56-0D8B-0C29-6EDC1812F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7A507-8993-9D04-9BDE-241B89796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243" y="2108201"/>
            <a:ext cx="10058400" cy="3760891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r>
              <a:rPr lang="en-US">
                <a:latin typeface="Myanmar Text"/>
                <a:cs typeface="Myanmar Text"/>
              </a:rPr>
              <a:t>Need to be able to evaluate how well the resident is meeting the competencies.</a:t>
            </a:r>
            <a:endParaRPr lang="en-US"/>
          </a:p>
          <a:p>
            <a:r>
              <a:rPr lang="en-US">
                <a:latin typeface="Myanmar Text"/>
                <a:cs typeface="Myanmar Text"/>
              </a:rPr>
              <a:t>Essentially, assessment can consist of the competencies directly copied over, with a scale added to assess how well the trainee meets the competency.</a:t>
            </a:r>
          </a:p>
          <a:p>
            <a:r>
              <a:rPr lang="en-US">
                <a:latin typeface="Myanmar Text"/>
                <a:cs typeface="Myanmar Text"/>
              </a:rPr>
              <a:t>For example:</a:t>
            </a:r>
          </a:p>
          <a:p>
            <a:r>
              <a:rPr lang="en-US"/>
              <a:t> Competency states: </a:t>
            </a:r>
          </a:p>
          <a:p>
            <a:pPr marL="383540" lvl="1"/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Demonstrate appropriate skills in soft tissue handling and repair </a:t>
            </a:r>
          </a:p>
          <a:p>
            <a:r>
              <a:rPr lang="en-US">
                <a:latin typeface="Myanmar Text"/>
                <a:cs typeface="Myanmar Text"/>
              </a:rPr>
              <a:t>Assessment may be worded:</a:t>
            </a:r>
          </a:p>
          <a:p>
            <a:pPr marL="383540" lvl="1"/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Trainee d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emonstrates appropriate skills in soft tissue handling and repair</a:t>
            </a:r>
            <a:br>
              <a:rPr lang="en-US"/>
            </a:br>
            <a:r>
              <a:rPr lang="en-US" sz="1800">
                <a:latin typeface="Times New Roman"/>
                <a:cs typeface="Myanmar Text"/>
              </a:rPr>
              <a:t>[Response options are]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 Poor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 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/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 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Below 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Average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/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 Average 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/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 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Above 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Average 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/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 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Superior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 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/ N/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A</a:t>
            </a:r>
            <a:r>
              <a:rPr lang="en-US">
                <a:latin typeface="Myanmar Text"/>
                <a:cs typeface="Myanmar Tex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0093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A738-992F-C79D-2750-5258EBEF2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6AF4-C696-493F-02B9-26E36D31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5FA31-97BA-85FA-1617-8A31771A7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r>
              <a:rPr lang="en-US">
                <a:latin typeface="Myanmar Text"/>
                <a:cs typeface="Myanmar Text"/>
              </a:rPr>
              <a:t>Competencies </a:t>
            </a:r>
            <a:r>
              <a:rPr lang="en-US" u="sng">
                <a:latin typeface="Myanmar Text"/>
                <a:cs typeface="Myanmar Text"/>
              </a:rPr>
              <a:t>do not need</a:t>
            </a:r>
            <a:r>
              <a:rPr lang="en-US">
                <a:latin typeface="Myanmar Text"/>
                <a:cs typeface="Myanmar Text"/>
              </a:rPr>
              <a:t> to be copied directly.</a:t>
            </a:r>
          </a:p>
          <a:p>
            <a:r>
              <a:rPr lang="en-US">
                <a:latin typeface="Myanmar Text"/>
                <a:cs typeface="Myanmar Text"/>
              </a:rPr>
              <a:t>For example: </a:t>
            </a:r>
          </a:p>
          <a:p>
            <a:r>
              <a:rPr lang="en-US">
                <a:latin typeface="Myanmar Text"/>
                <a:cs typeface="Myanmar Text"/>
              </a:rPr>
              <a:t> The competency states: </a:t>
            </a:r>
          </a:p>
          <a:p>
            <a:pPr marL="383540" lvl="1"/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Demonstrate appropriate skills in soft tissue handling and repair </a:t>
            </a:r>
          </a:p>
          <a:p>
            <a:r>
              <a:rPr lang="en-US">
                <a:latin typeface="Myanmar Text"/>
                <a:cs typeface="Myanmar Text"/>
              </a:rPr>
              <a:t>The assessment may be worded:</a:t>
            </a:r>
          </a:p>
          <a:p>
            <a:pPr marL="200660" lvl="1" indent="0">
              <a:buNone/>
            </a:pP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Trainee manages soft tissue envelope and incisions with appropriate tension and instrumentation</a:t>
            </a:r>
            <a:r>
              <a:rPr lang="en-US" sz="1800">
                <a:effectLst/>
                <a:latin typeface="Times New Roman"/>
                <a:ea typeface="Times New Roman" panose="02020603050405020304" pitchFamily="18" charset="0"/>
                <a:cs typeface="Myanmar Text"/>
              </a:rPr>
              <a:t> 	1/2/3/4/5 </a:t>
            </a:r>
            <a:r>
              <a:rPr lang="en-US" sz="1800">
                <a:latin typeface="Times New Roman"/>
                <a:ea typeface="Times New Roman" panose="02020603050405020304" pitchFamily="18" charset="0"/>
                <a:cs typeface="Myanmar Text"/>
              </a:rPr>
              <a:t>N/A</a:t>
            </a:r>
            <a:endParaRPr lang="en-US" sz="1800">
              <a:effectLst/>
              <a:latin typeface="Times New Roman"/>
              <a:ea typeface="Times New Roman" panose="02020603050405020304" pitchFamily="18" charset="0"/>
            </a:endParaRPr>
          </a:p>
          <a:p>
            <a:pPr marL="200660" lvl="1" indent="0">
              <a:buNone/>
            </a:pPr>
            <a:r>
              <a:rPr lang="en-US" sz="1800">
                <a:latin typeface="Times New Roman"/>
                <a:cs typeface="Myanmar Text"/>
              </a:rPr>
              <a:t>Trainee is able to suture capsule and subcutaneous tissue appropriately 1/2/3/4/5 N/A</a:t>
            </a:r>
          </a:p>
          <a:p>
            <a:pPr marL="200660" lvl="1" indent="0">
              <a:buNone/>
            </a:pPr>
            <a:r>
              <a:rPr lang="en-US" sz="1800">
                <a:latin typeface="Times New Roman"/>
                <a:cs typeface="Myanmar Text"/>
              </a:rPr>
              <a:t>Trainee is able to perform a variety of skin suturing techniques 1/2/3/4/5 N/A	</a:t>
            </a:r>
            <a:endParaRPr lang="en-US">
              <a:latin typeface="Times New Roman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544780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A738-992F-C79D-2750-5258EBEF2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6AF4-C696-493F-02B9-26E36D31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Good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5FA31-97BA-85FA-1617-8A31771A7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>
                <a:latin typeface="Times New Roman"/>
                <a:cs typeface="Myanmar Text"/>
              </a:rPr>
              <a:t>Keep them short and sweet -- fewer than 15 questions per evaluation, otherwise you may not get valid information (beware the dreaded “straight line through one set of bubbles”).</a:t>
            </a:r>
            <a:endParaRPr lang="en-US" sz="220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>
                <a:latin typeface="Times New Roman"/>
                <a:cs typeface="Myanmar Text"/>
              </a:rPr>
              <a:t>A program may have different sets of evaluations delivered at different times, as long as cumulatively they meet the criteria:</a:t>
            </a:r>
          </a:p>
          <a:p>
            <a:pPr marL="365760" indent="-365760">
              <a:buFont typeface="Wingdings" panose="05000000000000000000" pitchFamily="2" charset="2"/>
              <a:buChar char="Ø"/>
            </a:pPr>
            <a:r>
              <a:rPr lang="en-US" sz="2200">
                <a:latin typeface="Times New Roman"/>
                <a:cs typeface="Myanmar Text"/>
              </a:rPr>
              <a:t>May have one 10-15 question evaluation on clinical aspects of practice and a separate 5-10 question evaluation on professionalism and a separate one on surgical skills or biomechanics.</a:t>
            </a:r>
          </a:p>
          <a:p>
            <a:pPr marL="365760" indent="-365760">
              <a:buFont typeface="Wingdings" panose="05000000000000000000" pitchFamily="2" charset="2"/>
              <a:buChar char="Ø"/>
            </a:pPr>
            <a:r>
              <a:rPr lang="en-US" sz="2200">
                <a:latin typeface="Times New Roman"/>
                <a:cs typeface="Myanmar Text"/>
              </a:rPr>
              <a:t>May have a quarterly professionalism and overall review of clinical aspects of practice. </a:t>
            </a:r>
          </a:p>
          <a:p>
            <a:pPr marL="365760" indent="-365760">
              <a:buFont typeface="Wingdings" panose="05000000000000000000" pitchFamily="2" charset="2"/>
              <a:buChar char="Ø"/>
            </a:pPr>
            <a:r>
              <a:rPr lang="en-US" sz="2200">
                <a:latin typeface="Times New Roman"/>
                <a:cs typeface="Myanmar Text"/>
              </a:rPr>
              <a:t>Alternatively, may have one long assessment for podiatric medicine and surgery, encompassing all aspects including professionalism.</a:t>
            </a:r>
            <a:endParaRPr lang="en-US" sz="1800">
              <a:latin typeface="Times New Roman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3341671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A738-992F-C79D-2750-5258EBEF2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6AF4-C696-493F-02B9-26E36D31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Good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5FA31-97BA-85FA-1617-8A31771A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679" y="1985653"/>
            <a:ext cx="11620868" cy="3760891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latin typeface="Times New Roman"/>
                <a:cs typeface="Myanmar Text"/>
              </a:rPr>
              <a:t>It is better to have descriptors for multi-choice columns, than simply a number:</a:t>
            </a:r>
            <a:endParaRPr lang="en-US" sz="200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>
                <a:latin typeface="Times New Roman"/>
                <a:cs typeface="Myanmar Text"/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D0B64-2ADC-7D0F-11A6-8977DB0E4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655" y="2949738"/>
            <a:ext cx="9128265" cy="20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30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Good 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Consider “on-the-fly” short evaluations.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These are 1-5 question evaluations attendings can fill out after a day in the OR with a resident or a day in the office.</a:t>
            </a:r>
          </a:p>
          <a:p>
            <a:pPr lvl="1"/>
            <a:endParaRPr lang="en-US"/>
          </a:p>
          <a:p>
            <a:pPr marL="383540" lvl="1"/>
            <a:r>
              <a:rPr lang="en-US">
                <a:latin typeface="Myanmar Text"/>
                <a:cs typeface="Myanmar Text"/>
              </a:rPr>
              <a:t>Consider 360-degree evaluations</a:t>
            </a:r>
            <a:endParaRPr lang="en-US"/>
          </a:p>
          <a:p>
            <a:pPr marL="566420" lvl="2"/>
            <a:r>
              <a:rPr lang="en-US">
                <a:latin typeface="Myanmar Text"/>
                <a:cs typeface="Myanmar Text"/>
              </a:rPr>
              <a:t>Nursing evaluations</a:t>
            </a:r>
            <a:endParaRPr lang="en-US"/>
          </a:p>
          <a:p>
            <a:pPr marL="566420" lvl="2"/>
            <a:r>
              <a:rPr lang="en-US">
                <a:latin typeface="Myanmar Text"/>
                <a:cs typeface="Myanmar Text"/>
              </a:rPr>
              <a:t>Peer-to-peer evaluations</a:t>
            </a:r>
          </a:p>
        </p:txBody>
      </p:sp>
    </p:spTree>
    <p:extLst>
      <p:ext uri="{BB962C8B-B14F-4D97-AF65-F5344CB8AC3E}">
        <p14:creationId xmlns:p14="http://schemas.microsoft.com/office/powerpoint/2010/main" val="1441641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15604-EC2A-C9BA-9F5C-70C035DA3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A8D8-CCB3-7E59-8477-60F5D17E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21CAC-635B-92F5-9600-B652DD118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817" y="2044827"/>
            <a:ext cx="11461687" cy="3760891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For the rotation to be valid, the resident must participate and “pass” the competencies!</a:t>
            </a: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 </a:t>
            </a:r>
            <a:r>
              <a:rPr lang="en-US">
                <a:solidFill>
                  <a:srgbClr val="FF0000"/>
                </a:solidFill>
                <a:latin typeface="Myanmar Text"/>
                <a:cs typeface="Myanmar Text"/>
              </a:rPr>
              <a:t>Should this count as a valid rotation?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02E1BD-138B-836B-0897-47F310918603}"/>
              </a:ext>
            </a:extLst>
          </p:cNvPr>
          <p:cNvSpPr txBox="1"/>
          <p:nvPr/>
        </p:nvSpPr>
        <p:spPr>
          <a:xfrm>
            <a:off x="535519" y="2726388"/>
            <a:ext cx="1060899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Participates in Rheumatology clinic appropriately					3   2   1   N/A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Participates in Rheumatology conferences appropriately					3   2   1   N/A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Develops an understanding of the various rheumatologic diseases and their associated 	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  2   1   N/A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signs and symptoms.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Develops an understanding of the various laboratory and related diagnostic studies available	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  2   1   N/A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diagnose and monitor the various rheumatologic diseases.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Develops an understanding of the various medications used to treat rheumatologic diseases	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  2   1   N/A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their indications for use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			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rating for Resident in Rheumatology Rotation?		3   2   1   N/A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F505473-231A-1C90-9681-D9C4823C5171}"/>
              </a:ext>
            </a:extLst>
          </p:cNvPr>
          <p:cNvSpPr/>
          <p:nvPr/>
        </p:nvSpPr>
        <p:spPr>
          <a:xfrm>
            <a:off x="9601200" y="6000983"/>
            <a:ext cx="479834" cy="486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1965EF-CDDB-A87D-6EF6-1D47F75C6568}"/>
              </a:ext>
            </a:extLst>
          </p:cNvPr>
          <p:cNvSpPr/>
          <p:nvPr/>
        </p:nvSpPr>
        <p:spPr>
          <a:xfrm>
            <a:off x="10534006" y="3128027"/>
            <a:ext cx="511821" cy="486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103DA9C-2E59-988C-F73C-7AE71A10D12A}"/>
              </a:ext>
            </a:extLst>
          </p:cNvPr>
          <p:cNvSpPr/>
          <p:nvPr/>
        </p:nvSpPr>
        <p:spPr>
          <a:xfrm>
            <a:off x="10518013" y="4322484"/>
            <a:ext cx="479834" cy="486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AE7D75-4231-8801-643A-621ED701E6BA}"/>
              </a:ext>
            </a:extLst>
          </p:cNvPr>
          <p:cNvSpPr/>
          <p:nvPr/>
        </p:nvSpPr>
        <p:spPr>
          <a:xfrm>
            <a:off x="10536120" y="3524349"/>
            <a:ext cx="486774" cy="486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4FBD95-8FCD-E001-53E4-B6838E44910A}"/>
              </a:ext>
            </a:extLst>
          </p:cNvPr>
          <p:cNvSpPr/>
          <p:nvPr/>
        </p:nvSpPr>
        <p:spPr>
          <a:xfrm>
            <a:off x="10565993" y="2683973"/>
            <a:ext cx="479834" cy="486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A11202-56BC-8557-1FC7-1422D73ED9B9}"/>
              </a:ext>
            </a:extLst>
          </p:cNvPr>
          <p:cNvSpPr/>
          <p:nvPr/>
        </p:nvSpPr>
        <p:spPr>
          <a:xfrm>
            <a:off x="9841117" y="5222687"/>
            <a:ext cx="451164" cy="4348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208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How does a program determine competence of a resident?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/>
              <a:t> Have various mechanisms for assessing whether residents are developing as doctors and surgeons.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02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A738-992F-C79D-2750-5258EBEF2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6AF4-C696-493F-02B9-26E36D313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79" y="160287"/>
            <a:ext cx="10905767" cy="992468"/>
          </a:xfrm>
        </p:spPr>
        <p:txBody>
          <a:bodyPr>
            <a:normAutofit fontScale="90000"/>
          </a:bodyPr>
          <a:lstStyle/>
          <a:p>
            <a:r>
              <a:rPr lang="en-US" sz="3400">
                <a:latin typeface="Myanmar Text"/>
                <a:cs typeface="Myanmar Text"/>
              </a:rPr>
              <a:t> Faculty Must Help Determine Competence--Not Only Program Director’s Job!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5FA31-97BA-85FA-1617-8A31771A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679" y="1985653"/>
            <a:ext cx="11620868" cy="37608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>
                <a:latin typeface="Times New Roman" panose="02020603050405020304" pitchFamily="18" charset="0"/>
              </a:rPr>
              <a:t>	</a:t>
            </a: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5010CD7-78E1-BDBA-0C54-4CFB2AB6A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9FD59-F9CE-155D-DC09-538E0199F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21378F46-13C4-2E04-4FA6-B09F446C1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DBA975A-B004-33BE-8128-2E0322063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23DD6F3D-DDDE-426A-35E7-80507CB81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4C56806-D0FC-E253-B1AE-FC40BA408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58D68129-4EB6-06ED-7BF2-4550CE2FE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7837634-1032-3EC3-59A2-8DD02B2D1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C6924D-3D43-98AB-64EC-05AB8D654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36" y="2485926"/>
            <a:ext cx="10195384" cy="4330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DDA262-34AA-ABF7-3AFD-46BA8B9FB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937" y="1255881"/>
            <a:ext cx="10195384" cy="1083604"/>
          </a:xfrm>
          <a:prstGeom prst="rect">
            <a:avLst/>
          </a:prstGeom>
        </p:spPr>
      </p:pic>
      <p:sp>
        <p:nvSpPr>
          <p:cNvPr id="10" name="Sun 9">
            <a:extLst>
              <a:ext uri="{FF2B5EF4-FFF2-40B4-BE49-F238E27FC236}">
                <a16:creationId xmlns:a16="http://schemas.microsoft.com/office/drawing/2014/main" id="{E9C79712-BF88-44CF-343E-07E33DC08653}"/>
              </a:ext>
            </a:extLst>
          </p:cNvPr>
          <p:cNvSpPr/>
          <p:nvPr/>
        </p:nvSpPr>
        <p:spPr>
          <a:xfrm>
            <a:off x="4992610" y="1574410"/>
            <a:ext cx="625673" cy="605201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0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A738-992F-C79D-2750-5258EBEF2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6AF4-C696-493F-02B9-26E36D31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Good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5FA31-97BA-85FA-1617-8A31771A7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679" y="1985653"/>
            <a:ext cx="11620868" cy="37608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>
                <a:latin typeface="Times New Roman" panose="02020603050405020304" pitchFamily="18" charset="0"/>
              </a:rPr>
              <a:t>	</a:t>
            </a: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5010CD7-78E1-BDBA-0C54-4CFB2AB6A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9FD59-F9CE-155D-DC09-538E0199F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21378F46-13C4-2E04-4FA6-B09F446C1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DBA975A-B004-33BE-8128-2E0322063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23DD6F3D-DDDE-426A-35E7-80507CB81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4C56806-D0FC-E253-B1AE-FC40BA408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58D68129-4EB6-06ED-7BF2-4550CE2FE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7837634-1032-3EC3-59A2-8DD02B2D1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72" y="2151036"/>
            <a:ext cx="9183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E5D376-D6E9-92DE-F771-A39767B41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70857"/>
            <a:ext cx="10058399" cy="648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89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6959B-2422-DD0B-4413-D4FABE9CE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200"/>
            </a:br>
            <a:r>
              <a:rPr lang="en-US" sz="4200">
                <a:latin typeface="Myanmar Text"/>
                <a:cs typeface="Myanmar Text"/>
              </a:rPr>
              <a:t>Proof of Completion of a Rotation: Four Things the On-site Team Looks For</a:t>
            </a:r>
            <a:br>
              <a:rPr lang="en-US" sz="4800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1D416-7851-FAAF-14E4-CF8B4A8C0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0816" y="1849050"/>
            <a:ext cx="9836899" cy="4246744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endParaRPr lang="en-US" sz="2000">
              <a:latin typeface="Myanmar Text"/>
            </a:endParaRPr>
          </a:p>
          <a:p>
            <a:pPr marL="715010" lvl="1" indent="-514350">
              <a:buFont typeface="+mj-lt"/>
              <a:buAutoNum type="arabicPeriod"/>
            </a:pPr>
            <a:r>
              <a:rPr lang="en-US" sz="2000">
                <a:latin typeface="Myanmar Text"/>
                <a:cs typeface="Myanmar Text"/>
              </a:rPr>
              <a:t>Competencies that meet criteria set forth in the CPME 320</a:t>
            </a:r>
          </a:p>
          <a:p>
            <a:pPr marL="715010" lvl="1" indent="-514350">
              <a:buFont typeface="+mj-lt"/>
              <a:buAutoNum type="arabicPeriod"/>
            </a:pPr>
            <a:r>
              <a:rPr lang="en-US" sz="2000">
                <a:latin typeface="Myanmar Text"/>
                <a:cs typeface="Myanmar Text"/>
              </a:rPr>
              <a:t>Properly completed evaluations for the rotation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Lists dates of rotation 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Signed by evaluator, whose name and degree are printed legibly 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Signed by trainee and program director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Acceptable </a:t>
            </a:r>
            <a:r>
              <a:rPr lang="en-US" sz="2000">
                <a:latin typeface="Myanmar Text"/>
                <a:cs typeface="Myanmar Text"/>
              </a:rPr>
              <a:t>levels checked off on evaluations (not all "n/a")</a:t>
            </a:r>
          </a:p>
          <a:p>
            <a:pPr marL="200660" lvl="1" indent="0">
              <a:buNone/>
            </a:pPr>
            <a:r>
              <a:rPr lang="en-US" sz="2000">
                <a:latin typeface="Myanmar Text"/>
                <a:cs typeface="Myanmar Text"/>
              </a:rPr>
              <a:t>3. Experiences logged for the non-DPM rotations</a:t>
            </a:r>
          </a:p>
          <a:p>
            <a:pPr marL="200660" lvl="1" indent="0">
              <a:buNone/>
            </a:pPr>
            <a:r>
              <a:rPr lang="en-US" sz="2000">
                <a:latin typeface="Myanmar Text"/>
                <a:cs typeface="Myanmar Text"/>
              </a:rPr>
              <a:t>4. Absence of large-scale podiatric logs during the scheduled time of the rotation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04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FC4F4-BBC5-4944-26E3-A528425A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AA0EF-859D-87A3-D730-F61FCB4C1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r>
              <a:rPr lang="en-US"/>
              <a:t>Review: </a:t>
            </a:r>
          </a:p>
          <a:p>
            <a:r>
              <a:rPr lang="en-US">
                <a:latin typeface="Myanmar Text"/>
                <a:cs typeface="Myanmar Text"/>
              </a:rPr>
              <a:t>All rotation assessment documents must:</a:t>
            </a:r>
          </a:p>
          <a:p>
            <a:pPr lvl="1"/>
            <a:endParaRPr lang="en-US" sz="1800"/>
          </a:p>
          <a:p>
            <a:pPr marL="383540" lvl="1"/>
            <a:r>
              <a:rPr lang="en-US"/>
              <a:t>List dates and name of rotation</a:t>
            </a:r>
          </a:p>
          <a:p>
            <a:pPr marL="383540" lvl="1"/>
            <a:r>
              <a:rPr lang="en-US"/>
              <a:t>List name of trainee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Legibly list evaluator's name and degree/title</a:t>
            </a:r>
          </a:p>
          <a:p>
            <a:pPr marL="383540" lvl="1"/>
            <a:r>
              <a:rPr lang="en-US"/>
              <a:t>Be signed by evaluator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Be signed (or digitally reviewed) by program director and trainee</a:t>
            </a:r>
          </a:p>
        </p:txBody>
      </p:sp>
    </p:spTree>
    <p:extLst>
      <p:ext uri="{BB962C8B-B14F-4D97-AF65-F5344CB8AC3E}">
        <p14:creationId xmlns:p14="http://schemas.microsoft.com/office/powerpoint/2010/main" val="297897924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Custom 2">
      <a:dk1>
        <a:srgbClr val="344068"/>
      </a:dk1>
      <a:lt1>
        <a:srgbClr val="C4D9E4"/>
      </a:lt1>
      <a:dk2>
        <a:srgbClr val="4DA23E"/>
      </a:dk2>
      <a:lt2>
        <a:srgbClr val="A9DC92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d4c215-7d80-40c8-95cb-1022683f4e5d">
      <UserInfo>
        <DisplayName/>
        <AccountId xsi:nil="true"/>
        <AccountType/>
      </UserInfo>
    </SharedWithUsers>
    <lcf76f155ced4ddcb4097134ff3c332f xmlns="fcd50eeb-4b82-4317-be54-1fe3687ad23d">
      <Terms xmlns="http://schemas.microsoft.com/office/infopath/2007/PartnerControls"/>
    </lcf76f155ced4ddcb4097134ff3c332f>
    <TaxCatchAll xmlns="21d4c215-7d80-40c8-95cb-1022683f4e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679A9C45649340BC7077713D2094F0" ma:contentTypeVersion="19" ma:contentTypeDescription="Create a new document." ma:contentTypeScope="" ma:versionID="3051f97fd229b1959d8e8f704119235e">
  <xsd:schema xmlns:xsd="http://www.w3.org/2001/XMLSchema" xmlns:xs="http://www.w3.org/2001/XMLSchema" xmlns:p="http://schemas.microsoft.com/office/2006/metadata/properties" xmlns:ns2="fcd50eeb-4b82-4317-be54-1fe3687ad23d" xmlns:ns3="21d4c215-7d80-40c8-95cb-1022683f4e5d" targetNamespace="http://schemas.microsoft.com/office/2006/metadata/properties" ma:root="true" ma:fieldsID="4e65001b7654dcc2636992c95bf7b733" ns2:_="" ns3:_="">
    <xsd:import namespace="fcd50eeb-4b82-4317-be54-1fe3687ad23d"/>
    <xsd:import namespace="21d4c215-7d80-40c8-95cb-1022683f4e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50eeb-4b82-4317-be54-1fe3687ad2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7375ec6-d0ce-414e-bc2d-1f160d9ff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4c215-7d80-40c8-95cb-1022683f4e5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0c0bfb-3a42-4f7b-98ac-5c5363924f27}" ma:internalName="TaxCatchAll" ma:showField="CatchAllData" ma:web="21d4c215-7d80-40c8-95cb-1022683f4e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8149A-2A2D-48BB-AC79-35CB50A12B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ED6DE-CC46-441A-9D84-077322BD32E6}">
  <ds:schemaRefs>
    <ds:schemaRef ds:uri="21d4c215-7d80-40c8-95cb-1022683f4e5d"/>
    <ds:schemaRef ds:uri="fcd50eeb-4b82-4317-be54-1fe3687ad2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EBB720-FFF9-474A-8B9F-9798504F8A97}">
  <ds:schemaRefs>
    <ds:schemaRef ds:uri="21d4c215-7d80-40c8-95cb-1022683f4e5d"/>
    <ds:schemaRef ds:uri="fcd50eeb-4b82-4317-be54-1fe3687ad2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1737</Words>
  <Application>Microsoft Office PowerPoint</Application>
  <PresentationFormat>Widescreen</PresentationFormat>
  <Paragraphs>157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Aptos</vt:lpstr>
      <vt:lpstr>Arial</vt:lpstr>
      <vt:lpstr>Calibri</vt:lpstr>
      <vt:lpstr>Gill Sans MT</vt:lpstr>
      <vt:lpstr>Gill Sans Nova</vt:lpstr>
      <vt:lpstr>Myanmar Text</vt:lpstr>
      <vt:lpstr>Speak Pro</vt:lpstr>
      <vt:lpstr>Times New Roman</vt:lpstr>
      <vt:lpstr>Wingdings</vt:lpstr>
      <vt:lpstr>RetrospectVTI</vt:lpstr>
      <vt:lpstr>Competency and Assessment Documents</vt:lpstr>
      <vt:lpstr>PowerPoint Presentation</vt:lpstr>
      <vt:lpstr>Curriculum (6.1) The Competencies (6.1) - Standard and Requirements</vt:lpstr>
      <vt:lpstr>Curriculum (6.1) The Competencies (6.1) - 7 Core Competencies</vt:lpstr>
      <vt:lpstr>Podiatric Competencies </vt:lpstr>
      <vt:lpstr>Podiatric Competencies </vt:lpstr>
      <vt:lpstr>Competencies and Assessments   for Non-podiatric Rotations</vt:lpstr>
      <vt:lpstr>Competencies and Assessments  – Non-podiatric</vt:lpstr>
      <vt:lpstr>Competencies and Assessments  – Non-podiatric </vt:lpstr>
      <vt:lpstr>Assessments – CPME 320 Standards and Requirements </vt:lpstr>
      <vt:lpstr>Assessments - Must Be Signed</vt:lpstr>
      <vt:lpstr>Assessments – CPME 320 Standards and Requirements </vt:lpstr>
      <vt:lpstr>Develop and Review Competencies and Assessment Documents with Rotation Directors</vt:lpstr>
      <vt:lpstr>Assessments </vt:lpstr>
      <vt:lpstr>Assessments </vt:lpstr>
      <vt:lpstr>Getting Good Assessments</vt:lpstr>
      <vt:lpstr>Getting Good Assessments</vt:lpstr>
      <vt:lpstr>Getting Good Assessments</vt:lpstr>
      <vt:lpstr>Assessment Documents</vt:lpstr>
      <vt:lpstr>Putting it All Together</vt:lpstr>
      <vt:lpstr> Faculty Must Help Determine Competence--Not Only Program Director’s Job!</vt:lpstr>
      <vt:lpstr>Getting Good Assessments</vt:lpstr>
      <vt:lpstr> Proof of Completion of a Rotation: Four Things the On-site Team Looks For </vt:lpstr>
      <vt:lpstr>Assessment Documents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L. Chouinard</dc:creator>
  <cp:lastModifiedBy>Briana Santos</cp:lastModifiedBy>
  <cp:revision>1</cp:revision>
  <dcterms:created xsi:type="dcterms:W3CDTF">2013-07-15T20:26:40Z</dcterms:created>
  <dcterms:modified xsi:type="dcterms:W3CDTF">2026-09-15T18:53:20Z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0x010100AD679A9C45649340BC7077713D2094F0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