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27"/>
  </p:notesMasterIdLst>
  <p:sldIdLst>
    <p:sldId id="761" r:id="rId5"/>
    <p:sldId id="762" r:id="rId6"/>
    <p:sldId id="763" r:id="rId7"/>
    <p:sldId id="764" r:id="rId8"/>
    <p:sldId id="765" r:id="rId9"/>
    <p:sldId id="766" r:id="rId10"/>
    <p:sldId id="767" r:id="rId11"/>
    <p:sldId id="768" r:id="rId12"/>
    <p:sldId id="769" r:id="rId13"/>
    <p:sldId id="770" r:id="rId14"/>
    <p:sldId id="771" r:id="rId15"/>
    <p:sldId id="772" r:id="rId16"/>
    <p:sldId id="773" r:id="rId17"/>
    <p:sldId id="774" r:id="rId18"/>
    <p:sldId id="386" r:id="rId19"/>
    <p:sldId id="775" r:id="rId20"/>
    <p:sldId id="776" r:id="rId21"/>
    <p:sldId id="777" r:id="rId22"/>
    <p:sldId id="778" r:id="rId23"/>
    <p:sldId id="779" r:id="rId24"/>
    <p:sldId id="780" r:id="rId25"/>
    <p:sldId id="7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From Appendix A in CPME 320.  Residents in a PMSR program can use cases logged in Category 5 to make up deficits in the MAV’s needed in Categories 3 and 4. </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C2540F5-CA38-4384-9320-1147912B1B58}"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17888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MAVs are patient care activity requirements that assure that the resident has been exposed to adequate diversity and volume of patient care. MAVs are not minimum repetitions to achieve competence. For some residents, the minimum repetitions may be higher or lower than the MAVs. It is incumbent upon the program director and the faculty to assure that the resident has achieved a competency, regardless of the number of repetitions.  The MAV’s listed in CPME 320 were derived from the appropriate specialty boards.</a:t>
            </a:r>
          </a:p>
          <a:p>
            <a:pPr eaLnBrk="1" hangingPunct="1">
              <a:spcBef>
                <a:spcPct val="0"/>
              </a:spcBef>
            </a:pPr>
            <a:r>
              <a:rPr lang="en-US" altLang="en-US"/>
              <a:t>A case is defined as an encounter with a patient that includes resident activity in one or more areas of podiatric or non-podiatric evaluation or management. Multiple procedures or activities performed on the same patient by a resident at the same time would constitute one case. An individual patient can be counted towards fulfillment of more than one activity.</a:t>
            </a:r>
          </a:p>
          <a:p>
            <a:pPr eaLnBrk="1" hangingPunct="1">
              <a:spcBef>
                <a:spcPct val="0"/>
              </a:spcBef>
            </a:pPr>
            <a:r>
              <a:rPr lang="en-US" altLang="en-US"/>
              <a:t>Podiatric surgical cases: This activity includes participation of the resident in performing foot and ankle surgery (and their governing and related structures) during a single patient encounter.  In the logs, only categories 1-5 would count towards the surgical case MAV.  PMSR programs require 150 surgical cases and the PMSR with RRA require a total of 300 surgical cases.  </a:t>
            </a:r>
          </a:p>
          <a:p>
            <a:pPr eaLnBrk="1" hangingPunct="1">
              <a:spcBef>
                <a:spcPct val="0"/>
              </a:spcBef>
            </a:pPr>
            <a:r>
              <a:rPr lang="en-US" altLang="en-US"/>
              <a:t>Trauma: 50 cases</a:t>
            </a:r>
          </a:p>
          <a:p>
            <a:pPr eaLnBrk="1" hangingPunct="1">
              <a:spcBef>
                <a:spcPct val="0"/>
              </a:spcBef>
            </a:pPr>
            <a:r>
              <a:rPr lang="en-US" altLang="en-US"/>
              <a:t>25 </a:t>
            </a:r>
            <a:r>
              <a:rPr lang="en-US" altLang="en-US" err="1"/>
              <a:t>Podopediatric</a:t>
            </a:r>
            <a:r>
              <a:rPr lang="en-US" altLang="en-US"/>
              <a:t> cases are required. This activity includes resident participation in the evaluation and/or management of lower</a:t>
            </a:r>
            <a:r>
              <a:rPr lang="en-US" altLang="en-US" baseline="0"/>
              <a:t> extremity pathology in patients</a:t>
            </a:r>
            <a:r>
              <a:rPr lang="en-US" altLang="en-US"/>
              <a:t> who are less than 18 years of age.</a:t>
            </a:r>
          </a:p>
          <a:p>
            <a:pPr eaLnBrk="1" hangingPunct="1">
              <a:spcBef>
                <a:spcPct val="0"/>
              </a:spcBef>
            </a:pPr>
            <a:r>
              <a:rPr lang="en-US" altLang="en-US"/>
              <a:t>75 Biomechanical cases and 50 comprehensive H&amp;P’s</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2CD7476-53A1-4B55-854F-A93A44EF8C04}"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1310629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28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59878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2BEA474-078D-4E9B-9B14-09A87B19DC46}"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4DA23E"/>
              </a:solidFill>
              <a:effectLst/>
              <a:uLnTx/>
              <a:uFillTx/>
              <a:latin typeface="Speak Pro" panose="020F0502020204030204"/>
              <a:ea typeface="+mn-ea"/>
              <a:cs typeface="+mn-cs"/>
            </a:endParaRPr>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4DA23E"/>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4DA23E"/>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3991757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75B394-D9F9-4F0C-B15D-605F45CB9E9F}"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9" name="Picture 8" descr="A picture containing company name&#10;&#10;Description automatically generated">
            <a:extLst>
              <a:ext uri="{FF2B5EF4-FFF2-40B4-BE49-F238E27FC236}">
                <a16:creationId xmlns:a16="http://schemas.microsoft.com/office/drawing/2014/main" id="{2D07355B-A72C-41B6-B1AB-095A53598E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198716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D9DF0F1C-5577-4ACB-BB62-DF8F3C494C7E}" type="datetime1">
              <a:rPr lang="en-US" smtClean="0"/>
              <a:t>9/15/2026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19659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4BE1D723-8F53-4F53-90B0-1982A396982E}" type="datetime1">
              <a:rPr lang="en-US" smtClean="0"/>
              <a:t>9/15/2026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82267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39667345-2558-425A-8533-9BFDBCE15005}" type="datetime1">
              <a:rPr lang="en-US" smtClean="0"/>
              <a:t>9/15/2026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16601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5771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92BEA474-078D-4E9B-9B14-09A87B19DC46}" type="datetime1">
              <a:rPr lang="en-US" smtClean="0"/>
              <a:t>9/15/2026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519877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BAAAC38D-0552-4C82-B593-E6124DFADBE2}" type="datetime1">
              <a:rPr lang="en-US" smtClean="0"/>
              <a:t>9/15/2026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18485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8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5869092"/>
            <a:ext cx="12188825" cy="988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74124" y="6206272"/>
            <a:ext cx="7981556"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cxnSp>
        <p:nvCxnSpPr>
          <p:cNvPr id="10" name="Straight Connector 9">
            <a:extLst>
              <a:ext uri="{FF2B5EF4-FFF2-40B4-BE49-F238E27FC236}">
                <a16:creationId xmlns:a16="http://schemas.microsoft.com/office/drawing/2014/main" id="{C5025DAC-8B93-4160-B017-3A274A5828C0}"/>
              </a:ext>
            </a:extLst>
          </p:cNvPr>
          <p:cNvCxnSpPr>
            <a:cxnSpLocks/>
          </p:cNvCxnSpPr>
          <p:nvPr/>
        </p:nvCxnSpPr>
        <p:spPr>
          <a:xfrm>
            <a:off x="1097279" y="1897380"/>
            <a:ext cx="10063213" cy="0"/>
          </a:xfrm>
          <a:prstGeom prst="line">
            <a:avLst/>
          </a:prstGeom>
          <a:ln w="63500">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51336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41" r:id="rId3"/>
    <p:sldLayoutId id="2147483747" r:id="rId4"/>
    <p:sldLayoutId id="2147483768" r:id="rId5"/>
    <p:sldLayoutId id="2147483769" r:id="rId6"/>
    <p:sldLayoutId id="2147483770" r:id="rId7"/>
    <p:sldLayoutId id="2147483771" r:id="rId8"/>
    <p:sldLayoutId id="2147483772" r:id="rId9"/>
    <p:sldLayoutId id="2147483773" r:id="rId10"/>
    <p:sldLayoutId id="2147483774" r:id="rId11"/>
  </p:sldLayoutIdLst>
  <p:hf sldNum="0" hdr="0" ftr="0" dt="0"/>
  <p:txStyles>
    <p:titleStyle>
      <a:lvl1pPr algn="l" defTabSz="914400" rtl="0" eaLnBrk="1" latinLnBrk="0" hangingPunct="1">
        <a:lnSpc>
          <a:spcPct val="90000"/>
        </a:lnSpc>
        <a:spcBef>
          <a:spcPct val="0"/>
        </a:spcBef>
        <a:buNone/>
        <a:defRPr sz="4600" i="0" kern="1200" spc="-50" baseline="0">
          <a:solidFill>
            <a:srgbClr val="FFFFFF"/>
          </a:solidFill>
          <a:latin typeface="Gill Sans Nova" panose="020B06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Gill Sans MT" panose="020B0502020104020203" pitchFamily="34" charset="0"/>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Gill Sans MT" panose="020B0502020104020203" pitchFamily="34" charset="0"/>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A6BFD-3693-445C-91B8-3C5AAB2B801B}"/>
              </a:ext>
            </a:extLst>
          </p:cNvPr>
          <p:cNvSpPr>
            <a:spLocks noGrp="1"/>
          </p:cNvSpPr>
          <p:nvPr>
            <p:ph type="title"/>
          </p:nvPr>
        </p:nvSpPr>
        <p:spPr>
          <a:xfrm>
            <a:off x="1097280" y="2969443"/>
            <a:ext cx="10058400" cy="1469649"/>
          </a:xfrm>
        </p:spPr>
        <p:txBody>
          <a:bodyPr>
            <a:normAutofit/>
          </a:bodyPr>
          <a:lstStyle/>
          <a:p>
            <a:r>
              <a:rPr lang="en-US" sz="4400">
                <a:solidFill>
                  <a:srgbClr val="FFFF00"/>
                </a:solidFill>
                <a:latin typeface="Myanmar Text"/>
                <a:cs typeface="Myanmar Text"/>
              </a:rPr>
              <a:t>Semi-annual Resident Review</a:t>
            </a:r>
          </a:p>
        </p:txBody>
      </p:sp>
      <p:sp>
        <p:nvSpPr>
          <p:cNvPr id="3" name="Text Placeholder 2">
            <a:extLst>
              <a:ext uri="{FF2B5EF4-FFF2-40B4-BE49-F238E27FC236}">
                <a16:creationId xmlns:a16="http://schemas.microsoft.com/office/drawing/2014/main" id="{8D92F4C1-0775-42C9-B18A-EB23D6627356}"/>
              </a:ext>
            </a:extLst>
          </p:cNvPr>
          <p:cNvSpPr>
            <a:spLocks noGrp="1"/>
          </p:cNvSpPr>
          <p:nvPr>
            <p:ph type="body" idx="1"/>
          </p:nvPr>
        </p:nvSpPr>
        <p:spPr/>
        <p:txBody>
          <a:bodyPr>
            <a:normAutofit/>
          </a:bodyPr>
          <a:lstStyle/>
          <a:p>
            <a:r>
              <a:rPr lang="en-US" i="1" cap="none">
                <a:latin typeface="Myanmar Text" panose="020B0502040204020203" pitchFamily="34" charset="0"/>
                <a:cs typeface="Myanmar Text" panose="020B0502040204020203" pitchFamily="34" charset="0"/>
              </a:rPr>
              <a:t>These informal slides were intended to be delivered in a conversational format, with the presenter sharing practical examples and emphasizing the key elements that contribute to a successful on-site evaluation.</a:t>
            </a:r>
            <a:endParaRPr lang="en-US" cap="none">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327407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433-9454-4CB5-A9F8-CEE67D81C89E}"/>
              </a:ext>
            </a:extLst>
          </p:cNvPr>
          <p:cNvSpPr>
            <a:spLocks noGrp="1"/>
          </p:cNvSpPr>
          <p:nvPr>
            <p:ph type="title"/>
          </p:nvPr>
        </p:nvSpPr>
        <p:spPr/>
        <p:txBody>
          <a:bodyPr/>
          <a:lstStyle/>
          <a:p>
            <a:r>
              <a:rPr lang="en-US">
                <a:solidFill>
                  <a:srgbClr val="FFFF00"/>
                </a:solidFill>
                <a:latin typeface="Myanmar Text"/>
                <a:cs typeface="Myanmar Text"/>
              </a:rPr>
              <a:t>Semi-annual Assessment of Resident</a:t>
            </a:r>
            <a:endParaRPr lang="en-US"/>
          </a:p>
        </p:txBody>
      </p:sp>
      <p:sp>
        <p:nvSpPr>
          <p:cNvPr id="3" name="Content Placeholder 2">
            <a:extLst>
              <a:ext uri="{FF2B5EF4-FFF2-40B4-BE49-F238E27FC236}">
                <a16:creationId xmlns:a16="http://schemas.microsoft.com/office/drawing/2014/main" id="{96107484-F351-47E7-A3E1-8659595B0AF3}"/>
              </a:ext>
            </a:extLst>
          </p:cNvPr>
          <p:cNvSpPr>
            <a:spLocks noGrp="1"/>
          </p:cNvSpPr>
          <p:nvPr>
            <p:ph idx="1"/>
          </p:nvPr>
        </p:nvSpPr>
        <p:spPr/>
        <p:txBody>
          <a:bodyPr vert="horz" lIns="0" tIns="45720" rIns="0" bIns="45720" rtlCol="0" anchor="t">
            <a:normAutofit lnSpcReduction="10000"/>
          </a:bodyPr>
          <a:lstStyle/>
          <a:p>
            <a:pPr marL="0" indent="0">
              <a:buNone/>
            </a:pPr>
            <a:r>
              <a:rPr lang="en-US" b="1">
                <a:latin typeface="Myanmar Text"/>
                <a:cs typeface="Myanmar Text"/>
              </a:rPr>
              <a:t>7.2 The faculty and program director shall assess and validate, on an ongoing basis, the extent to which the resident has achieved the competencies. </a:t>
            </a:r>
          </a:p>
          <a:p>
            <a:pPr marL="383540" lvl="1">
              <a:buFont typeface="Wingdings" panose="05000000000000000000" pitchFamily="2" charset="2"/>
              <a:buChar char="Ø"/>
            </a:pPr>
            <a:r>
              <a:rPr lang="en-US" b="1">
                <a:latin typeface="Myanmar Text"/>
                <a:cs typeface="Myanmar Text"/>
              </a:rPr>
              <a:t>a. Faculty assessment of the resident </a:t>
            </a:r>
          </a:p>
          <a:p>
            <a:pPr marL="383540" lvl="1">
              <a:buFont typeface="Wingdings" panose="05000000000000000000" pitchFamily="2" charset="2"/>
              <a:buChar char="Ø"/>
            </a:pPr>
            <a:r>
              <a:rPr lang="en-US" b="1">
                <a:latin typeface="Myanmar Text"/>
                <a:cs typeface="Myanmar Text"/>
              </a:rPr>
              <a:t>b. Program director semi-annual assessment of the resident </a:t>
            </a:r>
          </a:p>
          <a:p>
            <a:pPr marL="383540" lvl="1">
              <a:buFont typeface="Wingdings" panose="05000000000000000000" pitchFamily="2" charset="2"/>
              <a:buChar char="Ø"/>
            </a:pPr>
            <a:r>
              <a:rPr lang="en-US" b="1">
                <a:latin typeface="Myanmar Text"/>
                <a:cs typeface="Myanmar Text"/>
              </a:rPr>
              <a:t>c. Program director final assessment of the resident</a:t>
            </a:r>
          </a:p>
          <a:p>
            <a:pPr marL="749300" lvl="3">
              <a:buFont typeface="Wingdings" panose="05000000000000000000" pitchFamily="2" charset="2"/>
              <a:buChar char="Ø"/>
            </a:pPr>
            <a:r>
              <a:rPr lang="en-US" i="1">
                <a:latin typeface="Myanmar Text"/>
                <a:cs typeface="Myanmar Text"/>
              </a:rPr>
              <a:t> </a:t>
            </a:r>
            <a:r>
              <a:rPr lang="en-US" sz="1800" i="1">
                <a:latin typeface="Myanmar Text"/>
                <a:cs typeface="Myanmar Text"/>
              </a:rPr>
              <a:t>Intent and Background: The final assessment of the resident is to be conducted in lieu of the semi-annual assessment. This assessment must be conducted within the resident’s final two months of training. </a:t>
            </a:r>
          </a:p>
        </p:txBody>
      </p:sp>
    </p:spTree>
    <p:extLst>
      <p:ext uri="{BB962C8B-B14F-4D97-AF65-F5344CB8AC3E}">
        <p14:creationId xmlns:p14="http://schemas.microsoft.com/office/powerpoint/2010/main" val="2326748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20A8-51DF-5A18-56FF-E99549AF75F7}"/>
              </a:ext>
            </a:extLst>
          </p:cNvPr>
          <p:cNvSpPr>
            <a:spLocks noGrp="1"/>
          </p:cNvSpPr>
          <p:nvPr>
            <p:ph type="title"/>
          </p:nvPr>
        </p:nvSpPr>
        <p:spPr/>
        <p:txBody>
          <a:bodyPr>
            <a:normAutofit/>
          </a:bodyPr>
          <a:lstStyle/>
          <a:p>
            <a:r>
              <a:rPr lang="en-US" sz="4400">
                <a:solidFill>
                  <a:srgbClr val="FFFF00"/>
                </a:solidFill>
                <a:latin typeface="Myanmar Text"/>
                <a:cs typeface="Myanmar Text"/>
              </a:rPr>
              <a:t>7.2a. Faculty Assessment of the Resident</a:t>
            </a:r>
          </a:p>
        </p:txBody>
      </p:sp>
      <p:sp>
        <p:nvSpPr>
          <p:cNvPr id="3" name="Content Placeholder 2">
            <a:extLst>
              <a:ext uri="{FF2B5EF4-FFF2-40B4-BE49-F238E27FC236}">
                <a16:creationId xmlns:a16="http://schemas.microsoft.com/office/drawing/2014/main" id="{E119154F-14B1-E2AD-788F-C1015D0C50F7}"/>
              </a:ext>
            </a:extLst>
          </p:cNvPr>
          <p:cNvSpPr>
            <a:spLocks noGrp="1"/>
          </p:cNvSpPr>
          <p:nvPr>
            <p:ph idx="1"/>
          </p:nvPr>
        </p:nvSpPr>
        <p:spPr/>
        <p:txBody>
          <a:bodyPr vert="horz" lIns="0" tIns="45720" rIns="0" bIns="45720" rtlCol="0" anchor="t">
            <a:normAutofit lnSpcReduction="10000"/>
          </a:bodyPr>
          <a:lstStyle/>
          <a:p>
            <a:r>
              <a:rPr lang="en-US" sz="1600"/>
              <a:t>Assessment forms for all rotations in the curriculum. </a:t>
            </a:r>
          </a:p>
          <a:p>
            <a:pPr marL="383540" lvl="1"/>
            <a:r>
              <a:rPr lang="en-US" sz="1600"/>
              <a:t>Dates of rotation, resident, and faculty member. </a:t>
            </a:r>
          </a:p>
          <a:p>
            <a:pPr marL="383540" lvl="1"/>
            <a:r>
              <a:rPr lang="en-US" sz="1600">
                <a:latin typeface="Myanmar Text"/>
                <a:cs typeface="Myanmar Text"/>
              </a:rPr>
              <a:t>Signed and/or electronically acknowledged and dated by faculty member, resident, and program director. </a:t>
            </a:r>
          </a:p>
          <a:p>
            <a:pPr marL="383540" lvl="1"/>
            <a:r>
              <a:rPr lang="en-US" sz="1600">
                <a:latin typeface="Myanmar Text"/>
                <a:cs typeface="Myanmar Text"/>
              </a:rPr>
              <a:t>Competencies specific to rotation. communication skills, professional behavior, attitudes, and initiative.</a:t>
            </a:r>
          </a:p>
          <a:p>
            <a:pPr marL="383540" lvl="1"/>
            <a:r>
              <a:rPr lang="en-US" sz="1600">
                <a:latin typeface="Myanmar Text"/>
                <a:cs typeface="Myanmar Text"/>
              </a:rPr>
              <a:t>Timing must allow sufficient opportunity for performance improvement. </a:t>
            </a:r>
          </a:p>
          <a:p>
            <a:r>
              <a:rPr lang="en-US" sz="1600">
                <a:latin typeface="Myanmar Text"/>
                <a:cs typeface="Myanmar Text"/>
              </a:rPr>
              <a:t>Assessment at least once for every three months of uninterrupted training in podiatric medicine/surgery and must include outpatient podiatric experiences (clinic and/or private practice offices). </a:t>
            </a:r>
          </a:p>
          <a:p>
            <a:r>
              <a:rPr lang="en-US" sz="1600" b="1" i="1">
                <a:latin typeface="Myanmar Text"/>
                <a:cs typeface="Myanmar Text"/>
              </a:rPr>
              <a:t>Intent and Background: </a:t>
            </a:r>
            <a:r>
              <a:rPr lang="en-US" sz="1600" i="1">
                <a:latin typeface="Myanmar Text"/>
                <a:cs typeface="Myanmar Text"/>
              </a:rPr>
              <a:t>Podiatric medicine/surgery assessment forms may be combined or separate documents. </a:t>
            </a:r>
            <a:endParaRPr lang="en-US" sz="1600">
              <a:latin typeface="Myanmar Text"/>
              <a:cs typeface="Myanmar Text"/>
            </a:endParaRPr>
          </a:p>
          <a:p>
            <a:r>
              <a:rPr lang="en-US" sz="1600" i="1"/>
              <a:t>Electronic or written acknowledgement of receipt and review of the assessment by the resident and program director is acceptable. </a:t>
            </a:r>
            <a:endParaRPr lang="en-US" sz="1600"/>
          </a:p>
        </p:txBody>
      </p:sp>
    </p:spTree>
    <p:extLst>
      <p:ext uri="{BB962C8B-B14F-4D97-AF65-F5344CB8AC3E}">
        <p14:creationId xmlns:p14="http://schemas.microsoft.com/office/powerpoint/2010/main" val="314298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AB9A-32C2-3198-E7AC-5BCB5F8C1876}"/>
              </a:ext>
            </a:extLst>
          </p:cNvPr>
          <p:cNvSpPr>
            <a:spLocks noGrp="1"/>
          </p:cNvSpPr>
          <p:nvPr>
            <p:ph type="title"/>
          </p:nvPr>
        </p:nvSpPr>
        <p:spPr>
          <a:xfrm>
            <a:off x="1097280" y="286604"/>
            <a:ext cx="10058400" cy="1072414"/>
          </a:xfrm>
        </p:spPr>
        <p:txBody>
          <a:bodyPr/>
          <a:lstStyle/>
          <a:p>
            <a:r>
              <a:rPr lang="en-US">
                <a:solidFill>
                  <a:srgbClr val="FFFF00"/>
                </a:solidFill>
                <a:latin typeface="Myanmar Text"/>
                <a:cs typeface="Myanmar Text"/>
              </a:rPr>
              <a:t>Semi-annual Assessment of Resident</a:t>
            </a:r>
          </a:p>
        </p:txBody>
      </p:sp>
      <p:sp>
        <p:nvSpPr>
          <p:cNvPr id="3" name="Content Placeholder 2">
            <a:extLst>
              <a:ext uri="{FF2B5EF4-FFF2-40B4-BE49-F238E27FC236}">
                <a16:creationId xmlns:a16="http://schemas.microsoft.com/office/drawing/2014/main" id="{D66B0E2A-A852-716D-0000-D5C9C8DC21B7}"/>
              </a:ext>
            </a:extLst>
          </p:cNvPr>
          <p:cNvSpPr>
            <a:spLocks noGrp="1"/>
          </p:cNvSpPr>
          <p:nvPr>
            <p:ph idx="1"/>
          </p:nvPr>
        </p:nvSpPr>
        <p:spPr/>
        <p:txBody>
          <a:bodyPr>
            <a:normAutofit/>
          </a:bodyPr>
          <a:lstStyle/>
          <a:p>
            <a:r>
              <a:rPr lang="en-US" b="1"/>
              <a:t>7.2b. Program Director Semi-Annual Assessment of the Resident </a:t>
            </a:r>
          </a:p>
          <a:p>
            <a:pPr lvl="1">
              <a:buFont typeface="Wingdings" panose="05000000000000000000" pitchFamily="2" charset="2"/>
              <a:buChar char="Ø"/>
            </a:pPr>
            <a:r>
              <a:rPr lang="en-US"/>
              <a:t>The program director must conduct and document a semi-annual meeting with each resident on an </a:t>
            </a:r>
            <a:r>
              <a:rPr lang="en-US" b="1"/>
              <a:t>individual basis</a:t>
            </a:r>
            <a:r>
              <a:rPr lang="en-US"/>
              <a:t>. The semi-annual assessment must be signed and dated by the program director and the resident. This review must include the following:</a:t>
            </a:r>
          </a:p>
          <a:p>
            <a:pPr lvl="4"/>
            <a:r>
              <a:rPr lang="en-US"/>
              <a:t> Review of completed rotation assessments (see requirement 7.2a). </a:t>
            </a:r>
          </a:p>
          <a:p>
            <a:pPr lvl="4"/>
            <a:r>
              <a:rPr lang="en-US"/>
              <a:t> In-training examinations. </a:t>
            </a:r>
          </a:p>
          <a:p>
            <a:pPr lvl="4"/>
            <a:r>
              <a:rPr lang="en-US"/>
              <a:t> Projected attainment of MAVs.</a:t>
            </a:r>
          </a:p>
        </p:txBody>
      </p:sp>
    </p:spTree>
    <p:extLst>
      <p:ext uri="{BB962C8B-B14F-4D97-AF65-F5344CB8AC3E}">
        <p14:creationId xmlns:p14="http://schemas.microsoft.com/office/powerpoint/2010/main" val="816071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9C72-F95D-92DA-E451-1ADF61B73226}"/>
              </a:ext>
            </a:extLst>
          </p:cNvPr>
          <p:cNvSpPr>
            <a:spLocks noGrp="1"/>
          </p:cNvSpPr>
          <p:nvPr>
            <p:ph type="title"/>
          </p:nvPr>
        </p:nvSpPr>
        <p:spPr>
          <a:xfrm>
            <a:off x="1097280" y="286603"/>
            <a:ext cx="10058400" cy="1030469"/>
          </a:xfrm>
        </p:spPr>
        <p:txBody>
          <a:bodyPr/>
          <a:lstStyle/>
          <a:p>
            <a:r>
              <a:rPr lang="en-US">
                <a:solidFill>
                  <a:srgbClr val="FFFF00"/>
                </a:solidFill>
                <a:latin typeface="Myanmar Text"/>
                <a:cs typeface="Myanmar Text"/>
              </a:rPr>
              <a:t>Semi-annual Review: Data</a:t>
            </a:r>
          </a:p>
        </p:txBody>
      </p:sp>
      <p:sp>
        <p:nvSpPr>
          <p:cNvPr id="3" name="Content Placeholder 2">
            <a:extLst>
              <a:ext uri="{FF2B5EF4-FFF2-40B4-BE49-F238E27FC236}">
                <a16:creationId xmlns:a16="http://schemas.microsoft.com/office/drawing/2014/main" id="{7B9B26AF-95EB-F1F8-D588-AF5BF6F24967}"/>
              </a:ext>
            </a:extLst>
          </p:cNvPr>
          <p:cNvSpPr>
            <a:spLocks noGrp="1"/>
          </p:cNvSpPr>
          <p:nvPr>
            <p:ph idx="1"/>
          </p:nvPr>
        </p:nvSpPr>
        <p:spPr/>
        <p:txBody>
          <a:bodyPr vert="horz" lIns="0" tIns="45720" rIns="0" bIns="45720" rtlCol="0" anchor="t">
            <a:normAutofit fontScale="92500" lnSpcReduction="10000"/>
          </a:bodyPr>
          <a:lstStyle/>
          <a:p>
            <a:pPr>
              <a:buFont typeface="Wingdings" panose="05000000000000000000" pitchFamily="2" charset="2"/>
              <a:buChar char="Ø"/>
            </a:pPr>
            <a:r>
              <a:rPr lang="en-US"/>
              <a:t>All rotation evaluations since prior review*</a:t>
            </a:r>
          </a:p>
          <a:p>
            <a:pPr marL="383540" lvl="1">
              <a:buFont typeface="Wingdings" panose="05000000000000000000" pitchFamily="2" charset="2"/>
              <a:buChar char="Ø"/>
            </a:pPr>
            <a:r>
              <a:rPr lang="en-US"/>
              <a:t>Consider 360-degree assessments or milestones assessment data</a:t>
            </a:r>
          </a:p>
          <a:p>
            <a:pPr>
              <a:buFont typeface="Wingdings" panose="05000000000000000000" pitchFamily="2" charset="2"/>
              <a:buChar char="Ø"/>
            </a:pPr>
            <a:r>
              <a:rPr lang="en-US"/>
              <a:t>In-training exam results*</a:t>
            </a:r>
          </a:p>
          <a:p>
            <a:pPr marL="383540" lvl="1">
              <a:buFont typeface="Wingdings" panose="05000000000000000000" pitchFamily="2" charset="2"/>
              <a:buChar char="Ø"/>
            </a:pPr>
            <a:r>
              <a:rPr lang="en-US"/>
              <a:t>Can direct areas that need improvement</a:t>
            </a:r>
          </a:p>
          <a:p>
            <a:pPr>
              <a:buFont typeface="Wingdings" panose="05000000000000000000" pitchFamily="2" charset="2"/>
              <a:buChar char="Ø"/>
            </a:pPr>
            <a:r>
              <a:rPr lang="en-US"/>
              <a:t>Projected attainment of MAVs* </a:t>
            </a:r>
          </a:p>
          <a:p>
            <a:pPr marL="383540" lvl="1">
              <a:buFont typeface="Wingdings" panose="05000000000000000000" pitchFamily="2" charset="2"/>
              <a:buChar char="Ø"/>
            </a:pPr>
            <a:r>
              <a:rPr lang="en-US">
                <a:latin typeface="Myanmar Text"/>
                <a:cs typeface="Myanmar Text"/>
              </a:rPr>
              <a:t>Review of clinical / surgical logs / diversity / volume</a:t>
            </a:r>
          </a:p>
          <a:p>
            <a:pPr>
              <a:buFont typeface="Wingdings" panose="05000000000000000000" pitchFamily="2" charset="2"/>
              <a:buChar char="Ø"/>
            </a:pPr>
            <a:r>
              <a:rPr lang="en-US">
                <a:latin typeface="Myanmar Text"/>
                <a:cs typeface="Myanmar Text"/>
              </a:rPr>
              <a:t>Research requirements – methodology per CPME plus other per program</a:t>
            </a:r>
          </a:p>
          <a:p>
            <a:pPr>
              <a:buFont typeface="Wingdings" panose="05000000000000000000" pitchFamily="2" charset="2"/>
              <a:buChar char="Ø"/>
            </a:pPr>
            <a:r>
              <a:rPr lang="en-US">
                <a:latin typeface="Myanmar Text"/>
                <a:cs typeface="Myanmar Text"/>
              </a:rPr>
              <a:t>Required didactic activities – weekly and annual </a:t>
            </a:r>
            <a:endParaRPr lang="en-US"/>
          </a:p>
        </p:txBody>
      </p:sp>
    </p:spTree>
    <p:extLst>
      <p:ext uri="{BB962C8B-B14F-4D97-AF65-F5344CB8AC3E}">
        <p14:creationId xmlns:p14="http://schemas.microsoft.com/office/powerpoint/2010/main" val="571871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891C-80D3-D9E9-4352-24C8112374B5}"/>
              </a:ext>
            </a:extLst>
          </p:cNvPr>
          <p:cNvSpPr>
            <a:spLocks noGrp="1"/>
          </p:cNvSpPr>
          <p:nvPr>
            <p:ph type="title"/>
          </p:nvPr>
        </p:nvSpPr>
        <p:spPr>
          <a:xfrm>
            <a:off x="1097280" y="286603"/>
            <a:ext cx="10058400" cy="905703"/>
          </a:xfrm>
        </p:spPr>
        <p:txBody>
          <a:bodyPr>
            <a:normAutofit fontScale="90000"/>
          </a:bodyPr>
          <a:lstStyle/>
          <a:p>
            <a:r>
              <a:rPr lang="en-US">
                <a:solidFill>
                  <a:srgbClr val="FFFF00"/>
                </a:solidFill>
                <a:latin typeface="Myanmar Text"/>
                <a:cs typeface="Myanmar Text"/>
              </a:rPr>
              <a:t>Review Evaluations – If You Use Milestones</a:t>
            </a:r>
          </a:p>
        </p:txBody>
      </p:sp>
      <p:pic>
        <p:nvPicPr>
          <p:cNvPr id="4" name="Content Placeholder 3">
            <a:extLst>
              <a:ext uri="{FF2B5EF4-FFF2-40B4-BE49-F238E27FC236}">
                <a16:creationId xmlns:a16="http://schemas.microsoft.com/office/drawing/2014/main" id="{2665AD47-495D-6DFF-8DF9-4C6B892605FA}"/>
              </a:ext>
            </a:extLst>
          </p:cNvPr>
          <p:cNvPicPr>
            <a:picLocks noGrp="1" noChangeAspect="1"/>
          </p:cNvPicPr>
          <p:nvPr>
            <p:ph idx="1"/>
          </p:nvPr>
        </p:nvPicPr>
        <p:blipFill>
          <a:blip r:embed="rId2"/>
          <a:stretch>
            <a:fillRect/>
          </a:stretch>
        </p:blipFill>
        <p:spPr>
          <a:xfrm>
            <a:off x="2852757" y="1434351"/>
            <a:ext cx="6253401" cy="5038166"/>
          </a:xfrm>
          <a:prstGeom prst="rect">
            <a:avLst/>
          </a:prstGeom>
          <a:ln w="38100" cap="sq">
            <a:solidFill>
              <a:srgbClr val="FFFFFF"/>
            </a:solidFill>
            <a:prstDash val="solid"/>
            <a:miter lim="800000"/>
          </a:ln>
          <a:effectLst>
            <a:outerShdw blurRad="50800" dist="38100" dir="2700000" algn="tl" rotWithShape="0">
              <a:srgbClr val="000000">
                <a:alpha val="43000"/>
              </a:srgbClr>
            </a:outerShdw>
          </a:effectLst>
        </p:spPr>
      </p:pic>
      <p:sp>
        <p:nvSpPr>
          <p:cNvPr id="6" name="Oval 5">
            <a:extLst>
              <a:ext uri="{FF2B5EF4-FFF2-40B4-BE49-F238E27FC236}">
                <a16:creationId xmlns:a16="http://schemas.microsoft.com/office/drawing/2014/main" id="{43415C26-521F-1DF6-EDBA-809D1F71E802}"/>
              </a:ext>
            </a:extLst>
          </p:cNvPr>
          <p:cNvSpPr/>
          <p:nvPr/>
        </p:nvSpPr>
        <p:spPr>
          <a:xfrm flipH="1" flipV="1">
            <a:off x="6840071" y="3254186"/>
            <a:ext cx="179294" cy="174813"/>
          </a:xfrm>
          <a:prstGeom prst="ellipse">
            <a:avLst/>
          </a:prstGeom>
          <a:solidFill>
            <a:schemeClr val="bg1">
              <a:lumMod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pic>
        <p:nvPicPr>
          <p:cNvPr id="7" name="Picture 6">
            <a:extLst>
              <a:ext uri="{FF2B5EF4-FFF2-40B4-BE49-F238E27FC236}">
                <a16:creationId xmlns:a16="http://schemas.microsoft.com/office/drawing/2014/main" id="{9656CA39-0A70-629F-4C03-8505D5DDC663}"/>
              </a:ext>
            </a:extLst>
          </p:cNvPr>
          <p:cNvPicPr>
            <a:picLocks noChangeAspect="1"/>
          </p:cNvPicPr>
          <p:nvPr/>
        </p:nvPicPr>
        <p:blipFill>
          <a:blip r:embed="rId3"/>
          <a:stretch>
            <a:fillRect/>
          </a:stretch>
        </p:blipFill>
        <p:spPr>
          <a:xfrm>
            <a:off x="5931391" y="4750927"/>
            <a:ext cx="195089" cy="188992"/>
          </a:xfrm>
          <a:prstGeom prst="rect">
            <a:avLst/>
          </a:prstGeom>
        </p:spPr>
      </p:pic>
      <p:pic>
        <p:nvPicPr>
          <p:cNvPr id="8" name="Picture 7">
            <a:extLst>
              <a:ext uri="{FF2B5EF4-FFF2-40B4-BE49-F238E27FC236}">
                <a16:creationId xmlns:a16="http://schemas.microsoft.com/office/drawing/2014/main" id="{038B32C3-110C-3C91-CC9D-08E45D53D69E}"/>
              </a:ext>
            </a:extLst>
          </p:cNvPr>
          <p:cNvPicPr>
            <a:picLocks noChangeAspect="1"/>
          </p:cNvPicPr>
          <p:nvPr/>
        </p:nvPicPr>
        <p:blipFill>
          <a:blip r:embed="rId3"/>
          <a:stretch>
            <a:fillRect/>
          </a:stretch>
        </p:blipFill>
        <p:spPr>
          <a:xfrm>
            <a:off x="5931390" y="6288006"/>
            <a:ext cx="195089" cy="188992"/>
          </a:xfrm>
          <a:prstGeom prst="rect">
            <a:avLst/>
          </a:prstGeom>
        </p:spPr>
      </p:pic>
    </p:spTree>
    <p:extLst>
      <p:ext uri="{BB962C8B-B14F-4D97-AF65-F5344CB8AC3E}">
        <p14:creationId xmlns:p14="http://schemas.microsoft.com/office/powerpoint/2010/main" val="2392792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A2C9-81FE-5155-5BB0-6CBD12599591}"/>
              </a:ext>
            </a:extLst>
          </p:cNvPr>
          <p:cNvSpPr>
            <a:spLocks noGrp="1"/>
          </p:cNvSpPr>
          <p:nvPr>
            <p:ph type="title"/>
          </p:nvPr>
        </p:nvSpPr>
        <p:spPr>
          <a:xfrm>
            <a:off x="1097280" y="286604"/>
            <a:ext cx="10058400" cy="995350"/>
          </a:xfrm>
        </p:spPr>
        <p:txBody>
          <a:bodyPr/>
          <a:lstStyle/>
          <a:p>
            <a:r>
              <a:rPr lang="en-US">
                <a:solidFill>
                  <a:srgbClr val="FFFF00"/>
                </a:solidFill>
              </a:rPr>
              <a:t>Milestones</a:t>
            </a:r>
          </a:p>
        </p:txBody>
      </p:sp>
      <p:pic>
        <p:nvPicPr>
          <p:cNvPr id="4" name="Content Placeholder 3">
            <a:extLst>
              <a:ext uri="{FF2B5EF4-FFF2-40B4-BE49-F238E27FC236}">
                <a16:creationId xmlns:a16="http://schemas.microsoft.com/office/drawing/2014/main" id="{1EE4651D-A00C-FAE6-766E-933487E0AD7B}"/>
              </a:ext>
            </a:extLst>
          </p:cNvPr>
          <p:cNvPicPr>
            <a:picLocks noGrp="1" noChangeAspect="1"/>
          </p:cNvPicPr>
          <p:nvPr>
            <p:ph idx="1"/>
          </p:nvPr>
        </p:nvPicPr>
        <p:blipFill>
          <a:blip r:embed="rId2"/>
          <a:stretch>
            <a:fillRect/>
          </a:stretch>
        </p:blipFill>
        <p:spPr>
          <a:xfrm>
            <a:off x="2379797" y="1366304"/>
            <a:ext cx="7432405" cy="4574402"/>
          </a:xfrm>
          <a:prstGeom prst="rect">
            <a:avLst/>
          </a:prstGeom>
        </p:spPr>
      </p:pic>
    </p:spTree>
    <p:extLst>
      <p:ext uri="{BB962C8B-B14F-4D97-AF65-F5344CB8AC3E}">
        <p14:creationId xmlns:p14="http://schemas.microsoft.com/office/powerpoint/2010/main" val="300930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E965-1309-E26F-F086-0ED82C7A6F55}"/>
              </a:ext>
            </a:extLst>
          </p:cNvPr>
          <p:cNvSpPr>
            <a:spLocks noGrp="1"/>
          </p:cNvSpPr>
          <p:nvPr>
            <p:ph type="title"/>
          </p:nvPr>
        </p:nvSpPr>
        <p:spPr>
          <a:xfrm>
            <a:off x="1097280" y="286603"/>
            <a:ext cx="10058400" cy="1064025"/>
          </a:xfrm>
        </p:spPr>
        <p:txBody>
          <a:bodyPr>
            <a:noAutofit/>
          </a:bodyPr>
          <a:lstStyle/>
          <a:p>
            <a:r>
              <a:rPr lang="en-US" sz="3200">
                <a:solidFill>
                  <a:srgbClr val="FFFF00"/>
                </a:solidFill>
                <a:latin typeface="Myanmar Text"/>
                <a:cs typeface="Myanmar Text"/>
              </a:rPr>
              <a:t>Review Evaluations – If You Use 360-Degree Assessment</a:t>
            </a:r>
          </a:p>
        </p:txBody>
      </p:sp>
      <p:sp>
        <p:nvSpPr>
          <p:cNvPr id="3" name="Content Placeholder 2">
            <a:extLst>
              <a:ext uri="{FF2B5EF4-FFF2-40B4-BE49-F238E27FC236}">
                <a16:creationId xmlns:a16="http://schemas.microsoft.com/office/drawing/2014/main" id="{25CC749D-1728-BC96-356D-F0683E096ACF}"/>
              </a:ext>
            </a:extLst>
          </p:cNvPr>
          <p:cNvSpPr>
            <a:spLocks noGrp="1"/>
          </p:cNvSpPr>
          <p:nvPr>
            <p:ph idx="1"/>
          </p:nvPr>
        </p:nvSpPr>
        <p:spPr/>
        <p:txBody>
          <a:bodyPr vert="horz" lIns="0" tIns="45720" rIns="0" bIns="45720" rtlCol="0" anchor="t">
            <a:normAutofit/>
          </a:bodyPr>
          <a:lstStyle/>
          <a:p>
            <a:pPr>
              <a:buFont typeface="Wingdings" panose="05000000000000000000" pitchFamily="2" charset="2"/>
              <a:buChar char="Ø"/>
            </a:pPr>
            <a:r>
              <a:rPr lang="en-US"/>
              <a:t>Performance evaluation method </a:t>
            </a:r>
          </a:p>
          <a:p>
            <a:pPr>
              <a:buFont typeface="Wingdings" panose="05000000000000000000" pitchFamily="2" charset="2"/>
              <a:buChar char="Ø"/>
            </a:pPr>
            <a:r>
              <a:rPr lang="en-US"/>
              <a:t>Gathers input from multiple perspectives / sources including:</a:t>
            </a:r>
          </a:p>
          <a:p>
            <a:pPr marL="383540" lvl="1">
              <a:buFont typeface="Wingdings" panose="05000000000000000000" pitchFamily="2" charset="2"/>
              <a:buChar char="Ø"/>
            </a:pPr>
            <a:r>
              <a:rPr lang="en-US"/>
              <a:t>Fellow residents, nurses, OR / clinic staff, patients</a:t>
            </a:r>
          </a:p>
          <a:p>
            <a:pPr>
              <a:buFont typeface="Wingdings" panose="05000000000000000000" pitchFamily="2" charset="2"/>
              <a:buChar char="Ø"/>
            </a:pPr>
            <a:r>
              <a:rPr lang="en-US">
                <a:latin typeface="Myanmar Text"/>
                <a:cs typeface="Myanmar Text"/>
              </a:rPr>
              <a:t>Provides an unbiased, comprehensive view of performance strengths, weaknesses, and areas of improvement</a:t>
            </a:r>
          </a:p>
          <a:p>
            <a:pPr marL="0" indent="0">
              <a:buNone/>
            </a:pPr>
            <a:endParaRPr lang="en-US"/>
          </a:p>
        </p:txBody>
      </p:sp>
    </p:spTree>
    <p:extLst>
      <p:ext uri="{BB962C8B-B14F-4D97-AF65-F5344CB8AC3E}">
        <p14:creationId xmlns:p14="http://schemas.microsoft.com/office/powerpoint/2010/main" val="227894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D6927-EAF0-6222-1112-5B6C0A531A02}"/>
              </a:ext>
            </a:extLst>
          </p:cNvPr>
          <p:cNvSpPr>
            <a:spLocks noGrp="1"/>
          </p:cNvSpPr>
          <p:nvPr>
            <p:ph type="title"/>
          </p:nvPr>
        </p:nvSpPr>
        <p:spPr>
          <a:xfrm>
            <a:off x="643466" y="786383"/>
            <a:ext cx="3517567" cy="1478645"/>
          </a:xfrm>
        </p:spPr>
        <p:txBody>
          <a:bodyPr/>
          <a:lstStyle/>
          <a:p>
            <a:r>
              <a:rPr lang="en-US">
                <a:solidFill>
                  <a:srgbClr val="FFFF00"/>
                </a:solidFill>
                <a:latin typeface="Myanmar Text"/>
                <a:cs typeface="Myanmar Text"/>
              </a:rPr>
              <a:t>360-Degree Assessment</a:t>
            </a:r>
          </a:p>
        </p:txBody>
      </p:sp>
      <p:pic>
        <p:nvPicPr>
          <p:cNvPr id="5" name="Content Placeholder 4">
            <a:extLst>
              <a:ext uri="{FF2B5EF4-FFF2-40B4-BE49-F238E27FC236}">
                <a16:creationId xmlns:a16="http://schemas.microsoft.com/office/drawing/2014/main" id="{41C8DBB5-B66B-50B5-A4EB-738090C0973D}"/>
              </a:ext>
            </a:extLst>
          </p:cNvPr>
          <p:cNvPicPr>
            <a:picLocks noGrp="1" noChangeAspect="1"/>
          </p:cNvPicPr>
          <p:nvPr>
            <p:ph idx="1"/>
          </p:nvPr>
        </p:nvPicPr>
        <p:blipFill>
          <a:blip r:embed="rId2"/>
          <a:stretch>
            <a:fillRect/>
          </a:stretch>
        </p:blipFill>
        <p:spPr>
          <a:xfrm>
            <a:off x="5721292" y="116683"/>
            <a:ext cx="5263916" cy="4961288"/>
          </a:xfrm>
          <a:prstGeom prst="rect">
            <a:avLst/>
          </a:prstGeom>
        </p:spPr>
      </p:pic>
      <p:sp>
        <p:nvSpPr>
          <p:cNvPr id="4" name="Text Placeholder 3">
            <a:extLst>
              <a:ext uri="{FF2B5EF4-FFF2-40B4-BE49-F238E27FC236}">
                <a16:creationId xmlns:a16="http://schemas.microsoft.com/office/drawing/2014/main" id="{082AE49E-465A-EF3C-C1BE-0E1BD1D8C79C}"/>
              </a:ext>
            </a:extLst>
          </p:cNvPr>
          <p:cNvSpPr>
            <a:spLocks noGrp="1"/>
          </p:cNvSpPr>
          <p:nvPr>
            <p:ph type="body" sz="half" idx="2"/>
          </p:nvPr>
        </p:nvSpPr>
        <p:spPr>
          <a:xfrm>
            <a:off x="643465" y="2701256"/>
            <a:ext cx="3517567" cy="3406300"/>
          </a:xfrm>
        </p:spPr>
        <p:txBody>
          <a:bodyPr/>
          <a:lstStyle/>
          <a:p>
            <a:r>
              <a:rPr lang="en-US"/>
              <a:t>Evaluate various competencies:</a:t>
            </a:r>
          </a:p>
          <a:p>
            <a:pPr marL="285750" indent="-285750">
              <a:buFont typeface="Wingdings" panose="05000000000000000000" pitchFamily="2" charset="2"/>
              <a:buChar char="§"/>
            </a:pPr>
            <a:r>
              <a:rPr lang="en-US"/>
              <a:t>Work performance</a:t>
            </a:r>
          </a:p>
          <a:p>
            <a:pPr marL="285750" indent="-285750">
              <a:buFont typeface="Wingdings" panose="05000000000000000000" pitchFamily="2" charset="2"/>
              <a:buChar char="§"/>
            </a:pPr>
            <a:r>
              <a:rPr lang="en-US"/>
              <a:t>Communication skills</a:t>
            </a:r>
          </a:p>
          <a:p>
            <a:pPr marL="285750" indent="-285750">
              <a:buFont typeface="Wingdings" panose="05000000000000000000" pitchFamily="2" charset="2"/>
              <a:buChar char="§"/>
            </a:pPr>
            <a:r>
              <a:rPr lang="en-US"/>
              <a:t>Teamwork / Attitude</a:t>
            </a:r>
          </a:p>
          <a:p>
            <a:pPr marL="285750" indent="-285750">
              <a:buFont typeface="Wingdings" panose="05000000000000000000" pitchFamily="2" charset="2"/>
              <a:buChar char="§"/>
            </a:pPr>
            <a:r>
              <a:rPr lang="en-US"/>
              <a:t>Professionalism / Leadership</a:t>
            </a:r>
          </a:p>
          <a:p>
            <a:endParaRPr lang="en-US"/>
          </a:p>
        </p:txBody>
      </p:sp>
      <p:pic>
        <p:nvPicPr>
          <p:cNvPr id="6" name="Picture 5">
            <a:extLst>
              <a:ext uri="{FF2B5EF4-FFF2-40B4-BE49-F238E27FC236}">
                <a16:creationId xmlns:a16="http://schemas.microsoft.com/office/drawing/2014/main" id="{72F0898B-FA13-1613-D155-7E59873E009B}"/>
              </a:ext>
            </a:extLst>
          </p:cNvPr>
          <p:cNvPicPr>
            <a:picLocks noChangeAspect="1"/>
          </p:cNvPicPr>
          <p:nvPr/>
        </p:nvPicPr>
        <p:blipFill>
          <a:blip r:embed="rId3"/>
          <a:stretch>
            <a:fillRect/>
          </a:stretch>
        </p:blipFill>
        <p:spPr>
          <a:xfrm>
            <a:off x="5780016" y="4952805"/>
            <a:ext cx="5263917" cy="1788512"/>
          </a:xfrm>
          <a:prstGeom prst="rect">
            <a:avLst/>
          </a:prstGeom>
        </p:spPr>
      </p:pic>
    </p:spTree>
    <p:extLst>
      <p:ext uri="{BB962C8B-B14F-4D97-AF65-F5344CB8AC3E}">
        <p14:creationId xmlns:p14="http://schemas.microsoft.com/office/powerpoint/2010/main" val="918599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1688-4992-BBAE-EA5C-D533B0E3811C}"/>
              </a:ext>
            </a:extLst>
          </p:cNvPr>
          <p:cNvSpPr>
            <a:spLocks noGrp="1"/>
          </p:cNvSpPr>
          <p:nvPr>
            <p:ph type="title"/>
          </p:nvPr>
        </p:nvSpPr>
        <p:spPr>
          <a:xfrm>
            <a:off x="1097280" y="286604"/>
            <a:ext cx="10058400" cy="1097580"/>
          </a:xfrm>
        </p:spPr>
        <p:txBody>
          <a:bodyPr/>
          <a:lstStyle/>
          <a:p>
            <a:r>
              <a:rPr lang="en-US">
                <a:solidFill>
                  <a:srgbClr val="FFFF00"/>
                </a:solidFill>
                <a:latin typeface="Myanmar Text"/>
                <a:cs typeface="Myanmar Text"/>
              </a:rPr>
              <a:t>In-training Examinations</a:t>
            </a:r>
          </a:p>
        </p:txBody>
      </p:sp>
      <p:sp>
        <p:nvSpPr>
          <p:cNvPr id="3" name="Content Placeholder 2">
            <a:extLst>
              <a:ext uri="{FF2B5EF4-FFF2-40B4-BE49-F238E27FC236}">
                <a16:creationId xmlns:a16="http://schemas.microsoft.com/office/drawing/2014/main" id="{3310418C-01B9-95F0-06FD-29E05FA6A399}"/>
              </a:ext>
            </a:extLst>
          </p:cNvPr>
          <p:cNvSpPr>
            <a:spLocks noGrp="1"/>
          </p:cNvSpPr>
          <p:nvPr>
            <p:ph idx="1"/>
          </p:nvPr>
        </p:nvSpPr>
        <p:spPr>
          <a:xfrm>
            <a:off x="1097280" y="2108201"/>
            <a:ext cx="10471138" cy="3760891"/>
          </a:xfrm>
        </p:spPr>
        <p:txBody>
          <a:bodyPr vert="horz" lIns="0" tIns="45720" rIns="0" bIns="45720" rtlCol="0" anchor="t">
            <a:normAutofit fontScale="92500"/>
          </a:bodyPr>
          <a:lstStyle/>
          <a:p>
            <a:r>
              <a:rPr lang="en-US" b="1"/>
              <a:t>7.3 The program shall require that all residents take at least one in-training examination during each academic year, as offered by SBRC-recognized specialty boards.</a:t>
            </a:r>
          </a:p>
          <a:p>
            <a:pPr marL="383540" lvl="1">
              <a:buFont typeface="Wingdings" panose="05000000000000000000" pitchFamily="2" charset="2"/>
              <a:buChar char="§"/>
            </a:pPr>
            <a:r>
              <a:rPr lang="en-US"/>
              <a:t>The sponsoring institution must pay any fees associated with the examinations.</a:t>
            </a:r>
          </a:p>
          <a:p>
            <a:pPr marL="383540" lvl="1">
              <a:buFont typeface="Wingdings" panose="05000000000000000000" pitchFamily="2" charset="2"/>
              <a:buChar char="§"/>
            </a:pPr>
            <a:r>
              <a:rPr lang="en-US">
                <a:latin typeface="Myanmar Text"/>
                <a:cs typeface="Myanmar Text"/>
              </a:rPr>
              <a:t>The program must require that residents take one exam from each SBRC-recognized specialty board at least once during their time in residency training. </a:t>
            </a:r>
          </a:p>
          <a:p>
            <a:pPr marL="383540" lvl="1">
              <a:buFont typeface="Wingdings" panose="05000000000000000000" pitchFamily="2" charset="2"/>
              <a:buChar char="§"/>
            </a:pPr>
            <a:r>
              <a:rPr lang="en-US"/>
              <a:t>Examination results are used as a guide for resident performance improvement and as part of the annual self-assessment of the program. </a:t>
            </a:r>
          </a:p>
        </p:txBody>
      </p:sp>
    </p:spTree>
    <p:extLst>
      <p:ext uri="{BB962C8B-B14F-4D97-AF65-F5344CB8AC3E}">
        <p14:creationId xmlns:p14="http://schemas.microsoft.com/office/powerpoint/2010/main" val="222661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66DFF-E193-A2CC-CDEB-427306EE3202}"/>
              </a:ext>
            </a:extLst>
          </p:cNvPr>
          <p:cNvSpPr>
            <a:spLocks noGrp="1"/>
          </p:cNvSpPr>
          <p:nvPr>
            <p:ph type="title"/>
          </p:nvPr>
        </p:nvSpPr>
        <p:spPr>
          <a:xfrm>
            <a:off x="1097280" y="286604"/>
            <a:ext cx="10058400" cy="946578"/>
          </a:xfrm>
        </p:spPr>
        <p:txBody>
          <a:bodyPr/>
          <a:lstStyle/>
          <a:p>
            <a:r>
              <a:rPr lang="en-US">
                <a:solidFill>
                  <a:srgbClr val="FFFF00"/>
                </a:solidFill>
                <a:latin typeface="Myanmar Text"/>
                <a:cs typeface="Myanmar Text"/>
              </a:rPr>
              <a:t>ABFAS In-training Examination - Foot</a:t>
            </a:r>
          </a:p>
        </p:txBody>
      </p:sp>
      <p:pic>
        <p:nvPicPr>
          <p:cNvPr id="4" name="Content Placeholder 3">
            <a:extLst>
              <a:ext uri="{FF2B5EF4-FFF2-40B4-BE49-F238E27FC236}">
                <a16:creationId xmlns:a16="http://schemas.microsoft.com/office/drawing/2014/main" id="{6EE40E86-36CA-296A-DDFB-9F1703E79C1B}"/>
              </a:ext>
            </a:extLst>
          </p:cNvPr>
          <p:cNvPicPr>
            <a:picLocks noGrp="1" noChangeAspect="1"/>
          </p:cNvPicPr>
          <p:nvPr>
            <p:ph idx="1"/>
          </p:nvPr>
        </p:nvPicPr>
        <p:blipFill>
          <a:blip r:embed="rId2"/>
          <a:stretch>
            <a:fillRect/>
          </a:stretch>
        </p:blipFill>
        <p:spPr>
          <a:xfrm>
            <a:off x="1097280" y="1357309"/>
            <a:ext cx="10058400" cy="2426177"/>
          </a:xfrm>
          <a:prstGeom prst="rect">
            <a:avLst/>
          </a:prstGeom>
        </p:spPr>
      </p:pic>
      <p:pic>
        <p:nvPicPr>
          <p:cNvPr id="5" name="Picture 4">
            <a:extLst>
              <a:ext uri="{FF2B5EF4-FFF2-40B4-BE49-F238E27FC236}">
                <a16:creationId xmlns:a16="http://schemas.microsoft.com/office/drawing/2014/main" id="{50795E3B-A868-FEE3-30D5-127BAB25B900}"/>
              </a:ext>
            </a:extLst>
          </p:cNvPr>
          <p:cNvPicPr>
            <a:picLocks noChangeAspect="1"/>
          </p:cNvPicPr>
          <p:nvPr/>
        </p:nvPicPr>
        <p:blipFill>
          <a:blip r:embed="rId3"/>
          <a:stretch>
            <a:fillRect/>
          </a:stretch>
        </p:blipFill>
        <p:spPr>
          <a:xfrm>
            <a:off x="1124125" y="3783486"/>
            <a:ext cx="10032245" cy="1996529"/>
          </a:xfrm>
          <a:prstGeom prst="rect">
            <a:avLst/>
          </a:prstGeom>
        </p:spPr>
      </p:pic>
    </p:spTree>
    <p:extLst>
      <p:ext uri="{BB962C8B-B14F-4D97-AF65-F5344CB8AC3E}">
        <p14:creationId xmlns:p14="http://schemas.microsoft.com/office/powerpoint/2010/main" val="2540727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00DB-DE6B-8211-0EB0-DC9788E5BEEC}"/>
              </a:ext>
            </a:extLst>
          </p:cNvPr>
          <p:cNvSpPr>
            <a:spLocks noGrp="1"/>
          </p:cNvSpPr>
          <p:nvPr>
            <p:ph type="title"/>
          </p:nvPr>
        </p:nvSpPr>
        <p:spPr>
          <a:xfrm>
            <a:off x="1097280" y="286604"/>
            <a:ext cx="10058400" cy="1005302"/>
          </a:xfrm>
        </p:spPr>
        <p:txBody>
          <a:bodyPr/>
          <a:lstStyle/>
          <a:p>
            <a:r>
              <a:rPr lang="en-US">
                <a:solidFill>
                  <a:srgbClr val="FFFF00"/>
                </a:solidFill>
                <a:latin typeface="Myanmar Text"/>
                <a:cs typeface="Myanmar Text"/>
              </a:rPr>
              <a:t>ABFAS In-training Examination - RRA</a:t>
            </a:r>
          </a:p>
        </p:txBody>
      </p:sp>
      <p:pic>
        <p:nvPicPr>
          <p:cNvPr id="4" name="Content Placeholder 3">
            <a:extLst>
              <a:ext uri="{FF2B5EF4-FFF2-40B4-BE49-F238E27FC236}">
                <a16:creationId xmlns:a16="http://schemas.microsoft.com/office/drawing/2014/main" id="{271B9723-EC40-5CE9-7354-EF3520AECC6F}"/>
              </a:ext>
            </a:extLst>
          </p:cNvPr>
          <p:cNvPicPr>
            <a:picLocks noGrp="1" noChangeAspect="1"/>
          </p:cNvPicPr>
          <p:nvPr>
            <p:ph idx="1"/>
          </p:nvPr>
        </p:nvPicPr>
        <p:blipFill>
          <a:blip r:embed="rId2"/>
          <a:stretch>
            <a:fillRect/>
          </a:stretch>
        </p:blipFill>
        <p:spPr>
          <a:xfrm>
            <a:off x="1097280" y="1440738"/>
            <a:ext cx="10229536" cy="2123470"/>
          </a:xfrm>
          <a:prstGeom prst="rect">
            <a:avLst/>
          </a:prstGeom>
        </p:spPr>
      </p:pic>
      <p:pic>
        <p:nvPicPr>
          <p:cNvPr id="5" name="Picture 4">
            <a:extLst>
              <a:ext uri="{FF2B5EF4-FFF2-40B4-BE49-F238E27FC236}">
                <a16:creationId xmlns:a16="http://schemas.microsoft.com/office/drawing/2014/main" id="{7B9365F5-C1E0-D395-0F81-E185D3AFE444}"/>
              </a:ext>
            </a:extLst>
          </p:cNvPr>
          <p:cNvPicPr>
            <a:picLocks noChangeAspect="1"/>
          </p:cNvPicPr>
          <p:nvPr/>
        </p:nvPicPr>
        <p:blipFill>
          <a:blip r:embed="rId3"/>
          <a:stretch>
            <a:fillRect/>
          </a:stretch>
        </p:blipFill>
        <p:spPr>
          <a:xfrm>
            <a:off x="1097280" y="3698526"/>
            <a:ext cx="10236247" cy="2104117"/>
          </a:xfrm>
          <a:prstGeom prst="rect">
            <a:avLst/>
          </a:prstGeom>
        </p:spPr>
      </p:pic>
    </p:spTree>
    <p:extLst>
      <p:ext uri="{BB962C8B-B14F-4D97-AF65-F5344CB8AC3E}">
        <p14:creationId xmlns:p14="http://schemas.microsoft.com/office/powerpoint/2010/main" val="358979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52BC5-1AB5-759D-29BE-5351A9C04504}"/>
              </a:ext>
            </a:extLst>
          </p:cNvPr>
          <p:cNvSpPr>
            <a:spLocks noGrp="1"/>
          </p:cNvSpPr>
          <p:nvPr>
            <p:ph type="title"/>
          </p:nvPr>
        </p:nvSpPr>
        <p:spPr>
          <a:xfrm>
            <a:off x="1097280" y="286604"/>
            <a:ext cx="10058400" cy="1097580"/>
          </a:xfrm>
        </p:spPr>
        <p:txBody>
          <a:bodyPr/>
          <a:lstStyle/>
          <a:p>
            <a:r>
              <a:rPr lang="en-US">
                <a:solidFill>
                  <a:srgbClr val="FFFF00"/>
                </a:solidFill>
                <a:latin typeface="Myanmar Text"/>
                <a:cs typeface="Myanmar Text"/>
              </a:rPr>
              <a:t>ABPM In-training Examination</a:t>
            </a:r>
          </a:p>
        </p:txBody>
      </p:sp>
      <p:pic>
        <p:nvPicPr>
          <p:cNvPr id="3" name="Picture 2">
            <a:extLst>
              <a:ext uri="{FF2B5EF4-FFF2-40B4-BE49-F238E27FC236}">
                <a16:creationId xmlns:a16="http://schemas.microsoft.com/office/drawing/2014/main" id="{D70F6A0F-A826-7D43-1666-62FAB70B8485}"/>
              </a:ext>
            </a:extLst>
          </p:cNvPr>
          <p:cNvPicPr>
            <a:picLocks noChangeAspect="1"/>
          </p:cNvPicPr>
          <p:nvPr/>
        </p:nvPicPr>
        <p:blipFill>
          <a:blip r:embed="rId2"/>
          <a:stretch>
            <a:fillRect/>
          </a:stretch>
        </p:blipFill>
        <p:spPr>
          <a:xfrm>
            <a:off x="1852979" y="2139279"/>
            <a:ext cx="8486042" cy="3568769"/>
          </a:xfrm>
          <a:prstGeom prst="rect">
            <a:avLst/>
          </a:prstGeom>
        </p:spPr>
      </p:pic>
    </p:spTree>
    <p:extLst>
      <p:ext uri="{BB962C8B-B14F-4D97-AF65-F5344CB8AC3E}">
        <p14:creationId xmlns:p14="http://schemas.microsoft.com/office/powerpoint/2010/main" val="3173483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922090" y="328700"/>
            <a:ext cx="10254343" cy="910257"/>
          </a:xfrm>
        </p:spPr>
        <p:txBody>
          <a:bodyPr>
            <a:noAutofit/>
          </a:bodyPr>
          <a:lstStyle/>
          <a:p>
            <a:pPr>
              <a:defRPr/>
            </a:pPr>
            <a:r>
              <a:rPr lang="en-US" altLang="en-US" sz="4000">
                <a:solidFill>
                  <a:srgbClr val="FFFF00"/>
                </a:solidFill>
                <a:latin typeface="Myanmar Text"/>
                <a:cs typeface="Myanmar Text"/>
              </a:rPr>
              <a:t>Minimum Activity Volume (MAV)</a:t>
            </a:r>
            <a:endParaRPr lang="en-US" altLang="en-US" b="1">
              <a:solidFill>
                <a:srgbClr val="FFFF00"/>
              </a:solidFill>
              <a:latin typeface="Myanmar Text"/>
              <a:cs typeface="Myanmar Text"/>
            </a:endParaRPr>
          </a:p>
        </p:txBody>
      </p:sp>
      <p:sp>
        <p:nvSpPr>
          <p:cNvPr id="22531" name="Content Placeholder 2"/>
          <p:cNvSpPr>
            <a:spLocks noGrp="1"/>
          </p:cNvSpPr>
          <p:nvPr>
            <p:ph idx="1"/>
          </p:nvPr>
        </p:nvSpPr>
        <p:spPr>
          <a:xfrm>
            <a:off x="1147482" y="1573607"/>
            <a:ext cx="10028951" cy="4060271"/>
          </a:xfrm>
        </p:spPr>
        <p:txBody>
          <a:bodyPr>
            <a:normAutofit fontScale="85000" lnSpcReduction="10000"/>
          </a:bodyPr>
          <a:lstStyle/>
          <a:p>
            <a:pPr marL="0" indent="0">
              <a:spcBef>
                <a:spcPts val="1200"/>
              </a:spcBef>
              <a:buClr>
                <a:schemeClr val="tx2"/>
              </a:buClr>
              <a:buNone/>
              <a:defRPr/>
            </a:pPr>
            <a:r>
              <a:rPr lang="en-US" altLang="en-US" sz="1700" b="1" u="sng">
                <a:solidFill>
                  <a:schemeClr val="bg2">
                    <a:lumMod val="10000"/>
                  </a:schemeClr>
                </a:solidFill>
                <a:cs typeface="Times New Roman" pitchFamily="18" charset="0"/>
              </a:rPr>
              <a:t>Procedure Activities:</a:t>
            </a:r>
          </a:p>
          <a:p>
            <a:pPr marL="347663" indent="-347663">
              <a:spcBef>
                <a:spcPts val="1200"/>
              </a:spcBef>
              <a:buClr>
                <a:schemeClr val="tx2"/>
              </a:buClr>
              <a:buFont typeface="Wingdings" panose="05000000000000000000" pitchFamily="2" charset="2"/>
              <a:buChar char="Ø"/>
              <a:defRPr/>
            </a:pPr>
            <a:r>
              <a:rPr lang="en-US" altLang="en-US" sz="1600">
                <a:solidFill>
                  <a:schemeClr val="bg2">
                    <a:lumMod val="10000"/>
                  </a:schemeClr>
                </a:solidFill>
                <a:cs typeface="Times New Roman" pitchFamily="18" charset="0"/>
              </a:rPr>
              <a:t>First and second assistant procedures (total): </a:t>
            </a:r>
            <a:r>
              <a:rPr lang="en-US" altLang="en-US" sz="1600" b="1">
                <a:solidFill>
                  <a:schemeClr val="bg2">
                    <a:lumMod val="10000"/>
                  </a:schemeClr>
                </a:solidFill>
                <a:cs typeface="Times New Roman" pitchFamily="18" charset="0"/>
              </a:rPr>
              <a:t>400</a:t>
            </a:r>
          </a:p>
          <a:p>
            <a:pPr marL="347663" indent="-347663">
              <a:spcBef>
                <a:spcPts val="1200"/>
              </a:spcBef>
              <a:buClr>
                <a:schemeClr val="tx2"/>
              </a:buClr>
              <a:buFont typeface="Wingdings" panose="05000000000000000000" pitchFamily="2" charset="2"/>
              <a:buChar char="Ø"/>
              <a:defRPr/>
            </a:pPr>
            <a:r>
              <a:rPr lang="en-US" altLang="en-US" sz="1600">
                <a:solidFill>
                  <a:schemeClr val="bg2">
                    <a:lumMod val="10000"/>
                  </a:schemeClr>
                </a:solidFill>
                <a:cs typeface="Times New Roman" pitchFamily="18" charset="0"/>
              </a:rPr>
              <a:t>First assistant procedures, including:</a:t>
            </a:r>
          </a:p>
          <a:p>
            <a:pPr marL="0" indent="0">
              <a:lnSpc>
                <a:spcPct val="100000"/>
              </a:lnSpc>
              <a:spcBef>
                <a:spcPts val="1200"/>
              </a:spcBef>
              <a:buClr>
                <a:schemeClr val="tx2"/>
              </a:buClr>
              <a:buNone/>
              <a:defRPr/>
            </a:pPr>
            <a:r>
              <a:rPr lang="en-US" altLang="en-US" sz="1600">
                <a:solidFill>
                  <a:schemeClr val="bg2">
                    <a:lumMod val="10000"/>
                  </a:schemeClr>
                </a:solidFill>
                <a:cs typeface="Times New Roman" pitchFamily="18" charset="0"/>
              </a:rPr>
              <a:t>	Digital: 80</a:t>
            </a:r>
          </a:p>
          <a:p>
            <a:pPr marL="0" indent="0">
              <a:lnSpc>
                <a:spcPct val="100000"/>
              </a:lnSpc>
              <a:spcBef>
                <a:spcPts val="1200"/>
              </a:spcBef>
              <a:buClr>
                <a:schemeClr val="tx2"/>
              </a:buClr>
              <a:buNone/>
              <a:defRPr/>
            </a:pPr>
            <a:r>
              <a:rPr lang="en-US" altLang="en-US" sz="1600">
                <a:solidFill>
                  <a:schemeClr val="bg2">
                    <a:lumMod val="10000"/>
                  </a:schemeClr>
                </a:solidFill>
                <a:cs typeface="Times New Roman" pitchFamily="18" charset="0"/>
              </a:rPr>
              <a:t>	First Ray: 60</a:t>
            </a:r>
          </a:p>
          <a:p>
            <a:pPr marL="0" indent="0">
              <a:lnSpc>
                <a:spcPct val="100000"/>
              </a:lnSpc>
              <a:spcBef>
                <a:spcPts val="1200"/>
              </a:spcBef>
              <a:buClr>
                <a:schemeClr val="tx2"/>
              </a:buClr>
              <a:buNone/>
              <a:defRPr/>
            </a:pPr>
            <a:r>
              <a:rPr lang="en-US" altLang="en-US" sz="1600">
                <a:solidFill>
                  <a:schemeClr val="bg2">
                    <a:lumMod val="10000"/>
                  </a:schemeClr>
                </a:solidFill>
                <a:cs typeface="Times New Roman" pitchFamily="18" charset="0"/>
              </a:rPr>
              <a:t>	Other Soft Tissue Foot Surgery: 45</a:t>
            </a:r>
          </a:p>
          <a:p>
            <a:pPr marL="0" indent="0">
              <a:lnSpc>
                <a:spcPct val="100000"/>
              </a:lnSpc>
              <a:spcBef>
                <a:spcPts val="1200"/>
              </a:spcBef>
              <a:buClr>
                <a:schemeClr val="tx2"/>
              </a:buClr>
              <a:buNone/>
              <a:defRPr/>
            </a:pPr>
            <a:r>
              <a:rPr lang="en-US" altLang="en-US" sz="1600">
                <a:solidFill>
                  <a:schemeClr val="bg2">
                    <a:lumMod val="10000"/>
                  </a:schemeClr>
                </a:solidFill>
                <a:cs typeface="Times New Roman" pitchFamily="18" charset="0"/>
              </a:rPr>
              <a:t>	Other Osseous Foot Surgery: 40</a:t>
            </a:r>
          </a:p>
          <a:p>
            <a:pPr marL="0" indent="0">
              <a:lnSpc>
                <a:spcPct val="100000"/>
              </a:lnSpc>
              <a:spcBef>
                <a:spcPts val="1200"/>
              </a:spcBef>
              <a:buClr>
                <a:schemeClr val="tx2"/>
              </a:buClr>
              <a:buNone/>
              <a:defRPr/>
            </a:pPr>
            <a:r>
              <a:rPr lang="en-US" altLang="en-US" sz="1600">
                <a:solidFill>
                  <a:schemeClr val="bg2">
                    <a:lumMod val="10000"/>
                  </a:schemeClr>
                </a:solidFill>
                <a:cs typeface="Times New Roman" pitchFamily="18" charset="0"/>
              </a:rPr>
              <a:t>	Reconstructive Rearfoot/Ankle (added credential only): 50</a:t>
            </a:r>
          </a:p>
          <a:p>
            <a:pPr marL="347663" indent="-347663">
              <a:spcBef>
                <a:spcPts val="1200"/>
              </a:spcBef>
              <a:buClr>
                <a:schemeClr val="tx2"/>
              </a:buClr>
              <a:buFont typeface="Wingdings" panose="05000000000000000000" pitchFamily="2" charset="2"/>
              <a:buChar char="Ø"/>
              <a:defRPr/>
            </a:pPr>
            <a:r>
              <a:rPr lang="en-US" altLang="en-US" sz="1600">
                <a:solidFill>
                  <a:schemeClr val="bg2">
                    <a:lumMod val="10000"/>
                  </a:schemeClr>
                </a:solidFill>
                <a:cs typeface="Times New Roman" pitchFamily="18" charset="0"/>
              </a:rPr>
              <a:t>Elective &amp; non-elective soft tissue RRA may be substituted for Other Soft Tissue Foot Surgery category if there are deficiencies.</a:t>
            </a:r>
          </a:p>
          <a:p>
            <a:pPr marL="347663" indent="-347663">
              <a:spcBef>
                <a:spcPts val="1200"/>
              </a:spcBef>
              <a:buClr>
                <a:schemeClr val="tx2"/>
              </a:buClr>
              <a:buFont typeface="Wingdings" panose="05000000000000000000" pitchFamily="2" charset="2"/>
              <a:buChar char="Ø"/>
              <a:defRPr/>
            </a:pPr>
            <a:r>
              <a:rPr lang="en-US" altLang="en-US" sz="1600">
                <a:solidFill>
                  <a:schemeClr val="bg2">
                    <a:lumMod val="10000"/>
                  </a:schemeClr>
                </a:solidFill>
                <a:cs typeface="Times New Roman" pitchFamily="18" charset="0"/>
              </a:rPr>
              <a:t>Elective &amp; non-elective osseous RRA may be substituted for Other Osseous Foot Surgery category if there are deficiencies.</a:t>
            </a:r>
            <a:endParaRPr lang="en-US" altLang="en-US" sz="1600" b="1">
              <a:solidFill>
                <a:schemeClr val="bg1"/>
              </a:solidFill>
              <a:cs typeface="Times New Roman" pitchFamily="18" charset="0"/>
            </a:endParaRPr>
          </a:p>
        </p:txBody>
      </p:sp>
    </p:spTree>
    <p:extLst>
      <p:ext uri="{BB962C8B-B14F-4D97-AF65-F5344CB8AC3E}">
        <p14:creationId xmlns:p14="http://schemas.microsoft.com/office/powerpoint/2010/main" val="92930998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90627" y="410205"/>
            <a:ext cx="9968026" cy="1048215"/>
          </a:xfrm>
        </p:spPr>
        <p:txBody>
          <a:bodyPr>
            <a:noAutofit/>
          </a:bodyPr>
          <a:lstStyle/>
          <a:p>
            <a:pPr>
              <a:defRPr/>
            </a:pPr>
            <a:r>
              <a:rPr lang="en-US" altLang="en-US" sz="4000">
                <a:solidFill>
                  <a:srgbClr val="FFFF00"/>
                </a:solidFill>
                <a:latin typeface="Arial"/>
                <a:cs typeface="Arial"/>
              </a:rPr>
              <a:t>Minimum Activity Volume (MAV)</a:t>
            </a:r>
            <a:endParaRPr lang="en-US"/>
          </a:p>
        </p:txBody>
      </p:sp>
      <p:sp>
        <p:nvSpPr>
          <p:cNvPr id="3" name="Content Placeholder 2"/>
          <p:cNvSpPr>
            <a:spLocks noGrp="1"/>
          </p:cNvSpPr>
          <p:nvPr>
            <p:ph idx="1"/>
          </p:nvPr>
        </p:nvSpPr>
        <p:spPr>
          <a:xfrm>
            <a:off x="1090627" y="1605652"/>
            <a:ext cx="8229600" cy="4043493"/>
          </a:xfrm>
        </p:spPr>
        <p:txBody>
          <a:bodyPr rtlCol="0">
            <a:normAutofit fontScale="77500" lnSpcReduction="20000"/>
          </a:bodyPr>
          <a:lstStyle/>
          <a:p>
            <a:pPr marL="0" indent="0">
              <a:spcBef>
                <a:spcPts val="1200"/>
              </a:spcBef>
              <a:buClr>
                <a:schemeClr val="accent3"/>
              </a:buClr>
              <a:buNone/>
              <a:defRPr/>
            </a:pPr>
            <a:r>
              <a:rPr lang="en-US" sz="3200" b="1" u="sng">
                <a:solidFill>
                  <a:schemeClr val="bg1">
                    <a:lumMod val="10000"/>
                  </a:schemeClr>
                </a:solidFill>
                <a:cs typeface="Times New Roman" panose="02020603050405020304" pitchFamily="18" charset="0"/>
              </a:rPr>
              <a:t>Case Activities</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Podiatric surgical cases: </a:t>
            </a:r>
            <a:r>
              <a:rPr lang="en-US" b="1">
                <a:solidFill>
                  <a:schemeClr val="bg1">
                    <a:lumMod val="10000"/>
                  </a:schemeClr>
                </a:solidFill>
                <a:cs typeface="Times New Roman" panose="02020603050405020304" pitchFamily="18" charset="0"/>
              </a:rPr>
              <a:t>250 for PMSR </a:t>
            </a:r>
          </a:p>
          <a:p>
            <a:pPr marL="0" indent="0">
              <a:spcBef>
                <a:spcPts val="1200"/>
              </a:spcBef>
              <a:buClr>
                <a:schemeClr val="tx2"/>
              </a:buClr>
              <a:buNone/>
              <a:defRPr/>
            </a:pPr>
            <a:r>
              <a:rPr lang="en-US" b="1">
                <a:solidFill>
                  <a:schemeClr val="bg1">
                    <a:lumMod val="10000"/>
                  </a:schemeClr>
                </a:solidFill>
                <a:cs typeface="Times New Roman" panose="02020603050405020304" pitchFamily="18" charset="0"/>
              </a:rPr>
              <a:t>       </a:t>
            </a:r>
            <a:r>
              <a:rPr lang="en-US">
                <a:solidFill>
                  <a:schemeClr val="bg1">
                    <a:lumMod val="10000"/>
                  </a:schemeClr>
                </a:solidFill>
                <a:cs typeface="Times New Roman" panose="02020603050405020304" pitchFamily="18" charset="0"/>
              </a:rPr>
              <a:t>Podiatric surgical cases: </a:t>
            </a:r>
            <a:r>
              <a:rPr lang="en-US" b="1">
                <a:solidFill>
                  <a:schemeClr val="bg1">
                    <a:lumMod val="10000"/>
                  </a:schemeClr>
                </a:solidFill>
                <a:cs typeface="Times New Roman" panose="02020603050405020304" pitchFamily="18" charset="0"/>
              </a:rPr>
              <a:t>300 for PMSR/RRA</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Trauma cases: </a:t>
            </a:r>
            <a:r>
              <a:rPr lang="en-US" b="1">
                <a:solidFill>
                  <a:schemeClr val="bg1">
                    <a:lumMod val="10000"/>
                  </a:schemeClr>
                </a:solidFill>
                <a:cs typeface="Times New Roman" panose="02020603050405020304" pitchFamily="18" charset="0"/>
              </a:rPr>
              <a:t>50 </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Podopediatric cases: </a:t>
            </a:r>
            <a:r>
              <a:rPr lang="en-US" b="1">
                <a:solidFill>
                  <a:schemeClr val="bg1">
                    <a:lumMod val="10000"/>
                  </a:schemeClr>
                </a:solidFill>
                <a:cs typeface="Times New Roman" panose="02020603050405020304" pitchFamily="18" charset="0"/>
              </a:rPr>
              <a:t>25 </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Biomechanical cases: </a:t>
            </a:r>
            <a:r>
              <a:rPr lang="en-US" b="1">
                <a:solidFill>
                  <a:schemeClr val="bg1">
                    <a:lumMod val="10000"/>
                  </a:schemeClr>
                </a:solidFill>
                <a:cs typeface="Times New Roman" panose="02020603050405020304" pitchFamily="18" charset="0"/>
              </a:rPr>
              <a:t>50 </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Comprehensive history and physicals: </a:t>
            </a:r>
            <a:r>
              <a:rPr lang="en-US" b="1">
                <a:solidFill>
                  <a:schemeClr val="bg1">
                    <a:lumMod val="10000"/>
                  </a:schemeClr>
                </a:solidFill>
                <a:cs typeface="Times New Roman" panose="02020603050405020304" pitchFamily="18" charset="0"/>
              </a:rPr>
              <a:t>50 </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Other podiatric procedures: </a:t>
            </a:r>
            <a:r>
              <a:rPr lang="en-US" b="1">
                <a:solidFill>
                  <a:schemeClr val="bg1">
                    <a:lumMod val="10000"/>
                  </a:schemeClr>
                </a:solidFill>
                <a:cs typeface="Times New Roman" panose="02020603050405020304" pitchFamily="18" charset="0"/>
              </a:rPr>
              <a:t>100</a:t>
            </a:r>
          </a:p>
          <a:p>
            <a:pPr marL="347663" indent="-347663">
              <a:spcBef>
                <a:spcPts val="1200"/>
              </a:spcBef>
              <a:buClr>
                <a:schemeClr val="tx2"/>
              </a:buClr>
              <a:buFont typeface="Wingdings" panose="05000000000000000000" pitchFamily="2" charset="2"/>
              <a:buChar char="Ø"/>
              <a:defRPr/>
            </a:pPr>
            <a:r>
              <a:rPr lang="en-US">
                <a:solidFill>
                  <a:schemeClr val="bg1">
                    <a:lumMod val="10000"/>
                  </a:schemeClr>
                </a:solidFill>
                <a:cs typeface="Times New Roman" panose="02020603050405020304" pitchFamily="18" charset="0"/>
              </a:rPr>
              <a:t>Lower extremity wound care: </a:t>
            </a:r>
            <a:r>
              <a:rPr lang="en-US" b="1">
                <a:solidFill>
                  <a:schemeClr val="bg1">
                    <a:lumMod val="10000"/>
                  </a:schemeClr>
                </a:solidFill>
                <a:cs typeface="Times New Roman" panose="02020603050405020304" pitchFamily="18" charset="0"/>
              </a:rPr>
              <a:t>50</a:t>
            </a:r>
          </a:p>
          <a:p>
            <a:pPr marL="347663" indent="-347663">
              <a:spcBef>
                <a:spcPts val="1200"/>
              </a:spcBef>
              <a:buClr>
                <a:schemeClr val="tx2"/>
              </a:buClr>
              <a:buFont typeface="Wingdings" panose="05000000000000000000" pitchFamily="2" charset="2"/>
              <a:buChar char="Ø"/>
              <a:defRPr/>
            </a:pPr>
            <a:endParaRPr lang="en-US">
              <a:solidFill>
                <a:schemeClr val="bg1"/>
              </a:solidFill>
              <a:cs typeface="Times New Roman" panose="02020603050405020304" pitchFamily="18" charset="0"/>
            </a:endParaRPr>
          </a:p>
          <a:p>
            <a:pPr marL="347663" indent="-347663">
              <a:spcBef>
                <a:spcPts val="1200"/>
              </a:spcBef>
              <a:buClr>
                <a:schemeClr val="tx2"/>
              </a:buClr>
              <a:buFont typeface="Wingdings" panose="05000000000000000000" pitchFamily="2" charset="2"/>
              <a:buChar char="Ø"/>
              <a:defRPr/>
            </a:pPr>
            <a:endParaRPr lang="en-US" b="1">
              <a:solidFill>
                <a:schemeClr val="bg1"/>
              </a:solidFill>
              <a:cs typeface="Times New Roman" panose="02020603050405020304" pitchFamily="18" charset="0"/>
            </a:endParaRPr>
          </a:p>
        </p:txBody>
      </p:sp>
    </p:spTree>
    <p:extLst>
      <p:ext uri="{BB962C8B-B14F-4D97-AF65-F5344CB8AC3E}">
        <p14:creationId xmlns:p14="http://schemas.microsoft.com/office/powerpoint/2010/main" val="3364522668"/>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944356-E871-4AA7-88B2-946E7B39B864}"/>
              </a:ext>
            </a:extLst>
          </p:cNvPr>
          <p:cNvSpPr>
            <a:spLocks noGrp="1"/>
          </p:cNvSpPr>
          <p:nvPr>
            <p:ph type="title"/>
          </p:nvPr>
        </p:nvSpPr>
        <p:spPr>
          <a:xfrm>
            <a:off x="838200" y="365126"/>
            <a:ext cx="10515600" cy="1024288"/>
          </a:xfrm>
        </p:spPr>
        <p:txBody>
          <a:bodyPr/>
          <a:lstStyle/>
          <a:p>
            <a:r>
              <a:rPr lang="en-US">
                <a:solidFill>
                  <a:srgbClr val="FFFF00"/>
                </a:solidFill>
              </a:rPr>
              <a:t>MAV Report</a:t>
            </a:r>
          </a:p>
        </p:txBody>
      </p:sp>
      <p:sp>
        <p:nvSpPr>
          <p:cNvPr id="2" name="Slide Number Placeholder 1">
            <a:extLst>
              <a:ext uri="{FF2B5EF4-FFF2-40B4-BE49-F238E27FC236}">
                <a16:creationId xmlns:a16="http://schemas.microsoft.com/office/drawing/2014/main" id="{CF43BFB0-EFA0-411D-AE71-7C38BE31B6F7}"/>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8" name="Picture 7">
            <a:extLst>
              <a:ext uri="{FF2B5EF4-FFF2-40B4-BE49-F238E27FC236}">
                <a16:creationId xmlns:a16="http://schemas.microsoft.com/office/drawing/2014/main" id="{D6DF65DC-3060-24EB-4B46-5B98EE090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134972"/>
            <a:ext cx="10515600" cy="4782177"/>
          </a:xfrm>
          <a:prstGeom prst="rect">
            <a:avLst/>
          </a:prstGeom>
        </p:spPr>
      </p:pic>
    </p:spTree>
    <p:extLst>
      <p:ext uri="{BB962C8B-B14F-4D97-AF65-F5344CB8AC3E}">
        <p14:creationId xmlns:p14="http://schemas.microsoft.com/office/powerpoint/2010/main" val="1158792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62D05C-3D6A-4DB9-AC1A-9E55FB10271C}"/>
              </a:ext>
            </a:extLst>
          </p:cNvPr>
          <p:cNvSpPr>
            <a:spLocks noGrp="1"/>
          </p:cNvSpPr>
          <p:nvPr>
            <p:ph type="title"/>
          </p:nvPr>
        </p:nvSpPr>
        <p:spPr/>
        <p:txBody>
          <a:bodyPr/>
          <a:lstStyle/>
          <a:p>
            <a:r>
              <a:rPr lang="en-US">
                <a:solidFill>
                  <a:srgbClr val="FFFF00"/>
                </a:solidFill>
              </a:rPr>
              <a:t>Diversity Report</a:t>
            </a:r>
            <a:endParaRPr lang="en-US"/>
          </a:p>
        </p:txBody>
      </p:sp>
      <p:sp>
        <p:nvSpPr>
          <p:cNvPr id="2" name="Slide Number Placeholder 1">
            <a:extLst>
              <a:ext uri="{FF2B5EF4-FFF2-40B4-BE49-F238E27FC236}">
                <a16:creationId xmlns:a16="http://schemas.microsoft.com/office/drawing/2014/main" id="{C0CE7262-E4D7-4656-9E16-53ABFF13BED4}"/>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7" name="Picture 6" descr="Table  Description automatically generated">
            <a:extLst>
              <a:ext uri="{FF2B5EF4-FFF2-40B4-BE49-F238E27FC236}">
                <a16:creationId xmlns:a16="http://schemas.microsoft.com/office/drawing/2014/main" id="{1B9B6DBD-5410-4C77-80B5-F6B3C679DB00}"/>
              </a:ext>
            </a:extLst>
          </p:cNvPr>
          <p:cNvPicPr>
            <a:picLocks noChangeAspect="1"/>
          </p:cNvPicPr>
          <p:nvPr/>
        </p:nvPicPr>
        <p:blipFill rotWithShape="1">
          <a:blip r:embed="rId2"/>
          <a:srcRect b="7977"/>
          <a:stretch/>
        </p:blipFill>
        <p:spPr>
          <a:xfrm>
            <a:off x="1036320" y="1302143"/>
            <a:ext cx="10203910" cy="4534636"/>
          </a:xfrm>
          <a:prstGeom prst="rect">
            <a:avLst/>
          </a:prstGeom>
        </p:spPr>
      </p:pic>
    </p:spTree>
    <p:extLst>
      <p:ext uri="{BB962C8B-B14F-4D97-AF65-F5344CB8AC3E}">
        <p14:creationId xmlns:p14="http://schemas.microsoft.com/office/powerpoint/2010/main" val="207617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77181-5D84-722E-D1CE-EEEFB727DB4A}"/>
              </a:ext>
            </a:extLst>
          </p:cNvPr>
          <p:cNvSpPr>
            <a:spLocks noGrp="1"/>
          </p:cNvSpPr>
          <p:nvPr>
            <p:ph type="title"/>
          </p:nvPr>
        </p:nvSpPr>
        <p:spPr>
          <a:xfrm>
            <a:off x="1097280" y="286603"/>
            <a:ext cx="10058400" cy="1031209"/>
          </a:xfrm>
        </p:spPr>
        <p:txBody>
          <a:bodyPr/>
          <a:lstStyle/>
          <a:p>
            <a:r>
              <a:rPr lang="en-US">
                <a:solidFill>
                  <a:srgbClr val="FFFF00"/>
                </a:solidFill>
              </a:rPr>
              <a:t>Research Requirement</a:t>
            </a:r>
          </a:p>
        </p:txBody>
      </p:sp>
      <p:sp>
        <p:nvSpPr>
          <p:cNvPr id="3" name="Content Placeholder 2">
            <a:extLst>
              <a:ext uri="{FF2B5EF4-FFF2-40B4-BE49-F238E27FC236}">
                <a16:creationId xmlns:a16="http://schemas.microsoft.com/office/drawing/2014/main" id="{D9FF5FD3-116D-49B1-50D5-E986CE6BCC43}"/>
              </a:ext>
            </a:extLst>
          </p:cNvPr>
          <p:cNvSpPr>
            <a:spLocks noGrp="1"/>
          </p:cNvSpPr>
          <p:nvPr>
            <p:ph idx="1"/>
          </p:nvPr>
        </p:nvSpPr>
        <p:spPr/>
        <p:txBody>
          <a:bodyPr>
            <a:normAutofit/>
          </a:bodyPr>
          <a:lstStyle/>
          <a:p>
            <a:pPr marL="0" indent="0">
              <a:buNone/>
            </a:pPr>
            <a:r>
              <a:rPr lang="en-US" b="1"/>
              <a:t>6.7 - Didactic activities that complement and supplement the curriculum shall be available. </a:t>
            </a:r>
          </a:p>
          <a:p>
            <a:pPr lvl="1">
              <a:buFont typeface="Wingdings" panose="05000000000000000000" pitchFamily="2" charset="2"/>
              <a:buChar char="§"/>
            </a:pPr>
            <a:r>
              <a:rPr lang="en-US"/>
              <a:t>Training in research methodology must be provided at least once during residency training (e.g., web-based training, formal lectures, or a dedicated research rotation). </a:t>
            </a:r>
          </a:p>
        </p:txBody>
      </p:sp>
    </p:spTree>
    <p:extLst>
      <p:ext uri="{BB962C8B-B14F-4D97-AF65-F5344CB8AC3E}">
        <p14:creationId xmlns:p14="http://schemas.microsoft.com/office/powerpoint/2010/main" val="4100467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B2552-D4E3-904F-6647-22F996434E34}"/>
              </a:ext>
            </a:extLst>
          </p:cNvPr>
          <p:cNvSpPr>
            <a:spLocks noGrp="1"/>
          </p:cNvSpPr>
          <p:nvPr>
            <p:ph type="title"/>
          </p:nvPr>
        </p:nvSpPr>
        <p:spPr>
          <a:xfrm>
            <a:off x="1097280" y="286604"/>
            <a:ext cx="10058400" cy="1093962"/>
          </a:xfrm>
        </p:spPr>
        <p:txBody>
          <a:bodyPr/>
          <a:lstStyle/>
          <a:p>
            <a:r>
              <a:rPr lang="en-US">
                <a:solidFill>
                  <a:srgbClr val="FFFF00"/>
                </a:solidFill>
                <a:latin typeface="Myanmar Text"/>
                <a:cs typeface="Myanmar Text"/>
              </a:rPr>
              <a:t>Yearly Required Didactic Activities</a:t>
            </a:r>
          </a:p>
        </p:txBody>
      </p:sp>
      <p:sp>
        <p:nvSpPr>
          <p:cNvPr id="3" name="Content Placeholder 2">
            <a:extLst>
              <a:ext uri="{FF2B5EF4-FFF2-40B4-BE49-F238E27FC236}">
                <a16:creationId xmlns:a16="http://schemas.microsoft.com/office/drawing/2014/main" id="{AE7BE9B9-9E59-97D5-44A7-88B67705BD9C}"/>
              </a:ext>
            </a:extLst>
          </p:cNvPr>
          <p:cNvSpPr>
            <a:spLocks noGrp="1"/>
          </p:cNvSpPr>
          <p:nvPr>
            <p:ph idx="1"/>
          </p:nvPr>
        </p:nvSpPr>
        <p:spPr>
          <a:xfrm>
            <a:off x="1097280" y="1999129"/>
            <a:ext cx="10058400" cy="3771992"/>
          </a:xfrm>
        </p:spPr>
        <p:txBody>
          <a:bodyPr>
            <a:noAutofit/>
          </a:bodyPr>
          <a:lstStyle/>
          <a:p>
            <a:pPr marL="0" indent="0">
              <a:buNone/>
            </a:pPr>
            <a:r>
              <a:rPr lang="en-US" sz="1800" b="1"/>
              <a:t>Training in the following must be provided to the resident at least once per year of training: </a:t>
            </a:r>
          </a:p>
          <a:p>
            <a:pPr marL="457200" indent="-457200">
              <a:spcBef>
                <a:spcPts val="0"/>
              </a:spcBef>
              <a:spcAft>
                <a:spcPts val="600"/>
              </a:spcAft>
              <a:buFont typeface="Wingdings" panose="05000000000000000000" pitchFamily="2" charset="2"/>
              <a:buChar char="v"/>
            </a:pPr>
            <a:r>
              <a:rPr lang="en-US" sz="1600"/>
              <a:t>Falls prevention. </a:t>
            </a:r>
          </a:p>
          <a:p>
            <a:pPr marL="457200" indent="-457200">
              <a:spcBef>
                <a:spcPts val="0"/>
              </a:spcBef>
              <a:spcAft>
                <a:spcPts val="600"/>
              </a:spcAft>
              <a:buFont typeface="Wingdings" panose="05000000000000000000" pitchFamily="2" charset="2"/>
              <a:buChar char="v"/>
            </a:pPr>
            <a:r>
              <a:rPr lang="en-US" sz="1600"/>
              <a:t>Resident well-being (e.g., substance abuse, fatigue mitigation, suicide prevention, self-harm, and physician burnout). </a:t>
            </a:r>
          </a:p>
          <a:p>
            <a:pPr marL="457200" indent="-457200">
              <a:spcBef>
                <a:spcPts val="0"/>
              </a:spcBef>
              <a:spcAft>
                <a:spcPts val="600"/>
              </a:spcAft>
              <a:buFont typeface="Wingdings" panose="05000000000000000000" pitchFamily="2" charset="2"/>
              <a:buChar char="v"/>
            </a:pPr>
            <a:r>
              <a:rPr lang="en-US" sz="1600"/>
              <a:t>Pain management (i.e., multi-modal approach to chronic and acute pain) and opioid addiction. </a:t>
            </a:r>
          </a:p>
          <a:p>
            <a:pPr marL="457200" indent="-457200">
              <a:spcBef>
                <a:spcPts val="0"/>
              </a:spcBef>
              <a:spcAft>
                <a:spcPts val="600"/>
              </a:spcAft>
              <a:buFont typeface="Wingdings" panose="05000000000000000000" pitchFamily="2" charset="2"/>
              <a:buChar char="v"/>
            </a:pPr>
            <a:r>
              <a:rPr lang="en-US" sz="1600"/>
              <a:t>Workplace harassment and discrimination awareness and prevention.</a:t>
            </a:r>
          </a:p>
          <a:p>
            <a:pPr marL="457200" indent="-457200">
              <a:spcBef>
                <a:spcPts val="0"/>
              </a:spcBef>
              <a:spcAft>
                <a:spcPts val="600"/>
              </a:spcAft>
              <a:buFont typeface="Wingdings" panose="05000000000000000000" pitchFamily="2" charset="2"/>
              <a:buChar char="v"/>
            </a:pPr>
            <a:r>
              <a:rPr lang="en-US" sz="1600"/>
              <a:t>Foundation of and importance of coding and medical documentation.</a:t>
            </a:r>
          </a:p>
          <a:p>
            <a:pPr marL="0" indent="0">
              <a:buNone/>
            </a:pPr>
            <a:r>
              <a:rPr lang="en-US" sz="1600" b="1" i="1"/>
              <a:t>The annual instruction may be provided during resident orientation, focused activities, and through web-based programs.</a:t>
            </a:r>
          </a:p>
        </p:txBody>
      </p:sp>
    </p:spTree>
    <p:extLst>
      <p:ext uri="{BB962C8B-B14F-4D97-AF65-F5344CB8AC3E}">
        <p14:creationId xmlns:p14="http://schemas.microsoft.com/office/powerpoint/2010/main" val="2175226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820FB-C056-9980-084C-DC9881C5300F}"/>
              </a:ext>
            </a:extLst>
          </p:cNvPr>
          <p:cNvSpPr>
            <a:spLocks noGrp="1"/>
          </p:cNvSpPr>
          <p:nvPr>
            <p:ph type="title"/>
          </p:nvPr>
        </p:nvSpPr>
        <p:spPr>
          <a:xfrm>
            <a:off x="643466" y="369117"/>
            <a:ext cx="3517567" cy="2038523"/>
          </a:xfrm>
        </p:spPr>
        <p:txBody>
          <a:bodyPr/>
          <a:lstStyle/>
          <a:p>
            <a:r>
              <a:rPr lang="en-US">
                <a:solidFill>
                  <a:srgbClr val="FFFF00"/>
                </a:solidFill>
                <a:latin typeface="Myanmar Text"/>
                <a:cs typeface="Myanmar Text"/>
              </a:rPr>
              <a:t>Semi-annual Review Documentation</a:t>
            </a:r>
          </a:p>
        </p:txBody>
      </p:sp>
      <p:pic>
        <p:nvPicPr>
          <p:cNvPr id="6" name="Content Placeholder 5">
            <a:extLst>
              <a:ext uri="{FF2B5EF4-FFF2-40B4-BE49-F238E27FC236}">
                <a16:creationId xmlns:a16="http://schemas.microsoft.com/office/drawing/2014/main" id="{B3C1C178-83A4-2B67-80A6-3CDC529927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0" y="114202"/>
            <a:ext cx="4276165" cy="66295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 Placeholder 3">
            <a:extLst>
              <a:ext uri="{FF2B5EF4-FFF2-40B4-BE49-F238E27FC236}">
                <a16:creationId xmlns:a16="http://schemas.microsoft.com/office/drawing/2014/main" id="{B7B9B2A4-7646-35FD-03C6-FBF92EA3A856}"/>
              </a:ext>
            </a:extLst>
          </p:cNvPr>
          <p:cNvSpPr>
            <a:spLocks noGrp="1"/>
          </p:cNvSpPr>
          <p:nvPr>
            <p:ph type="body" sz="half" idx="2"/>
          </p:nvPr>
        </p:nvSpPr>
        <p:spPr/>
        <p:txBody>
          <a:bodyPr vert="horz" lIns="91440" tIns="45720" rIns="91440" bIns="45720" rtlCol="0" anchor="t">
            <a:normAutofit fontScale="92500" lnSpcReduction="20000"/>
          </a:bodyPr>
          <a:lstStyle/>
          <a:p>
            <a:pPr marL="285750" indent="-285750">
              <a:buFont typeface="Arial" panose="020B0604020202020204" pitchFamily="34" charset="0"/>
              <a:buChar char="•"/>
            </a:pPr>
            <a:r>
              <a:rPr lang="en-US">
                <a:latin typeface="Myanmar Text"/>
                <a:cs typeface="Myanmar Text"/>
              </a:rPr>
              <a:t>Clinical / surgical competency</a:t>
            </a:r>
          </a:p>
          <a:p>
            <a:pPr marL="285750" indent="-285750">
              <a:buFont typeface="Arial" panose="020B0604020202020204" pitchFamily="34" charset="0"/>
              <a:buChar char="•"/>
            </a:pPr>
            <a:r>
              <a:rPr lang="en-US"/>
              <a:t> Communication skills</a:t>
            </a:r>
          </a:p>
          <a:p>
            <a:pPr marL="285750" indent="-285750">
              <a:buFont typeface="Arial" panose="020B0604020202020204" pitchFamily="34" charset="0"/>
              <a:buChar char="•"/>
            </a:pPr>
            <a:r>
              <a:rPr lang="en-US">
                <a:latin typeface="Myanmar Text"/>
                <a:cs typeface="Myanmar Text"/>
              </a:rPr>
              <a:t> Professional behavior </a:t>
            </a:r>
          </a:p>
          <a:p>
            <a:pPr marL="285750" indent="-285750">
              <a:buFont typeface="Arial" panose="020B0604020202020204" pitchFamily="34" charset="0"/>
              <a:buChar char="•"/>
            </a:pPr>
            <a:r>
              <a:rPr lang="en-US"/>
              <a:t> Attitude, initiative, leadership</a:t>
            </a:r>
          </a:p>
          <a:p>
            <a:pPr marL="285750" indent="-285750">
              <a:buFont typeface="Arial" panose="020B0604020202020204" pitchFamily="34" charset="0"/>
              <a:buChar char="•"/>
            </a:pPr>
            <a:r>
              <a:rPr lang="en-US">
                <a:latin typeface="Myanmar Text"/>
                <a:cs typeface="Myanmar Text"/>
              </a:rPr>
              <a:t> Rotations / evaluations completed</a:t>
            </a:r>
          </a:p>
          <a:p>
            <a:pPr marL="285750" indent="-285750">
              <a:buFont typeface="Arial" panose="020B0604020202020204" pitchFamily="34" charset="0"/>
              <a:buChar char="•"/>
            </a:pPr>
            <a:r>
              <a:rPr lang="en-US"/>
              <a:t>MAV attainment</a:t>
            </a:r>
          </a:p>
          <a:p>
            <a:pPr marL="285750" indent="-285750">
              <a:buFont typeface="Arial" panose="020B0604020202020204" pitchFamily="34" charset="0"/>
              <a:buChar char="•"/>
            </a:pPr>
            <a:r>
              <a:rPr lang="en-US">
                <a:latin typeface="Myanmar Text"/>
                <a:cs typeface="Myanmar Text"/>
              </a:rPr>
              <a:t>In-training examination scores</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3075280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FD4C-9D8C-BE43-AF93-727C8C7AD45D}"/>
              </a:ext>
            </a:extLst>
          </p:cNvPr>
          <p:cNvSpPr>
            <a:spLocks noGrp="1"/>
          </p:cNvSpPr>
          <p:nvPr>
            <p:ph type="title"/>
          </p:nvPr>
        </p:nvSpPr>
        <p:spPr>
          <a:xfrm>
            <a:off x="1097280" y="286603"/>
            <a:ext cx="10058400" cy="1156303"/>
          </a:xfrm>
        </p:spPr>
        <p:txBody>
          <a:bodyPr/>
          <a:lstStyle/>
          <a:p>
            <a:r>
              <a:rPr lang="en-US">
                <a:solidFill>
                  <a:srgbClr val="FFFF00"/>
                </a:solidFill>
              </a:rPr>
              <a:t>Final Assessment of Resident</a:t>
            </a:r>
          </a:p>
        </p:txBody>
      </p:sp>
      <p:sp>
        <p:nvSpPr>
          <p:cNvPr id="3" name="Content Placeholder 2">
            <a:extLst>
              <a:ext uri="{FF2B5EF4-FFF2-40B4-BE49-F238E27FC236}">
                <a16:creationId xmlns:a16="http://schemas.microsoft.com/office/drawing/2014/main" id="{3D921821-F8C2-CD9E-FED5-3954FDAF25CF}"/>
              </a:ext>
            </a:extLst>
          </p:cNvPr>
          <p:cNvSpPr>
            <a:spLocks noGrp="1"/>
          </p:cNvSpPr>
          <p:nvPr>
            <p:ph idx="1"/>
          </p:nvPr>
        </p:nvSpPr>
        <p:spPr>
          <a:xfrm>
            <a:off x="1097280" y="2004969"/>
            <a:ext cx="10058400" cy="3864123"/>
          </a:xfrm>
        </p:spPr>
        <p:txBody>
          <a:bodyPr vert="horz" lIns="0" tIns="45720" rIns="0" bIns="45720" rtlCol="0" anchor="t">
            <a:normAutofit fontScale="92500" lnSpcReduction="10000"/>
          </a:bodyPr>
          <a:lstStyle/>
          <a:p>
            <a:r>
              <a:rPr lang="en-US" b="1"/>
              <a:t>7.2c - Program Director Final Assessment of the Resident</a:t>
            </a:r>
          </a:p>
          <a:p>
            <a:r>
              <a:rPr lang="en-US">
                <a:latin typeface="Myanmar Text"/>
                <a:cs typeface="Myanmar Text"/>
              </a:rPr>
              <a:t>The Program Director must conduct a final meeting with each resident upon completion of the program. A final assessment must be provided in a written format and include the date and signatures of the Program Director and the resident. The final assessment must:</a:t>
            </a:r>
          </a:p>
          <a:p>
            <a:pPr marL="383540" lvl="1">
              <a:buFont typeface="Wingdings" panose="05000000000000000000" pitchFamily="2" charset="2"/>
              <a:buChar char="Ø"/>
            </a:pPr>
            <a:r>
              <a:rPr lang="en-US">
                <a:latin typeface="Myanmar Text"/>
                <a:cs typeface="Myanmar Text"/>
              </a:rPr>
              <a:t> become part of the resident’s permanent record maintained by the institution, and must be accessible for review by the resident in accordance with institutional policy</a:t>
            </a:r>
          </a:p>
          <a:p>
            <a:pPr marL="383540" lvl="1">
              <a:buFont typeface="Wingdings" panose="05000000000000000000" pitchFamily="2" charset="2"/>
              <a:buChar char="Ø"/>
            </a:pPr>
            <a:r>
              <a:rPr lang="en-US"/>
              <a:t> verify that the resident has achieved the competencies of the residency program and ensure attainment of MAVs in all categories. </a:t>
            </a:r>
          </a:p>
        </p:txBody>
      </p:sp>
    </p:spTree>
    <p:extLst>
      <p:ext uri="{BB962C8B-B14F-4D97-AF65-F5344CB8AC3E}">
        <p14:creationId xmlns:p14="http://schemas.microsoft.com/office/powerpoint/2010/main" val="2671486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66B1-49A7-DF13-8F43-BB7793E6ACDD}"/>
              </a:ext>
            </a:extLst>
          </p:cNvPr>
          <p:cNvSpPr>
            <a:spLocks noGrp="1"/>
          </p:cNvSpPr>
          <p:nvPr>
            <p:ph type="title"/>
          </p:nvPr>
        </p:nvSpPr>
        <p:spPr>
          <a:xfrm>
            <a:off x="551188" y="750445"/>
            <a:ext cx="3517567" cy="1487785"/>
          </a:xfrm>
        </p:spPr>
        <p:txBody>
          <a:bodyPr/>
          <a:lstStyle/>
          <a:p>
            <a:r>
              <a:rPr lang="en-US">
                <a:solidFill>
                  <a:srgbClr val="FFFF00"/>
                </a:solidFill>
              </a:rPr>
              <a:t>Final Assessment of Resident</a:t>
            </a:r>
          </a:p>
        </p:txBody>
      </p:sp>
      <p:sp>
        <p:nvSpPr>
          <p:cNvPr id="4" name="Text Placeholder 3">
            <a:extLst>
              <a:ext uri="{FF2B5EF4-FFF2-40B4-BE49-F238E27FC236}">
                <a16:creationId xmlns:a16="http://schemas.microsoft.com/office/drawing/2014/main" id="{9294E999-D828-F0C5-D9B0-E26C22DBC281}"/>
              </a:ext>
            </a:extLst>
          </p:cNvPr>
          <p:cNvSpPr>
            <a:spLocks noGrp="1"/>
          </p:cNvSpPr>
          <p:nvPr>
            <p:ph type="body" sz="half" idx="2"/>
          </p:nvPr>
        </p:nvSpPr>
        <p:spPr>
          <a:xfrm>
            <a:off x="643465" y="2600588"/>
            <a:ext cx="3517567" cy="3506968"/>
          </a:xfrm>
        </p:spPr>
        <p:txBody>
          <a:bodyPr vert="horz" lIns="91440" tIns="45720" rIns="91440" bIns="45720" rtlCol="0" anchor="t">
            <a:normAutofit lnSpcReduction="10000"/>
          </a:bodyPr>
          <a:lstStyle/>
          <a:p>
            <a:r>
              <a:rPr lang="en-US"/>
              <a:t>Ensure completion of all requirements prior to graduation</a:t>
            </a:r>
          </a:p>
          <a:p>
            <a:pPr marL="285750" indent="-285750">
              <a:buFont typeface="Wingdings" panose="05000000000000000000" pitchFamily="2" charset="2"/>
              <a:buChar char="§"/>
            </a:pPr>
            <a:r>
              <a:rPr lang="en-US"/>
              <a:t>In-training examinations</a:t>
            </a:r>
          </a:p>
          <a:p>
            <a:pPr marL="285750" indent="-285750">
              <a:buFont typeface="Wingdings" panose="05000000000000000000" pitchFamily="2" charset="2"/>
              <a:buChar char="§"/>
            </a:pPr>
            <a:r>
              <a:rPr lang="en-US">
                <a:latin typeface="Myanmar Text"/>
                <a:cs typeface="Myanmar Text"/>
              </a:rPr>
              <a:t>Required rotations including lengths of the rotations</a:t>
            </a:r>
          </a:p>
          <a:p>
            <a:pPr marL="285750" indent="-285750">
              <a:buFont typeface="Wingdings" panose="05000000000000000000" pitchFamily="2" charset="2"/>
              <a:buChar char="§"/>
            </a:pPr>
            <a:r>
              <a:rPr lang="en-US">
                <a:latin typeface="Myanmar Text"/>
                <a:cs typeface="Myanmar Text"/>
              </a:rPr>
              <a:t>All required MAVs and diversity</a:t>
            </a:r>
          </a:p>
          <a:p>
            <a:pPr marL="285750" indent="-285750">
              <a:buFont typeface="Wingdings" panose="05000000000000000000" pitchFamily="2" charset="2"/>
              <a:buChar char="§"/>
            </a:pPr>
            <a:r>
              <a:rPr lang="en-US"/>
              <a:t>Competency</a:t>
            </a:r>
          </a:p>
          <a:p>
            <a:pPr marL="285750" indent="-285750">
              <a:buFont typeface="Wingdings" panose="05000000000000000000" pitchFamily="2" charset="2"/>
              <a:buChar char="§"/>
            </a:pPr>
            <a:r>
              <a:rPr lang="en-US"/>
              <a:t>Professionalism</a:t>
            </a:r>
          </a:p>
        </p:txBody>
      </p:sp>
      <p:pic>
        <p:nvPicPr>
          <p:cNvPr id="5" name="Picture 4">
            <a:extLst>
              <a:ext uri="{FF2B5EF4-FFF2-40B4-BE49-F238E27FC236}">
                <a16:creationId xmlns:a16="http://schemas.microsoft.com/office/drawing/2014/main" id="{BB467225-63A4-46D0-3BBC-6022D9F8F422}"/>
              </a:ext>
            </a:extLst>
          </p:cNvPr>
          <p:cNvPicPr>
            <a:picLocks noChangeAspect="1"/>
          </p:cNvPicPr>
          <p:nvPr/>
        </p:nvPicPr>
        <p:blipFill>
          <a:blip r:embed="rId2"/>
          <a:stretch>
            <a:fillRect/>
          </a:stretch>
        </p:blipFill>
        <p:spPr>
          <a:xfrm>
            <a:off x="6224726" y="271138"/>
            <a:ext cx="4236346" cy="6315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18606687"/>
      </p:ext>
    </p:extLst>
  </p:cSld>
  <p:clrMapOvr>
    <a:masterClrMapping/>
  </p:clrMapOvr>
</p:sld>
</file>

<file path=ppt/theme/theme1.xml><?xml version="1.0" encoding="utf-8"?>
<a:theme xmlns:a="http://schemas.openxmlformats.org/drawingml/2006/main" name="RetrospectVTI">
  <a:themeElements>
    <a:clrScheme name="Custom 2">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7</TotalTime>
  <Words>1338</Words>
  <Application>Microsoft Office PowerPoint</Application>
  <PresentationFormat>Widescreen</PresentationFormat>
  <Paragraphs>118</Paragraphs>
  <Slides>22</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Aptos</vt:lpstr>
      <vt:lpstr>Arial</vt:lpstr>
      <vt:lpstr>Calibri</vt:lpstr>
      <vt:lpstr>Constantia</vt:lpstr>
      <vt:lpstr>Gill Sans MT</vt:lpstr>
      <vt:lpstr>Gill Sans Nova</vt:lpstr>
      <vt:lpstr>Myanmar Text</vt:lpstr>
      <vt:lpstr>Speak Pro</vt:lpstr>
      <vt:lpstr>Times New Roman</vt:lpstr>
      <vt:lpstr>Wingdings</vt:lpstr>
      <vt:lpstr>RetrospectVTI</vt:lpstr>
      <vt:lpstr>Semi-annual Resident Review</vt:lpstr>
      <vt:lpstr>Semi-annual Assessment of Resident</vt:lpstr>
      <vt:lpstr>7.2a. Faculty Assessment of the Resident</vt:lpstr>
      <vt:lpstr>Semi-annual Assessment of Resident</vt:lpstr>
      <vt:lpstr>Semi-annual Review: Data</vt:lpstr>
      <vt:lpstr>Review Evaluations – If You Use Milestones</vt:lpstr>
      <vt:lpstr>Milestones</vt:lpstr>
      <vt:lpstr>Review Evaluations – If You Use 360-Degree Assessment</vt:lpstr>
      <vt:lpstr>360-Degree Assessment</vt:lpstr>
      <vt:lpstr>In-training Examinations</vt:lpstr>
      <vt:lpstr>ABFAS In-training Examination - Foot</vt:lpstr>
      <vt:lpstr>ABFAS In-training Examination - RRA</vt:lpstr>
      <vt:lpstr>ABPM In-training Examination</vt:lpstr>
      <vt:lpstr>Minimum Activity Volume (MAV)</vt:lpstr>
      <vt:lpstr>Minimum Activity Volume (MAV)</vt:lpstr>
      <vt:lpstr>MAV Report</vt:lpstr>
      <vt:lpstr>Diversity Report</vt:lpstr>
      <vt:lpstr>Research Requirement</vt:lpstr>
      <vt:lpstr>Yearly Required Didactic Activities</vt:lpstr>
      <vt:lpstr>Semi-annual Review Documentation</vt:lpstr>
      <vt:lpstr>Final Assessment of Resident</vt:lpstr>
      <vt:lpstr>Final Assessment of Resident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2026-09-15T18:56:19Z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