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4" r:id="rId4"/>
  </p:sldMasterIdLst>
  <p:notesMasterIdLst>
    <p:notesMasterId r:id="rId24"/>
  </p:notesMasterIdLst>
  <p:sldIdLst>
    <p:sldId id="782" r:id="rId5"/>
    <p:sldId id="783" r:id="rId6"/>
    <p:sldId id="784" r:id="rId7"/>
    <p:sldId id="786" r:id="rId8"/>
    <p:sldId id="787" r:id="rId9"/>
    <p:sldId id="788" r:id="rId10"/>
    <p:sldId id="789" r:id="rId11"/>
    <p:sldId id="790" r:id="rId12"/>
    <p:sldId id="791" r:id="rId13"/>
    <p:sldId id="792" r:id="rId14"/>
    <p:sldId id="793" r:id="rId15"/>
    <p:sldId id="794" r:id="rId16"/>
    <p:sldId id="795" r:id="rId17"/>
    <p:sldId id="796" r:id="rId18"/>
    <p:sldId id="797" r:id="rId19"/>
    <p:sldId id="798" r:id="rId20"/>
    <p:sldId id="799" r:id="rId21"/>
    <p:sldId id="800" r:id="rId22"/>
    <p:sldId id="801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3DF"/>
    <a:srgbClr val="0260D7"/>
    <a:srgbClr val="005DDE"/>
    <a:srgbClr val="030000"/>
    <a:srgbClr val="FFFFFF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2" d="100"/>
          <a:sy n="42" d="100"/>
        </p:scale>
        <p:origin x="52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10-25T19:14:33.903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0,'376'21,"-243"-12,140-10,-104-1,1190 2,-1339 1,0 1,33 8,-32-6,0 0,24 0,314-4,-337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10-25T19:15:27.933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2897 29,'-1156'0,"1124"-2,-54-9,-24-2,-706 11,398 4,162-2,233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10-25T19:15:34.668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2820 82,'-90'1,"-1"-5,1-3,-111-24,154 23,1 3,-1 2,-88 6,39-1,39-3,-109-17,104 12,-1 2,-93 6,39 1,-576-3,665 1,1 2,-1 1,-45 14,44-11,1 0,-1-2,-37 2,-46 6,77-8,-49 2,65-6,-1 1,-31 8,39-8,-10 3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10-25T19:15:50.617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2995 0,'-408'20,"387"-18,-103 18,66-9,-94 5,121-13,-471 4,287-9,61-1,-164 6,270 3,-52 13,59-9,-1-3,-43 2,50-7,-153 11,103-4,-157-6,136-5,74-1,25-2,20-2,25-1,14-4,-52 11,0 1,1 0,-1 0,0 0,0 0,1 0,-1 0,0 0,0 0,1-1,-1 1,0 0,0 0,1 0,-1 0,0-1,0 1,0 0,1 0,-1-1,0 1,0 0,0 0,0-1,0 1,0 0,0-1,1 1,-1 0,0 0,0-1,0 1,0 0,0-1,0 1,0 0,0 0,-1-1,-10-9,-25-6,31 14,62-4,67 9,170-5,-224-10,-51 7,0 2,27-2,86-8,-85 6,58 0,171 29,-185-15,138-6,-104-4,-102 3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10-25T19:16:07.725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2921 26,'-80'1,"-124"18,147-12,-1-3,0-3,-76-7,65-7,50 9,1 0,-30-1,20 4,-226 3,215 4,-73 20,59-11,-4-1,-118 26,161-37,-42 7,0-3,-66 1,-760-9,856-1,-1-1,1-1,0-2,0 0,-44-18,4 1,54 21,-20-5,31 7,0-1,0 1,1 0,-1 0,0 0,0 0,1-1,-1 1,0 0,0-1,1 1,-1-1,0 1,1 0,-1-1,1 0,-1 1,0-1,1 1,-1-1,1 0,0 1,-1-1,0-1,3 0,0 1,1-1,-1 1,0-1,1 1,-1 0,1 0,-1 0,1 0,0 0,-1 1,1-1,3 0,1 0,31-7,1 2,-1 2,66 1,-1 0,-20-9,-57 7,45-3,374 10,-332 10,-65-6,55 1,-63-6,-1 1,54 10,-68-7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10-25T19:16:30.617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2794 53,'-100'1,"-109"-3,123-11,55 8,-57-4,-487 10,547-2,1-2,-28-6,26 4,-52-3,-304 9,361 1,1 0,0 2,0 1,-27 8,26-6,0-1,0-1,-43 4,21-6,-1 2,-45 12,48-8,-1-1,-64 1,65-9,0-2,-76-13,80 9,1 3,-73 1,99 2,-9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10-25T19:16:36.507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2871 33,'-49'1,"12"0,0-1,-1-3,-68-12,63 8,-1 2,1 2,0 1,-56 6,-4-1,12-4,-99 3,104 10,55-6,-58 2,-1144-9,1203 3,-56 9,55-5,-52 2,-173-10,234 2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10-25T19:16:41.519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2973 1,'-2950'0,"2928"0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10-25T19:16:47.206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2948 0,'-2490'0,"2462"2,0 1,0 1,-44 13,43-9,0-1,0-2,-36 2,-63-8,107 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10-25T19:16:56.359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2846 2,'-746'0,"728"1,0 1,-33 7,-26 4,-450-10,269-6,-332 3,560-1,-56-11,55 7,-53-3,-223 9,285-1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10-25T19:17:03.332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2846 0,'-549'20,"391"-16,19-2,56 11,57-8,-49 3,33-7,-5-1,0 3,-47 8,43-4,0-2,-1-2,-101-9,-16-18,50 10,77 8,-64-2,-714 9,798-1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10-25T19:17:08.337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2820 1,'-2002'0,"1972"1,-56 11,56-6,-55 2,-479-9,542 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10-25T19:17:13.008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2877 55,'-756'0,"707"-2,-51-9,-39-3,-130-5,191 12,-156 6,103 4,71-4,-1 4,1 2,-106 23,113-19,-1-2,0-2,0-3,-73-6,5 1,-70 19,103-5,87-11,1 0,0 0,-1 0,1 0,-1 0,1 0,-1 1,1-1,-1 0,1 1,0-1,-1 1,1 0,0-1,-1 1,1 0,0 0,0 0,-2 1,3-1,0 0,1 0,-1-1,0 1,0 0,0 0,1-1,-1 1,0 0,0 0,1-1,-1 1,1 0,-1-1,1 1,-1-1,1 1,-1-1,1 1,0-1,-1 1,1-1,0 1,0 0,57 26,-25-18,60 9,-5-2,20 7,63 15,-60-16,-5-2,-59-10,1-2,55 3,-72-8,43 8,-50-6,45 3,48-9,-65-1,1 2,84 12,25 19,-137-26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10-25T19:17:17.524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2846 1,'-2562'0,"2531"1,-57 11,56-6,-54 2,62-8,2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10-25T19:17:35.605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2923 54,'-63'0,"-52"1,-142-18,76 2,41 4,-388-1,324 15,-343-3,505 2,-52 9,51-5,-50 1,-501-8,572 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10-25T19:18:03.062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2896 28,'-770'0,"728"-2,-55-10,54 6,-59-1,-513 8,586 0,-58 11,58-6,-56 2,39-7,-89 12,58-4,-1-4,-119-6,62-2,99 3,0 1,-1-1,1-3,-60-10,30 3,45 9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10-25T19:18:40.615"/>
    </inkml:context>
    <inkml:brush xml:id="br0">
      <inkml:brushProperty name="width" value="0.3" units="cm"/>
      <inkml:brushProperty name="height" value="0.6" units="cm"/>
      <inkml:brushProperty name="color" value="#EF0C4D"/>
      <inkml:brushProperty name="tip" value="rectangle"/>
      <inkml:brushProperty name="rasterOp" value="maskPen"/>
      <inkml:brushProperty name="ignorePressure" value="1"/>
    </inkml:brush>
  </inkml:definitions>
  <inkml:trace contextRef="#ctx0" brushRef="#br0">2903 0,'0'1,"-1"0,1 0,0 0,-1 0,1 0,-1 0,0 0,1 0,-1 0,0 0,1-1,-1 1,0 0,0 0,0-1,0 1,0-1,0 1,0-1,0 1,0-1,0 0,0 1,0-1,-1 0,-36 9,23-6,-189 34,170-32,-127 6,11-2,30 1,-185-8,145-4,-840 2,963 2,-55 10,54-6,-52 1,-20-5,-189-5,298 3,-1 0,1 0,-1 0,0 0,1-1,-1 1,1 0,-1-1,1 1,-1-1,1 1,-1-1,1 0,0 0,-1 1,1-1,-2-2,3 2,0 0,1 0,-1 0,1 1,0-1,-1 0,1 0,-1 1,1-1,0 0,0 1,-1-1,1 0,0 1,0 0,0-1,0 1,0-1,0 1,-1 0,1-1,0 1,0 0,0 0,0 0,0 0,1 0,107-36,-87 29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10-25T19:18:47.688"/>
    </inkml:context>
    <inkml:brush xml:id="br0">
      <inkml:brushProperty name="width" value="0.3" units="cm"/>
      <inkml:brushProperty name="height" value="0.6" units="cm"/>
      <inkml:brushProperty name="color" value="#EF0C4D"/>
      <inkml:brushProperty name="tip" value="rectangle"/>
      <inkml:brushProperty name="rasterOp" value="maskPen"/>
      <inkml:brushProperty name="ignorePressure" value="1"/>
    </inkml:brush>
  </inkml:definitions>
  <inkml:trace contextRef="#ctx0" brushRef="#br0">2877 0,'-2772'0,"2758"1,0 1,0 0,0 1,-15 5,27-8,-15 5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10-25T19:18:52.519"/>
    </inkml:context>
    <inkml:brush xml:id="br0">
      <inkml:brushProperty name="width" value="0.3" units="cm"/>
      <inkml:brushProperty name="height" value="0.6" units="cm"/>
      <inkml:brushProperty name="color" value="#EF0C4D"/>
      <inkml:brushProperty name="tip" value="rectangle"/>
      <inkml:brushProperty name="rasterOp" value="maskPen"/>
      <inkml:brushProperty name="ignorePressure" value="1"/>
    </inkml:brush>
  </inkml:definitions>
  <inkml:trace contextRef="#ctx0" brushRef="#br0">2898 53,'-226'-15,"97"3,21 0,-58-1,-2079 14,2222-1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10-25T19:18:58.432"/>
    </inkml:context>
    <inkml:brush xml:id="br0">
      <inkml:brushProperty name="width" value="0.3" units="cm"/>
      <inkml:brushProperty name="height" value="0.6" units="cm"/>
      <inkml:brushProperty name="color" value="#EF0C4D"/>
      <inkml:brushProperty name="tip" value="rectangle"/>
      <inkml:brushProperty name="rasterOp" value="maskPen"/>
      <inkml:brushProperty name="ignorePressure" value="1"/>
    </inkml:brush>
  </inkml:definitions>
  <inkml:trace contextRef="#ctx0" brushRef="#br0">2948 28,'-1567'0,"1538"-1,0-2,-29-6,29 3,-56-2,-371 9,419 1,-65 12,30-3,8 1,40-8,0 0,-28 1,-40-7,59 0,0 2,0 1,0 1,-41 9,52-6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5DE4D1-5A0A-41E2-A3E8-BCE9CCA07853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CEF83C-049A-4CE7-8737-D1F3D21FB6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9175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C4D9E4"/>
              </a:solidFill>
              <a:effectLst/>
              <a:uLnTx/>
              <a:uFillTx/>
              <a:latin typeface="Speak Pro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3099116"/>
            <a:ext cx="10058400" cy="1339976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4800" b="0">
                <a:solidFill>
                  <a:srgbClr val="FFFFFF"/>
                </a:solidFill>
                <a:latin typeface="Myanmar Text" panose="020B0502040204020203" pitchFamily="34" charset="0"/>
                <a:cs typeface="Myanmar Text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73736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>
            <a:cxnSpLocks/>
          </p:cNvCxnSpPr>
          <p:nvPr/>
        </p:nvCxnSpPr>
        <p:spPr>
          <a:xfrm>
            <a:off x="1063960" y="2963981"/>
            <a:ext cx="100917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2">
            <a:extLst>
              <a:ext uri="{FF2B5EF4-FFF2-40B4-BE49-F238E27FC236}">
                <a16:creationId xmlns:a16="http://schemas.microsoft.com/office/drawing/2014/main" id="{CD7A3985-6E79-4C3A-9476-456AC0A3672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321" y="833275"/>
            <a:ext cx="3134027" cy="1671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22829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solidFill>
                  <a:srgbClr val="FFFFFF"/>
                </a:solidFill>
                <a:latin typeface="Myanmar Text" panose="020B0502040204020203" pitchFamily="34" charset="0"/>
                <a:cs typeface="Myanmar Text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>
                <a:latin typeface="Myanmar Text" panose="020B0502040204020203" pitchFamily="34" charset="0"/>
                <a:cs typeface="Myanmar Text" panose="020B0502040204020203" pitchFamily="34" charset="0"/>
              </a:defRPr>
            </a:lvl1pPr>
            <a:lvl2pPr>
              <a:defRPr sz="2400">
                <a:latin typeface="Myanmar Text" panose="020B0502040204020203" pitchFamily="34" charset="0"/>
                <a:cs typeface="Myanmar Text" panose="020B0502040204020203" pitchFamily="34" charset="0"/>
              </a:defRPr>
            </a:lvl2pPr>
            <a:lvl3pPr>
              <a:defRPr sz="2400">
                <a:latin typeface="Myanmar Text" panose="020B0502040204020203" pitchFamily="34" charset="0"/>
                <a:cs typeface="Myanmar Text" panose="020B0502040204020203" pitchFamily="34" charset="0"/>
              </a:defRPr>
            </a:lvl3pPr>
            <a:lvl4pPr>
              <a:defRPr sz="2400">
                <a:latin typeface="Myanmar Text" panose="020B0502040204020203" pitchFamily="34" charset="0"/>
                <a:cs typeface="Myanmar Text" panose="020B0502040204020203" pitchFamily="34" charset="0"/>
              </a:defRPr>
            </a:lvl4pPr>
            <a:lvl5pPr>
              <a:defRPr sz="2400">
                <a:latin typeface="Myanmar Text" panose="020B0502040204020203" pitchFamily="34" charset="0"/>
                <a:cs typeface="Myanmar Text" panose="020B050204020402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E1D723-8F53-4F53-90B0-1982A396982E}" type="datetime1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344068"/>
                </a:solidFill>
                <a:effectLst/>
                <a:uLnTx/>
                <a:uFillTx/>
                <a:latin typeface="Speak Pro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9/15/2026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44068"/>
              </a:solidFill>
              <a:effectLst/>
              <a:uLnTx/>
              <a:uFillTx/>
              <a:latin typeface="Speak Pro" panose="020F0502020204030204"/>
              <a:ea typeface="+mn-ea"/>
              <a:cs typeface="+mn-cs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peak Pro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98EE3D-8CD1-4C3F-BD1C-C98C9596463C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344068"/>
                </a:solidFill>
                <a:effectLst/>
                <a:uLnTx/>
                <a:uFillTx/>
                <a:latin typeface="Speak Pro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44068"/>
              </a:solidFill>
              <a:effectLst/>
              <a:uLnTx/>
              <a:uFillTx/>
              <a:latin typeface="Speak Pro" panose="020F0502020204030204"/>
              <a:ea typeface="+mn-ea"/>
              <a:cs typeface="+mn-cs"/>
            </a:endParaRPr>
          </a:p>
        </p:txBody>
      </p:sp>
      <p:pic>
        <p:nvPicPr>
          <p:cNvPr id="10" name="Picture 9" descr="A picture containing company name&#10;&#10;Description automatically generated">
            <a:extLst>
              <a:ext uri="{FF2B5EF4-FFF2-40B4-BE49-F238E27FC236}">
                <a16:creationId xmlns:a16="http://schemas.microsoft.com/office/drawing/2014/main" id="{98531EF0-BD93-49AC-B3E0-C6B3211D13D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0" y="5869092"/>
            <a:ext cx="1870697" cy="97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784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667345-2558-425A-8533-9BFDBCE15005}" type="datetime1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344068"/>
                </a:solidFill>
                <a:effectLst/>
                <a:uLnTx/>
                <a:uFillTx/>
                <a:latin typeface="Speak Pro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9/15/2026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44068"/>
              </a:solidFill>
              <a:effectLst/>
              <a:uLnTx/>
              <a:uFillTx/>
              <a:latin typeface="Speak Pro" panose="020F0502020204030204"/>
              <a:ea typeface="+mn-ea"/>
              <a:cs typeface="+mn-cs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peak Pro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98EE3D-8CD1-4C3F-BD1C-C98C9596463C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344068"/>
                </a:solidFill>
                <a:effectLst/>
                <a:uLnTx/>
                <a:uFillTx/>
                <a:latin typeface="Speak Pro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44068"/>
              </a:solidFill>
              <a:effectLst/>
              <a:uLnTx/>
              <a:uFillTx/>
              <a:latin typeface="Speak Pro" panose="020F0502020204030204"/>
              <a:ea typeface="+mn-ea"/>
              <a:cs typeface="+mn-cs"/>
            </a:endParaRPr>
          </a:p>
        </p:txBody>
      </p:sp>
      <p:pic>
        <p:nvPicPr>
          <p:cNvPr id="6" name="Picture 5" descr="A picture containing company name&#10;&#10;Description automatically generated">
            <a:extLst>
              <a:ext uri="{FF2B5EF4-FFF2-40B4-BE49-F238E27FC236}">
                <a16:creationId xmlns:a16="http://schemas.microsoft.com/office/drawing/2014/main" id="{D6BF5012-C465-4AF5-B31C-C98B5D3301A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0" y="5869092"/>
            <a:ext cx="1870697" cy="97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5597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>
            <a:lvl1pPr>
              <a:defRPr>
                <a:solidFill>
                  <a:srgbClr val="FFFFFF"/>
                </a:solidFill>
                <a:latin typeface="Myanmar Text" panose="020B0502040204020203" pitchFamily="34" charset="0"/>
                <a:cs typeface="Myanmar Text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  <a:latin typeface="Myanmar Text" panose="020B0502040204020203" pitchFamily="34" charset="0"/>
                <a:cs typeface="Myanmar Text" panose="020B05020402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>
            <a:lvl1pPr>
              <a:defRPr>
                <a:latin typeface="Myanmar Text" panose="020B0502040204020203" pitchFamily="34" charset="0"/>
                <a:cs typeface="Myanmar Text" panose="020B0502040204020203" pitchFamily="34" charset="0"/>
              </a:defRPr>
            </a:lvl1pPr>
            <a:lvl2pPr>
              <a:defRPr>
                <a:latin typeface="Myanmar Text" panose="020B0502040204020203" pitchFamily="34" charset="0"/>
                <a:cs typeface="Myanmar Text" panose="020B0502040204020203" pitchFamily="34" charset="0"/>
              </a:defRPr>
            </a:lvl2pPr>
            <a:lvl3pPr>
              <a:defRPr>
                <a:latin typeface="Myanmar Text" panose="020B0502040204020203" pitchFamily="34" charset="0"/>
                <a:cs typeface="Myanmar Text" panose="020B0502040204020203" pitchFamily="34" charset="0"/>
              </a:defRPr>
            </a:lvl3pPr>
            <a:lvl4pPr>
              <a:defRPr>
                <a:latin typeface="Myanmar Text" panose="020B0502040204020203" pitchFamily="34" charset="0"/>
                <a:cs typeface="Myanmar Text" panose="020B0502040204020203" pitchFamily="34" charset="0"/>
              </a:defRPr>
            </a:lvl4pPr>
            <a:lvl5pPr>
              <a:defRPr>
                <a:latin typeface="Myanmar Text" panose="020B0502040204020203" pitchFamily="34" charset="0"/>
                <a:cs typeface="Myanmar Text" panose="020B050204020402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  <a:latin typeface="Myanmar Text" panose="020B0502040204020203" pitchFamily="34" charset="0"/>
                <a:cs typeface="Myanmar Text" panose="020B05020402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>
            <a:lvl1pPr>
              <a:defRPr>
                <a:latin typeface="Myanmar Text" panose="020B0502040204020203" pitchFamily="34" charset="0"/>
                <a:cs typeface="Myanmar Text" panose="020B0502040204020203" pitchFamily="34" charset="0"/>
              </a:defRPr>
            </a:lvl1pPr>
            <a:lvl2pPr>
              <a:defRPr>
                <a:latin typeface="Myanmar Text" panose="020B0502040204020203" pitchFamily="34" charset="0"/>
                <a:cs typeface="Myanmar Text" panose="020B0502040204020203" pitchFamily="34" charset="0"/>
              </a:defRPr>
            </a:lvl2pPr>
            <a:lvl3pPr>
              <a:defRPr>
                <a:latin typeface="Myanmar Text" panose="020B0502040204020203" pitchFamily="34" charset="0"/>
                <a:cs typeface="Myanmar Text" panose="020B0502040204020203" pitchFamily="34" charset="0"/>
              </a:defRPr>
            </a:lvl3pPr>
            <a:lvl4pPr>
              <a:defRPr>
                <a:latin typeface="Myanmar Text" panose="020B0502040204020203" pitchFamily="34" charset="0"/>
                <a:cs typeface="Myanmar Text" panose="020B0502040204020203" pitchFamily="34" charset="0"/>
              </a:defRPr>
            </a:lvl4pPr>
            <a:lvl5pPr>
              <a:defRPr>
                <a:latin typeface="Myanmar Text" panose="020B0502040204020203" pitchFamily="34" charset="0"/>
                <a:cs typeface="Myanmar Text" panose="020B050204020402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/>
          <a:lstStyle/>
          <a:p>
            <a:fld id="{D9DF0F1C-5577-4ACB-BB62-DF8F3C494C7E}" type="datetime1">
              <a:rPr lang="en-US" smtClean="0"/>
              <a:t>9/15/2026</a:t>
            </a:fld>
            <a:endParaRPr lang="en-US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  <p:pic>
        <p:nvPicPr>
          <p:cNvPr id="13" name="Picture 12" descr="A picture containing company name&#10;&#10;Description automatically generated">
            <a:extLst>
              <a:ext uri="{FF2B5EF4-FFF2-40B4-BE49-F238E27FC236}">
                <a16:creationId xmlns:a16="http://schemas.microsoft.com/office/drawing/2014/main" id="{19C1BD71-D3B2-4EA5-91E1-4E16D7E6DF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0" y="5869092"/>
            <a:ext cx="1870697" cy="97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593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solidFill>
                  <a:srgbClr val="FFFFFF"/>
                </a:solidFill>
                <a:latin typeface="Myanmar Text" panose="020B0502040204020203" pitchFamily="34" charset="0"/>
                <a:cs typeface="Myanmar Text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>
                <a:latin typeface="Myanmar Text" panose="020B0502040204020203" pitchFamily="34" charset="0"/>
                <a:cs typeface="Myanmar Text" panose="020B0502040204020203" pitchFamily="34" charset="0"/>
              </a:defRPr>
            </a:lvl1pPr>
            <a:lvl2pPr>
              <a:defRPr sz="2400">
                <a:latin typeface="Myanmar Text" panose="020B0502040204020203" pitchFamily="34" charset="0"/>
                <a:cs typeface="Myanmar Text" panose="020B0502040204020203" pitchFamily="34" charset="0"/>
              </a:defRPr>
            </a:lvl2pPr>
            <a:lvl3pPr>
              <a:defRPr sz="2400">
                <a:latin typeface="Myanmar Text" panose="020B0502040204020203" pitchFamily="34" charset="0"/>
                <a:cs typeface="Myanmar Text" panose="020B0502040204020203" pitchFamily="34" charset="0"/>
              </a:defRPr>
            </a:lvl3pPr>
            <a:lvl4pPr>
              <a:defRPr sz="2400">
                <a:latin typeface="Myanmar Text" panose="020B0502040204020203" pitchFamily="34" charset="0"/>
                <a:cs typeface="Myanmar Text" panose="020B0502040204020203" pitchFamily="34" charset="0"/>
              </a:defRPr>
            </a:lvl4pPr>
            <a:lvl5pPr>
              <a:defRPr sz="2400">
                <a:latin typeface="Myanmar Text" panose="020B0502040204020203" pitchFamily="34" charset="0"/>
                <a:cs typeface="Myanmar Text" panose="020B050204020402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/>
          <a:lstStyle/>
          <a:p>
            <a:fld id="{4BE1D723-8F53-4F53-90B0-1982A396982E}" type="datetime1">
              <a:rPr lang="en-US" smtClean="0"/>
              <a:t>9/15/2026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A picture containing company name&#10;&#10;Description automatically generated">
            <a:extLst>
              <a:ext uri="{FF2B5EF4-FFF2-40B4-BE49-F238E27FC236}">
                <a16:creationId xmlns:a16="http://schemas.microsoft.com/office/drawing/2014/main" id="{98531EF0-BD93-49AC-B3E0-C6B3211D13D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0" y="5869092"/>
            <a:ext cx="1870697" cy="97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2673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/>
          <a:lstStyle/>
          <a:p>
            <a:fld id="{39667345-2558-425A-8533-9BFDBCE15005}" type="datetime1">
              <a:rPr lang="en-US" smtClean="0"/>
              <a:t>9/15/2026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 descr="A picture containing company name&#10;&#10;Description automatically generated">
            <a:extLst>
              <a:ext uri="{FF2B5EF4-FFF2-40B4-BE49-F238E27FC236}">
                <a16:creationId xmlns:a16="http://schemas.microsoft.com/office/drawing/2014/main" id="{D6BF5012-C465-4AF5-B31C-C98B5D3301A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0" y="5869092"/>
            <a:ext cx="1870697" cy="97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601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 userDrawn="1"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noFill/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264" cy="743682"/>
          </a:xfrm>
          <a:solidFill>
            <a:srgbClr val="FFFFFF"/>
          </a:solidFill>
        </p:spPr>
        <p:txBody>
          <a:bodyPr tIns="0" bIns="0" anchor="b">
            <a:noAutofit/>
          </a:bodyPr>
          <a:lstStyle>
            <a:lvl1pPr>
              <a:defRPr sz="3600" b="0">
                <a:solidFill>
                  <a:schemeClr val="tx1"/>
                </a:solidFill>
                <a:latin typeface="Myanmar Text" panose="020B0502040204020203" pitchFamily="34" charset="0"/>
                <a:cs typeface="Myanmar Text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  <a:latin typeface="Myanmar Text" panose="020B0502040204020203" pitchFamily="34" charset="0"/>
                <a:cs typeface="Myanmar Text" panose="020B0502040204020203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757718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  <a:latin typeface="Myanmar Text" panose="020B0502040204020203" pitchFamily="34" charset="0"/>
                <a:cs typeface="Myanmar Text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2249214"/>
            <a:ext cx="5928344" cy="3858342"/>
          </a:xfrm>
        </p:spPr>
        <p:txBody>
          <a:bodyPr/>
          <a:lstStyle>
            <a:lvl1pPr>
              <a:defRPr>
                <a:latin typeface="Myanmar Text" panose="020B0502040204020203" pitchFamily="34" charset="0"/>
                <a:cs typeface="Myanmar Text" panose="020B0502040204020203" pitchFamily="34" charset="0"/>
              </a:defRPr>
            </a:lvl1pPr>
            <a:lvl2pPr>
              <a:defRPr>
                <a:latin typeface="Myanmar Text" panose="020B0502040204020203" pitchFamily="34" charset="0"/>
                <a:cs typeface="Myanmar Text" panose="020B0502040204020203" pitchFamily="34" charset="0"/>
              </a:defRPr>
            </a:lvl2pPr>
            <a:lvl3pPr>
              <a:defRPr>
                <a:latin typeface="Myanmar Text" panose="020B0502040204020203" pitchFamily="34" charset="0"/>
                <a:cs typeface="Myanmar Text" panose="020B0502040204020203" pitchFamily="34" charset="0"/>
              </a:defRPr>
            </a:lvl3pPr>
            <a:lvl4pPr>
              <a:defRPr>
                <a:latin typeface="Myanmar Text" panose="020B0502040204020203" pitchFamily="34" charset="0"/>
                <a:cs typeface="Myanmar Text" panose="020B0502040204020203" pitchFamily="34" charset="0"/>
              </a:defRPr>
            </a:lvl4pPr>
            <a:lvl5pPr>
              <a:defRPr>
                <a:latin typeface="Myanmar Text" panose="020B0502040204020203" pitchFamily="34" charset="0"/>
                <a:cs typeface="Myanmar Text" panose="020B050204020402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  <a:latin typeface="Myanmar Text" panose="020B0502040204020203" pitchFamily="34" charset="0"/>
                <a:cs typeface="Myanmar Text" panose="020B0502040204020203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877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>
            <a:lvl1pPr>
              <a:defRPr>
                <a:solidFill>
                  <a:srgbClr val="FFFFFF"/>
                </a:solidFill>
                <a:latin typeface="Myanmar Text" panose="020B0502040204020203" pitchFamily="34" charset="0"/>
                <a:cs typeface="Myanmar Text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>
            <a:normAutofit/>
          </a:bodyPr>
          <a:lstStyle>
            <a:lvl1pPr>
              <a:defRPr sz="2400">
                <a:latin typeface="Myanmar Text" panose="020B0502040204020203" pitchFamily="34" charset="0"/>
                <a:cs typeface="Myanmar Text" panose="020B0502040204020203" pitchFamily="34" charset="0"/>
              </a:defRPr>
            </a:lvl1pPr>
            <a:lvl2pPr>
              <a:defRPr sz="2400">
                <a:latin typeface="Myanmar Text" panose="020B0502040204020203" pitchFamily="34" charset="0"/>
                <a:cs typeface="Myanmar Text" panose="020B0502040204020203" pitchFamily="34" charset="0"/>
              </a:defRPr>
            </a:lvl2pPr>
            <a:lvl3pPr>
              <a:defRPr sz="2400">
                <a:latin typeface="Myanmar Text" panose="020B0502040204020203" pitchFamily="34" charset="0"/>
                <a:cs typeface="Myanmar Text" panose="020B0502040204020203" pitchFamily="34" charset="0"/>
              </a:defRPr>
            </a:lvl3pPr>
            <a:lvl4pPr>
              <a:defRPr sz="2400">
                <a:latin typeface="Myanmar Text" panose="020B0502040204020203" pitchFamily="34" charset="0"/>
                <a:cs typeface="Myanmar Text" panose="020B0502040204020203" pitchFamily="34" charset="0"/>
              </a:defRPr>
            </a:lvl4pPr>
            <a:lvl5pPr>
              <a:defRPr sz="2400">
                <a:latin typeface="Myanmar Text" panose="020B0502040204020203" pitchFamily="34" charset="0"/>
                <a:cs typeface="Myanmar Text" panose="020B050204020402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>
            <a:normAutofit/>
          </a:bodyPr>
          <a:lstStyle>
            <a:lvl1pPr>
              <a:defRPr sz="2400">
                <a:latin typeface="Myanmar Text" panose="020B0502040204020203" pitchFamily="34" charset="0"/>
                <a:cs typeface="Myanmar Text" panose="020B0502040204020203" pitchFamily="34" charset="0"/>
              </a:defRPr>
            </a:lvl1pPr>
            <a:lvl2pPr>
              <a:defRPr sz="2400">
                <a:latin typeface="Myanmar Text" panose="020B0502040204020203" pitchFamily="34" charset="0"/>
                <a:cs typeface="Myanmar Text" panose="020B0502040204020203" pitchFamily="34" charset="0"/>
              </a:defRPr>
            </a:lvl2pPr>
            <a:lvl3pPr>
              <a:defRPr sz="2400">
                <a:latin typeface="Myanmar Text" panose="020B0502040204020203" pitchFamily="34" charset="0"/>
                <a:cs typeface="Myanmar Text" panose="020B0502040204020203" pitchFamily="34" charset="0"/>
              </a:defRPr>
            </a:lvl3pPr>
            <a:lvl4pPr>
              <a:defRPr sz="2400">
                <a:latin typeface="Myanmar Text" panose="020B0502040204020203" pitchFamily="34" charset="0"/>
                <a:cs typeface="Myanmar Text" panose="020B0502040204020203" pitchFamily="34" charset="0"/>
              </a:defRPr>
            </a:lvl4pPr>
            <a:lvl5pPr>
              <a:defRPr sz="2400">
                <a:latin typeface="Myanmar Text" panose="020B0502040204020203" pitchFamily="34" charset="0"/>
                <a:cs typeface="Myanmar Text" panose="020B050204020402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/>
          <a:lstStyle/>
          <a:p>
            <a:fld id="{BAAAC38D-0552-4C82-B593-E6124DFADBE2}" type="datetime1">
              <a:rPr lang="en-US" smtClean="0"/>
              <a:t>9/15/2026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 descr="A picture containing company name&#10;&#10;Description automatically generated">
            <a:extLst>
              <a:ext uri="{FF2B5EF4-FFF2-40B4-BE49-F238E27FC236}">
                <a16:creationId xmlns:a16="http://schemas.microsoft.com/office/drawing/2014/main" id="{0E0FE313-6D0D-4FD3-AAD2-CBACFF6F54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0" y="5869092"/>
            <a:ext cx="1870697" cy="97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8571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3099116"/>
            <a:ext cx="10058400" cy="1339976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4800" b="0">
                <a:solidFill>
                  <a:srgbClr val="FFFFFF"/>
                </a:solidFill>
                <a:latin typeface="Myanmar Text" panose="020B0502040204020203" pitchFamily="34" charset="0"/>
                <a:cs typeface="Myanmar Text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73736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>
            <a:cxnSpLocks/>
          </p:cNvCxnSpPr>
          <p:nvPr/>
        </p:nvCxnSpPr>
        <p:spPr>
          <a:xfrm>
            <a:off x="1063960" y="2963981"/>
            <a:ext cx="100917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2">
            <a:extLst>
              <a:ext uri="{FF2B5EF4-FFF2-40B4-BE49-F238E27FC236}">
                <a16:creationId xmlns:a16="http://schemas.microsoft.com/office/drawing/2014/main" id="{CD7A3985-6E79-4C3A-9476-456AC0A3672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321" y="833275"/>
            <a:ext cx="3134027" cy="1671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78894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5869092"/>
            <a:ext cx="12188825" cy="9889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solidFill>
            <a:srgbClr val="00B050"/>
          </a:solidFill>
          <a:ln>
            <a:solidFill>
              <a:srgbClr val="00449E"/>
            </a:solidFill>
          </a:ln>
          <a:effectLst>
            <a:outerShdw blurRad="50800" dist="50800" dir="5400000" algn="ctr" rotWithShape="0">
              <a:schemeClr val="tx1"/>
            </a:outerShdw>
          </a:effectLst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74124" y="6206272"/>
            <a:ext cx="79815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>
            <a:cxnSpLocks/>
          </p:cNvCxnSpPr>
          <p:nvPr/>
        </p:nvCxnSpPr>
        <p:spPr>
          <a:xfrm>
            <a:off x="1097279" y="1897380"/>
            <a:ext cx="10063213" cy="0"/>
          </a:xfrm>
          <a:prstGeom prst="line">
            <a:avLst/>
          </a:prstGeom>
          <a:ln w="63500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6513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9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600" i="0" kern="1200" spc="-50" baseline="0">
          <a:solidFill>
            <a:srgbClr val="FFFFFF"/>
          </a:solidFill>
          <a:latin typeface="Gill Sans Nova" panose="020B0602020104020203" pitchFamily="34" charset="0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 baseline="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1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800" kern="1200" baseline="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1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 baseline="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1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 baseline="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1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 baseline="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35.png"/><Relationship Id="rId18" Type="http://schemas.openxmlformats.org/officeDocument/2006/relationships/customXml" Target="../ink/ink8.xml"/><Relationship Id="rId26" Type="http://schemas.openxmlformats.org/officeDocument/2006/relationships/customXml" Target="../ink/ink12.xml"/><Relationship Id="rId39" Type="http://schemas.openxmlformats.org/officeDocument/2006/relationships/image" Target="../media/image148.png"/><Relationship Id="rId21" Type="http://schemas.openxmlformats.org/officeDocument/2006/relationships/image" Target="../media/image139.png"/><Relationship Id="rId34" Type="http://schemas.openxmlformats.org/officeDocument/2006/relationships/customXml" Target="../ink/ink16.xml"/><Relationship Id="rId42" Type="http://schemas.openxmlformats.org/officeDocument/2006/relationships/customXml" Target="../ink/ink20.xml"/><Relationship Id="rId7" Type="http://schemas.openxmlformats.org/officeDocument/2006/relationships/image" Target="../media/image132.png"/><Relationship Id="rId2" Type="http://schemas.openxmlformats.org/officeDocument/2006/relationships/image" Target="../media/image5.png"/><Relationship Id="rId16" Type="http://schemas.openxmlformats.org/officeDocument/2006/relationships/customXml" Target="../ink/ink7.xml"/><Relationship Id="rId20" Type="http://schemas.openxmlformats.org/officeDocument/2006/relationships/customXml" Target="../ink/ink9.xml"/><Relationship Id="rId29" Type="http://schemas.openxmlformats.org/officeDocument/2006/relationships/image" Target="../media/image143.png"/><Relationship Id="rId41" Type="http://schemas.openxmlformats.org/officeDocument/2006/relationships/image" Target="../media/image149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.xml"/><Relationship Id="rId11" Type="http://schemas.openxmlformats.org/officeDocument/2006/relationships/image" Target="../media/image134.png"/><Relationship Id="rId24" Type="http://schemas.openxmlformats.org/officeDocument/2006/relationships/customXml" Target="../ink/ink11.xml"/><Relationship Id="rId32" Type="http://schemas.openxmlformats.org/officeDocument/2006/relationships/customXml" Target="../ink/ink15.xml"/><Relationship Id="rId37" Type="http://schemas.openxmlformats.org/officeDocument/2006/relationships/image" Target="../media/image147.png"/><Relationship Id="rId40" Type="http://schemas.openxmlformats.org/officeDocument/2006/relationships/customXml" Target="../ink/ink19.xml"/><Relationship Id="rId5" Type="http://schemas.openxmlformats.org/officeDocument/2006/relationships/image" Target="../media/image131.png"/><Relationship Id="rId15" Type="http://schemas.openxmlformats.org/officeDocument/2006/relationships/image" Target="../media/image136.png"/><Relationship Id="rId23" Type="http://schemas.openxmlformats.org/officeDocument/2006/relationships/image" Target="../media/image140.png"/><Relationship Id="rId28" Type="http://schemas.openxmlformats.org/officeDocument/2006/relationships/customXml" Target="../ink/ink13.xml"/><Relationship Id="rId36" Type="http://schemas.openxmlformats.org/officeDocument/2006/relationships/customXml" Target="../ink/ink17.xml"/><Relationship Id="rId10" Type="http://schemas.openxmlformats.org/officeDocument/2006/relationships/customXml" Target="../ink/ink4.xml"/><Relationship Id="rId19" Type="http://schemas.openxmlformats.org/officeDocument/2006/relationships/image" Target="../media/image138.png"/><Relationship Id="rId31" Type="http://schemas.openxmlformats.org/officeDocument/2006/relationships/image" Target="../media/image144.png"/><Relationship Id="rId4" Type="http://schemas.openxmlformats.org/officeDocument/2006/relationships/customXml" Target="../ink/ink1.xml"/><Relationship Id="rId9" Type="http://schemas.openxmlformats.org/officeDocument/2006/relationships/image" Target="../media/image133.png"/><Relationship Id="rId14" Type="http://schemas.openxmlformats.org/officeDocument/2006/relationships/customXml" Target="../ink/ink6.xml"/><Relationship Id="rId22" Type="http://schemas.openxmlformats.org/officeDocument/2006/relationships/customXml" Target="../ink/ink10.xml"/><Relationship Id="rId27" Type="http://schemas.openxmlformats.org/officeDocument/2006/relationships/image" Target="../media/image142.png"/><Relationship Id="rId30" Type="http://schemas.openxmlformats.org/officeDocument/2006/relationships/customXml" Target="../ink/ink14.xml"/><Relationship Id="rId35" Type="http://schemas.openxmlformats.org/officeDocument/2006/relationships/image" Target="../media/image146.png"/><Relationship Id="rId43" Type="http://schemas.openxmlformats.org/officeDocument/2006/relationships/image" Target="../media/image150.png"/><Relationship Id="rId8" Type="http://schemas.openxmlformats.org/officeDocument/2006/relationships/customXml" Target="../ink/ink3.xml"/><Relationship Id="rId3" Type="http://schemas.openxmlformats.org/officeDocument/2006/relationships/image" Target="../media/image6.png"/><Relationship Id="rId12" Type="http://schemas.openxmlformats.org/officeDocument/2006/relationships/customXml" Target="../ink/ink5.xml"/><Relationship Id="rId17" Type="http://schemas.openxmlformats.org/officeDocument/2006/relationships/image" Target="../media/image137.png"/><Relationship Id="rId25" Type="http://schemas.openxmlformats.org/officeDocument/2006/relationships/image" Target="../media/image141.png"/><Relationship Id="rId33" Type="http://schemas.openxmlformats.org/officeDocument/2006/relationships/image" Target="../media/image145.png"/><Relationship Id="rId38" Type="http://schemas.openxmlformats.org/officeDocument/2006/relationships/customXml" Target="../ink/ink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97B25-4691-4D45-B610-AFB332EC7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3099116"/>
            <a:ext cx="10479202" cy="1339976"/>
          </a:xfrm>
        </p:spPr>
        <p:txBody>
          <a:bodyPr tIns="182880" anchor="b">
            <a:normAutofit/>
          </a:bodyPr>
          <a:lstStyle/>
          <a:p>
            <a:r>
              <a:rPr lang="en-US"/>
              <a:t>Annual Program Self Assessment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46337C-ADCD-478A-A06A-B7BBC5079D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i="1" cap="none">
                <a:latin typeface="Myanmar Text" panose="020B0502040204020203" pitchFamily="34" charset="0"/>
                <a:cs typeface="Myanmar Text" panose="020B0502040204020203" pitchFamily="34" charset="0"/>
              </a:rPr>
              <a:t>These informal slides were intended to be delivered in a conversational format, with the presenter sharing practical examples and emphasizing the key elements that contribute to a successful on-site evaluation.</a:t>
            </a:r>
            <a:endParaRPr lang="en-US" cap="none">
              <a:latin typeface="Myanmar Text" panose="020B0502040204020203" pitchFamily="34" charset="0"/>
              <a:cs typeface="Myanmar Tex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68457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273397-F5F3-F71A-FDA0-AABBE70CFE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A63B1-20B2-DC55-C3F1-32B542CE94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square" tIns="91440" anchor="b">
            <a:no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sz="4000"/>
              <a:t>7.4 Program Self Assessment</a:t>
            </a:r>
            <a:br>
              <a:rPr lang="en-US" sz="4000"/>
            </a:br>
            <a:r>
              <a:rPr lang="en-US" sz="3200"/>
              <a:t>Standard and Requirements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6F1FE0-08FE-D2AA-5B47-BF72D44030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8106" y="1956857"/>
            <a:ext cx="10058400" cy="1070006"/>
          </a:xfrm>
        </p:spPr>
        <p:txBody>
          <a:bodyPr>
            <a:noAutofit/>
          </a:bodyPr>
          <a:lstStyle/>
          <a:p>
            <a:pPr algn="l"/>
            <a:r>
              <a:rPr lang="en-US" b="1" i="0" u="none" strike="noStrike" baseline="0">
                <a:latin typeface="TimesNewRomanPS-BoldMT"/>
              </a:rPr>
              <a:t>7.4 The program director, faculty, and resident(s) shall conduct a formal, written annual self-assessment of the program’s resources and curriculum. Information resulting from this review shall be used in improving the program.</a:t>
            </a:r>
            <a:endParaRPr lang="en-US" b="1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3FAA5F5-18A3-7F1B-9FDC-FAE009370793}"/>
              </a:ext>
            </a:extLst>
          </p:cNvPr>
          <p:cNvSpPr/>
          <p:nvPr/>
        </p:nvSpPr>
        <p:spPr>
          <a:xfrm>
            <a:off x="730764" y="5617029"/>
            <a:ext cx="2268014" cy="124097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C4D9E4"/>
              </a:solidFill>
              <a:effectLst/>
              <a:uLnTx/>
              <a:uFillTx/>
              <a:latin typeface="Speak Pro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BBF1EFF-2D77-878B-0290-E6DDA4C0400D}"/>
              </a:ext>
            </a:extLst>
          </p:cNvPr>
          <p:cNvSpPr txBox="1"/>
          <p:nvPr/>
        </p:nvSpPr>
        <p:spPr>
          <a:xfrm>
            <a:off x="1118106" y="3630252"/>
            <a:ext cx="11461236" cy="30262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>
                <a:ln>
                  <a:noFill/>
                </a:ln>
                <a:solidFill>
                  <a:srgbClr val="344068"/>
                </a:solidFill>
                <a:effectLst/>
                <a:uLnTx/>
                <a:uFillTx/>
                <a:latin typeface="TimesNewRomanPSMT"/>
                <a:ea typeface="+mn-ea"/>
                <a:cs typeface="+mn-cs"/>
              </a:rPr>
              <a:t>The review must include the following:</a:t>
            </a:r>
          </a:p>
          <a:p>
            <a:pPr marL="457200" marR="0" lvl="1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>
                <a:ln>
                  <a:noFill/>
                </a:ln>
                <a:solidFill>
                  <a:srgbClr val="344068"/>
                </a:solidFill>
                <a:effectLst/>
                <a:uLnTx/>
                <a:uFillTx/>
                <a:latin typeface="TimesNewRomanPSMT"/>
                <a:ea typeface="+mn-ea"/>
                <a:cs typeface="+mn-cs"/>
              </a:rPr>
              <a:t>a. Identification of individuals involved</a:t>
            </a:r>
          </a:p>
          <a:p>
            <a:pPr marL="457200" marR="0" lvl="1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>
                <a:ln>
                  <a:noFill/>
                </a:ln>
                <a:solidFill>
                  <a:srgbClr val="344068"/>
                </a:solidFill>
                <a:effectLst/>
                <a:uLnTx/>
                <a:uFillTx/>
                <a:latin typeface="TimesNewRomanPSMT"/>
                <a:ea typeface="+mn-ea"/>
                <a:cs typeface="+mn-cs"/>
              </a:rPr>
              <a:t>b. Performance data utilized</a:t>
            </a:r>
          </a:p>
          <a:p>
            <a:pPr marL="457200" marR="0" lvl="1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>
                <a:ln>
                  <a:noFill/>
                </a:ln>
                <a:solidFill>
                  <a:srgbClr val="344068"/>
                </a:solidFill>
                <a:effectLst/>
                <a:uLnTx/>
                <a:uFillTx/>
                <a:latin typeface="TimesNewRomanPSMT"/>
                <a:ea typeface="+mn-ea"/>
                <a:cs typeface="+mn-cs"/>
              </a:rPr>
              <a:t>c. Measures of program outcomes utilized </a:t>
            </a:r>
          </a:p>
          <a:p>
            <a:pPr marL="457200" marR="0" lvl="1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>
                <a:ln>
                  <a:noFill/>
                </a:ln>
                <a:solidFill>
                  <a:srgbClr val="344068"/>
                </a:solidFill>
                <a:effectLst/>
                <a:uLnTx/>
                <a:uFillTx/>
                <a:latin typeface="TimesNewRomanPSMT"/>
                <a:ea typeface="+mn-ea"/>
                <a:cs typeface="+mn-cs"/>
              </a:rPr>
              <a:t>d. Results of the review</a:t>
            </a:r>
            <a:endParaRPr kumimoji="0" lang="en-US" sz="2600" b="0" i="0" u="none" strike="noStrike" kern="1200" cap="none" spc="0" normalizeH="0" baseline="0" noProof="0">
              <a:ln>
                <a:noFill/>
              </a:ln>
              <a:solidFill>
                <a:srgbClr val="344068"/>
              </a:solidFill>
              <a:effectLst/>
              <a:uLnTx/>
              <a:uFillTx/>
              <a:latin typeface="Speak Pro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66828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5EE096-762C-BE90-74B9-F3CAFBE732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E5A2E5-662F-B244-791C-151A3F77F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993557"/>
          </a:xfrm>
        </p:spPr>
        <p:txBody>
          <a:bodyPr wrap="square" tIns="91440" anchor="b">
            <a:no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sz="4800">
                <a:latin typeface="Myanmar Text"/>
                <a:cs typeface="Myanmar Text"/>
              </a:rPr>
              <a:t>Who Must be </a:t>
            </a:r>
            <a:r>
              <a:rPr lang="en-US" sz="4800" err="1">
                <a:latin typeface="Myanmar Text"/>
                <a:cs typeface="Myanmar Text"/>
              </a:rPr>
              <a:t>Involved?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BB973E5-B152-E115-5878-C3BE125B58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550262"/>
            <a:ext cx="9459684" cy="4290539"/>
          </a:xfrm>
        </p:spPr>
        <p:txBody>
          <a:bodyPr vert="horz" lIns="0" tIns="45720" rIns="0" bIns="45720" rtlCol="0" anchor="t">
            <a:normAutofit fontScale="92500" lnSpcReduction="10000"/>
          </a:bodyPr>
          <a:lstStyle/>
          <a:p>
            <a:r>
              <a:rPr lang="en-US"/>
              <a:t>7.4 states: </a:t>
            </a:r>
            <a:r>
              <a:rPr lang="en-US" b="1" i="0" u="none" strike="noStrike" baseline="0"/>
              <a:t>The program director, faculty, and resident(s) shall …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>
                <a:latin typeface="Myanmar Text"/>
                <a:cs typeface="Myanmar Text"/>
              </a:rPr>
              <a:t>  Can be involved in one meeting or can be involved in separate meetings/reviews (maybe one for faculty, one for residents, etc.)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>
                <a:latin typeface="Myanmar Text"/>
                <a:cs typeface="Myanmar Text"/>
              </a:rPr>
              <a:t>  Should incorporate survey data from all parties listed in the requirement, including:</a:t>
            </a:r>
            <a:endParaRPr lang="en-US" sz="2200" b="1">
              <a:latin typeface="Myanmar Text"/>
              <a:cs typeface="Myanmar Text"/>
            </a:endParaRPr>
          </a:p>
          <a:p>
            <a:pPr marL="1499870" lvl="7">
              <a:buFont typeface="Wingdings" panose="05000000000000000000" pitchFamily="2" charset="2"/>
              <a:buChar char="Ø"/>
            </a:pPr>
            <a:r>
              <a:rPr lang="en-US" sz="2200" b="1">
                <a:latin typeface="Myanmar Text" panose="020B0502040204020203" pitchFamily="34" charset="0"/>
                <a:cs typeface="Myanmar Text" panose="020B0502040204020203" pitchFamily="34" charset="0"/>
              </a:rPr>
              <a:t>All residents</a:t>
            </a:r>
          </a:p>
          <a:p>
            <a:pPr marL="1499870" lvl="7">
              <a:buFont typeface="Wingdings" panose="05000000000000000000" pitchFamily="2" charset="2"/>
              <a:buChar char="Ø"/>
            </a:pPr>
            <a:r>
              <a:rPr lang="en-US" sz="2200" b="1">
                <a:latin typeface="Myanmar Text" panose="020B0502040204020203" pitchFamily="34" charset="0"/>
                <a:cs typeface="Myanmar Text" panose="020B0502040204020203" pitchFamily="34" charset="0"/>
              </a:rPr>
              <a:t>DPM faculty with significant involvement </a:t>
            </a:r>
          </a:p>
          <a:p>
            <a:pPr marL="1271270" lvl="7" indent="0">
              <a:buNone/>
            </a:pPr>
            <a:r>
              <a:rPr lang="en-US" sz="2200" b="1">
                <a:latin typeface="Myanmar Text" panose="020B0502040204020203" pitchFamily="34" charset="0"/>
                <a:cs typeface="Myanmar Text" panose="020B0502040204020203" pitchFamily="34" charset="0"/>
              </a:rPr>
              <a:t>	(Clinical Competency Committee perhaps?)</a:t>
            </a:r>
          </a:p>
          <a:p>
            <a:pPr marL="1499870" lvl="7">
              <a:buFont typeface="Wingdings" panose="05000000000000000000" pitchFamily="2" charset="2"/>
              <a:buChar char="Ø"/>
            </a:pPr>
            <a:r>
              <a:rPr lang="en-US" sz="2200" b="1">
                <a:latin typeface="Myanmar Text"/>
                <a:cs typeface="Myanmar Text"/>
              </a:rPr>
              <a:t>Non-DPM faculty with significant involvement and rotation directors</a:t>
            </a:r>
            <a:endParaRPr lang="en-US" sz="2000" b="1">
              <a:latin typeface="Myanmar Text"/>
              <a:cs typeface="Myanmar Text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b="1"/>
              <a:t> Must have record of those involved</a:t>
            </a:r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C6D5791-32A7-C80E-9D34-3B2E5876F0EA}"/>
              </a:ext>
            </a:extLst>
          </p:cNvPr>
          <p:cNvSpPr/>
          <p:nvPr/>
        </p:nvSpPr>
        <p:spPr>
          <a:xfrm>
            <a:off x="730764" y="5617029"/>
            <a:ext cx="2268014" cy="124097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C4D9E4"/>
              </a:solidFill>
              <a:effectLst/>
              <a:uLnTx/>
              <a:uFillTx/>
              <a:latin typeface="Speak Pro" panose="020F0502020204030204"/>
              <a:ea typeface="+mn-ea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7156" y="5102928"/>
            <a:ext cx="2734057" cy="1648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8773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89872-DA08-68EB-9EB1-AC52056C5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7.4b - Performance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108F9F-29D9-EADF-12B5-EFF277BE88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/>
          </a:bodyPr>
          <a:lstStyle/>
          <a:p>
            <a:r>
              <a:rPr lang="en-US">
                <a:solidFill>
                  <a:srgbClr val="000000"/>
                </a:solidFill>
                <a:latin typeface="Myanmar Text"/>
                <a:cs typeface="Myanmar Text"/>
              </a:rPr>
              <a:t>E</a:t>
            </a:r>
            <a:r>
              <a:rPr lang="en-US" b="0" i="0" u="none" strike="noStrike" baseline="0">
                <a:solidFill>
                  <a:srgbClr val="000000"/>
                </a:solidFill>
                <a:latin typeface="Myanmar Text"/>
                <a:cs typeface="Myanmar Text"/>
              </a:rPr>
              <a:t>valuation of the program’s compliance with the standards and requirements of the Council</a:t>
            </a:r>
            <a:r>
              <a:rPr lang="en-US">
                <a:solidFill>
                  <a:srgbClr val="000000"/>
                </a:solidFill>
                <a:latin typeface="Myanmar Text"/>
                <a:cs typeface="Myanmar Text"/>
              </a:rPr>
              <a:t>:</a:t>
            </a:r>
            <a:endParaRPr lang="en-US" b="0" i="0" u="none" strike="noStrike" baseline="0">
              <a:solidFill>
                <a:srgbClr val="000000"/>
              </a:solidFill>
            </a:endParaRPr>
          </a:p>
          <a:p>
            <a:pPr marL="383540" lvl="1"/>
            <a:r>
              <a:rPr lang="en-US">
                <a:solidFill>
                  <a:srgbClr val="000000"/>
                </a:solidFill>
                <a:latin typeface="Myanmar Text"/>
                <a:cs typeface="Myanmar Text"/>
              </a:rPr>
              <a:t>Many programs use a standard Excel file listing the 320 standards and requirements, and HOW they meet them, and then they review it annually.</a:t>
            </a:r>
            <a:endParaRPr lang="en-US" b="0" i="0" u="none" strike="noStrike" baseline="0">
              <a:solidFill>
                <a:srgbClr val="000000"/>
              </a:solidFill>
              <a:latin typeface="Myanmar Text"/>
              <a:cs typeface="Myanmar Text"/>
            </a:endParaRPr>
          </a:p>
        </p:txBody>
      </p:sp>
    </p:spTree>
    <p:extLst>
      <p:ext uri="{BB962C8B-B14F-4D97-AF65-F5344CB8AC3E}">
        <p14:creationId xmlns:p14="http://schemas.microsoft.com/office/powerpoint/2010/main" val="14785849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9C3FABC-1748-DBE0-CF52-B25A86CBA7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1031" y="441733"/>
            <a:ext cx="7218014" cy="6256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7695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F06DE-5A97-6BAF-32FB-24551E93FC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926150-37C9-DCC0-53A6-4E93C17E55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square" tIns="91440" anchor="b">
            <a:no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sz="5400">
                <a:latin typeface="Myanmar Text"/>
                <a:cs typeface="Myanmar Text"/>
              </a:rPr>
              <a:t>Performance Data - Evaluations</a:t>
            </a:r>
            <a:endParaRPr lang="en-US" sz="54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1EC08-A5FA-4A89-5052-142367BE46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8106" y="1956857"/>
            <a:ext cx="10058400" cy="3450030"/>
          </a:xfrm>
        </p:spPr>
        <p:txBody>
          <a:bodyPr vert="horz" lIns="0" tIns="45720" rIns="0" bIns="45720" rtlCol="0" anchor="t">
            <a:noAutofit/>
          </a:bodyPr>
          <a:lstStyle/>
          <a:p>
            <a:pPr marL="438785" indent="0">
              <a:lnSpc>
                <a:spcPct val="107000"/>
              </a:lnSpc>
              <a:buNone/>
            </a:pPr>
            <a:r>
              <a:rPr lang="en-US" kern="100">
                <a:effectLst/>
                <a:latin typeface="Myanmar Text"/>
                <a:ea typeface="Aptos" panose="020B0004020202020204" pitchFamily="34" charset="0"/>
                <a:cs typeface="Myanmar Text"/>
              </a:rPr>
              <a:t>Residents' proficiency, efficiency and competency (via their evaluations)</a:t>
            </a:r>
            <a:endParaRPr lang="en-US">
              <a:latin typeface="Myanmar Text"/>
              <a:cs typeface="Myanmar Text"/>
            </a:endParaRPr>
          </a:p>
          <a:p>
            <a:pPr marL="781685" indent="-342900">
              <a:lnSpc>
                <a:spcPct val="107000"/>
              </a:lnSpc>
              <a:buFont typeface="Wingdings" panose="05000000000000000000" pitchFamily="2" charset="2"/>
              <a:buChar char="§"/>
            </a:pPr>
            <a:r>
              <a:rPr lang="en-US" kern="100">
                <a:latin typeface="Myanmar Text"/>
                <a:ea typeface="Aptos" panose="020B0004020202020204" pitchFamily="34" charset="0"/>
                <a:cs typeface="Myanmar Text"/>
              </a:rPr>
              <a:t>By PGY class (possibly compare to prior years)</a:t>
            </a:r>
          </a:p>
          <a:p>
            <a:pPr marL="781685" indent="-342900">
              <a:lnSpc>
                <a:spcPct val="107000"/>
              </a:lnSpc>
              <a:buFont typeface="Wingdings" panose="05000000000000000000" pitchFamily="2" charset="2"/>
              <a:buChar char="§"/>
            </a:pPr>
            <a:r>
              <a:rPr lang="en-US" kern="100">
                <a:ea typeface="Aptos" panose="020B0004020202020204" pitchFamily="34" charset="0"/>
              </a:rPr>
              <a:t>In entirety (all residents) </a:t>
            </a:r>
            <a:r>
              <a:rPr lang="en-US" kern="100">
                <a:effectLst/>
                <a:ea typeface="Aptos" panose="020B0004020202020204" pitchFamily="34" charset="0"/>
              </a:rPr>
              <a:t> (possibly compare to prior years)</a:t>
            </a:r>
          </a:p>
          <a:p>
            <a:pPr marL="1143000" marR="0" lvl="2" indent="-228600">
              <a:lnSpc>
                <a:spcPct val="107000"/>
              </a:lnSpc>
              <a:buFont typeface="+mj-lt"/>
              <a:buAutoNum type="romanLcPeriod"/>
            </a:pPr>
            <a:endParaRPr lang="en-US" kern="100">
              <a:ea typeface="Aptos" panose="020B0004020202020204" pitchFamily="34" charset="0"/>
            </a:endParaRPr>
          </a:p>
          <a:p>
            <a:pPr marL="438785" indent="0">
              <a:lnSpc>
                <a:spcPct val="107000"/>
              </a:lnSpc>
              <a:buNone/>
            </a:pPr>
            <a:r>
              <a:rPr lang="en-US" kern="100">
                <a:effectLst/>
                <a:ea typeface="Aptos" panose="020B0004020202020204" pitchFamily="34" charset="0"/>
              </a:rPr>
              <a:t>Professionalism of residents</a:t>
            </a:r>
          </a:p>
          <a:p>
            <a:pPr marL="781685" indent="-342900">
              <a:lnSpc>
                <a:spcPct val="107000"/>
              </a:lnSpc>
              <a:buFont typeface="Wingdings" panose="05000000000000000000" pitchFamily="2" charset="2"/>
              <a:buChar char="§"/>
            </a:pPr>
            <a:r>
              <a:rPr lang="en-US" kern="100">
                <a:ea typeface="Aptos" panose="020B0004020202020204" pitchFamily="34" charset="0"/>
              </a:rPr>
              <a:t>Aggregate evaluation data </a:t>
            </a:r>
          </a:p>
          <a:p>
            <a:pPr marL="438785" indent="0">
              <a:lnSpc>
                <a:spcPct val="107000"/>
              </a:lnSpc>
              <a:buNone/>
            </a:pPr>
            <a:r>
              <a:rPr lang="en-US" kern="100">
                <a:latin typeface="Myanmar Text"/>
                <a:ea typeface="Aptos" panose="020B0004020202020204" pitchFamily="34" charset="0"/>
                <a:cs typeface="Myanmar Text"/>
              </a:rPr>
              <a:t>Good time to discuss outliers with a group of faculty (Clinical Competency Committee?)</a:t>
            </a:r>
          </a:p>
          <a:p>
            <a:pPr marL="781812" indent="-342900">
              <a:lnSpc>
                <a:spcPct val="107000"/>
              </a:lnSpc>
              <a:buFont typeface="Wingdings" panose="05000000000000000000" pitchFamily="2" charset="2"/>
              <a:buChar char="§"/>
            </a:pPr>
            <a:endParaRPr lang="en-US" i="1" kern="100">
              <a:effectLst/>
              <a:ea typeface="Aptos" panose="020B0004020202020204" pitchFamily="34" charset="0"/>
            </a:endParaRPr>
          </a:p>
          <a:p>
            <a:pPr algn="l"/>
            <a:endParaRPr lang="en-US" b="1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904C795-21F6-503B-48D2-CF9A28129AC5}"/>
              </a:ext>
            </a:extLst>
          </p:cNvPr>
          <p:cNvSpPr/>
          <p:nvPr/>
        </p:nvSpPr>
        <p:spPr>
          <a:xfrm>
            <a:off x="730764" y="5617029"/>
            <a:ext cx="2268014" cy="124097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C4D9E4"/>
              </a:solidFill>
              <a:effectLst/>
              <a:uLnTx/>
              <a:uFillTx/>
              <a:latin typeface="Speak Pro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05278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EEBFF3-4F1A-22BD-77D2-9F8C6429D7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E4D7E9-46B3-8531-04F4-2A1172F764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960" y="91440"/>
            <a:ext cx="4622800" cy="2895599"/>
          </a:xfrm>
        </p:spPr>
        <p:txBody>
          <a:bodyPr wrap="square" tIns="91440" anchor="b">
            <a:no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sz="4800">
                <a:latin typeface="Myanmar Text"/>
                <a:cs typeface="Myanmar Text"/>
              </a:rPr>
              <a:t>Performance Data</a:t>
            </a:r>
            <a:br>
              <a:rPr lang="en-US" sz="4800"/>
            </a:br>
            <a:r>
              <a:rPr lang="en-US" sz="2800">
                <a:latin typeface="Myanmar Text"/>
                <a:cs typeface="Myanmar Text"/>
              </a:rPr>
              <a:t>Trend Institution Volume </a:t>
            </a:r>
            <a:br>
              <a:rPr lang="en-US" sz="2800"/>
            </a:br>
            <a:r>
              <a:rPr lang="en-US" sz="2800">
                <a:latin typeface="Myanmar Text"/>
                <a:cs typeface="Myanmar Text"/>
              </a:rPr>
              <a:t>by Academic Year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5B846EF-8033-1B17-37B3-910797A8B7F3}"/>
              </a:ext>
            </a:extLst>
          </p:cNvPr>
          <p:cNvSpPr/>
          <p:nvPr/>
        </p:nvSpPr>
        <p:spPr>
          <a:xfrm>
            <a:off x="730764" y="5617029"/>
            <a:ext cx="2268014" cy="124097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C4D9E4"/>
              </a:solidFill>
              <a:effectLst/>
              <a:uLnTx/>
              <a:uFillTx/>
              <a:latin typeface="Speak Pro" panose="020F0502020204030204"/>
              <a:ea typeface="+mn-ea"/>
              <a:cs typeface="+mn-cs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1867112"/>
              </p:ext>
            </p:extLst>
          </p:nvPr>
        </p:nvGraphicFramePr>
        <p:xfrm>
          <a:off x="5084064" y="243840"/>
          <a:ext cx="7107938" cy="54482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13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88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70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62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68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6330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2971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972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972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75921">
                <a:tc gridSpan="2">
                  <a:txBody>
                    <a:bodyPr/>
                    <a:lstStyle/>
                    <a:p>
                      <a:endParaRPr lang="en-US" sz="18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200"/>
                        <a:t>2017-18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2018-19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2019-20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2020-21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2021-22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2022-23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1420">
                <a:tc gridSpan="2">
                  <a:txBody>
                    <a:bodyPr/>
                    <a:lstStyle/>
                    <a:p>
                      <a:r>
                        <a:rPr lang="en-US" sz="1600" i="0">
                          <a:solidFill>
                            <a:schemeClr val="tx1"/>
                          </a:solidFill>
                        </a:rPr>
                        <a:t>The Best Hospital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 i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600" i="0">
                          <a:solidFill>
                            <a:schemeClr val="tx1"/>
                          </a:solidFill>
                        </a:rPr>
                        <a:t>1059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 i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i="0">
                          <a:solidFill>
                            <a:schemeClr val="tx1"/>
                          </a:solidFill>
                        </a:rPr>
                        <a:t>1280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i="0">
                          <a:solidFill>
                            <a:schemeClr val="tx1"/>
                          </a:solidFill>
                        </a:rPr>
                        <a:t>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i="0">
                          <a:solidFill>
                            <a:schemeClr val="tx1"/>
                          </a:solidFill>
                        </a:rPr>
                        <a:t>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>
                          <a:solidFill>
                            <a:schemeClr val="tx1"/>
                          </a:solidFill>
                        </a:rPr>
                        <a:t>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>
                          <a:solidFill>
                            <a:schemeClr val="tx1"/>
                          </a:solidFill>
                        </a:rPr>
                        <a:t>721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6526">
                <a:tc gridSpan="2">
                  <a:txBody>
                    <a:bodyPr/>
                    <a:lstStyle/>
                    <a:p>
                      <a:r>
                        <a:rPr lang="en-US" sz="1600" i="0">
                          <a:solidFill>
                            <a:schemeClr val="tx1"/>
                          </a:solidFill>
                        </a:rPr>
                        <a:t>TBH</a:t>
                      </a:r>
                      <a:r>
                        <a:rPr lang="en-US" sz="1600" i="0" baseline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600" i="0" baseline="0" err="1">
                          <a:solidFill>
                            <a:schemeClr val="tx1"/>
                          </a:solidFill>
                        </a:rPr>
                        <a:t>Sx</a:t>
                      </a:r>
                      <a:r>
                        <a:rPr lang="en-US" sz="1600" i="0" baseline="0">
                          <a:solidFill>
                            <a:schemeClr val="tx1"/>
                          </a:solidFill>
                        </a:rPr>
                        <a:t> Center</a:t>
                      </a:r>
                      <a:endParaRPr lang="en-US" sz="1600" i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 i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600" i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 i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i="0">
                          <a:solidFill>
                            <a:schemeClr val="tx1"/>
                          </a:solidFill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i="0">
                          <a:solidFill>
                            <a:schemeClr val="tx1"/>
                          </a:solidFill>
                        </a:rPr>
                        <a:t>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i="0">
                          <a:solidFill>
                            <a:schemeClr val="tx1"/>
                          </a:solidFill>
                        </a:rPr>
                        <a:t>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>
                          <a:solidFill>
                            <a:schemeClr val="tx1"/>
                          </a:solidFill>
                        </a:rPr>
                        <a:t>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>
                          <a:solidFill>
                            <a:schemeClr val="tx1"/>
                          </a:solidFill>
                        </a:rPr>
                        <a:t>337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1420">
                <a:tc gridSpan="2">
                  <a:txBody>
                    <a:bodyPr/>
                    <a:lstStyle/>
                    <a:p>
                      <a:r>
                        <a:rPr lang="en-US" sz="1600"/>
                        <a:t>North</a:t>
                      </a:r>
                      <a:r>
                        <a:rPr lang="en-US" sz="1600" baseline="0"/>
                        <a:t> </a:t>
                      </a:r>
                      <a:r>
                        <a:rPr lang="en-US" sz="1600" baseline="0" err="1"/>
                        <a:t>Surg</a:t>
                      </a:r>
                      <a:endParaRPr lang="en-US" sz="16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r>
                        <a:rPr lang="en-US" sz="1600"/>
                        <a:t>Counted in total, but not tracked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6526">
                <a:tc gridSpan="2">
                  <a:txBody>
                    <a:bodyPr/>
                    <a:lstStyle/>
                    <a:p>
                      <a:r>
                        <a:rPr lang="en-US" sz="1600"/>
                        <a:t>St </a:t>
                      </a:r>
                      <a:r>
                        <a:rPr lang="en-US" sz="1600" err="1"/>
                        <a:t>Ralphies</a:t>
                      </a:r>
                      <a:endParaRPr lang="en-US" sz="16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71420">
                <a:tc gridSpan="2">
                  <a:txBody>
                    <a:bodyPr/>
                    <a:lstStyle/>
                    <a:p>
                      <a:r>
                        <a:rPr lang="en-US" sz="1600"/>
                        <a:t>Community Hospital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600"/>
                        <a:t>795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1031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1136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1159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6526">
                <a:tc gridSpan="2">
                  <a:txBody>
                    <a:bodyPr/>
                    <a:lstStyle/>
                    <a:p>
                      <a:r>
                        <a:rPr lang="en-US" sz="1600"/>
                        <a:t>Central</a:t>
                      </a:r>
                      <a:r>
                        <a:rPr lang="en-US" sz="1600" baseline="0"/>
                        <a:t> Hospital</a:t>
                      </a:r>
                      <a:endParaRPr lang="en-US" sz="16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600"/>
                        <a:t>438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157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6526">
                <a:tc gridSpan="2">
                  <a:txBody>
                    <a:bodyPr/>
                    <a:lstStyle/>
                    <a:p>
                      <a:r>
                        <a:rPr lang="en-US" sz="1600"/>
                        <a:t>VA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600"/>
                        <a:t>184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280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6526">
                <a:tc gridSpan="2">
                  <a:txBody>
                    <a:bodyPr/>
                    <a:lstStyle/>
                    <a:p>
                      <a:r>
                        <a:rPr lang="en-US" sz="1600"/>
                        <a:t>Old</a:t>
                      </a:r>
                      <a:r>
                        <a:rPr lang="en-US" sz="1600" baseline="0"/>
                        <a:t> Main</a:t>
                      </a:r>
                      <a:endParaRPr lang="en-US" sz="16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600"/>
                        <a:t>522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6526">
                <a:tc gridSpan="2">
                  <a:txBody>
                    <a:bodyPr/>
                    <a:lstStyle/>
                    <a:p>
                      <a:r>
                        <a:rPr lang="en-US" sz="1600" err="1"/>
                        <a:t>Pinetree</a:t>
                      </a:r>
                      <a:endParaRPr lang="en-US" sz="16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600"/>
                        <a:t>275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571420">
                <a:tc gridSpan="2">
                  <a:txBody>
                    <a:bodyPr/>
                    <a:lstStyle/>
                    <a:p>
                      <a:r>
                        <a:rPr lang="en-US" sz="1600" err="1"/>
                        <a:t>Surg</a:t>
                      </a:r>
                      <a:r>
                        <a:rPr lang="en-US" sz="1600" baseline="0"/>
                        <a:t> Center </a:t>
                      </a:r>
                      <a:r>
                        <a:rPr lang="en-US" sz="1600" baseline="0" err="1"/>
                        <a:t>Alpa</a:t>
                      </a:r>
                      <a:endParaRPr lang="en-US" sz="16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600"/>
                        <a:t>360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330</a:t>
                      </a:r>
                    </a:p>
                    <a:p>
                      <a:endParaRPr lang="en-US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26526">
                <a:tc gridSpan="5"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26526">
                <a:tc>
                  <a:txBody>
                    <a:bodyPr/>
                    <a:lstStyle/>
                    <a:p>
                      <a:r>
                        <a:rPr lang="en-US" sz="1600" b="1"/>
                        <a:t>TOTALS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sz="1600" b="1"/>
                        <a:t>3935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sz="1600" b="1"/>
                        <a:t>3792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/>
                        <a:t>3005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/>
                        <a:t>3650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/>
                        <a:t>3789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/>
                        <a:t>3642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14960" y="3164681"/>
            <a:ext cx="4538633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>
                <a:ln>
                  <a:noFill/>
                </a:ln>
                <a:solidFill>
                  <a:srgbClr val="344068"/>
                </a:solidFill>
                <a:effectLst/>
                <a:uLnTx/>
                <a:uFillTx/>
                <a:latin typeface="Myanmar Text" panose="020B0502040204020203" pitchFamily="34" charset="0"/>
                <a:ea typeface="+mn-ea"/>
                <a:cs typeface="Myanmar Text" panose="020B0502040204020203" pitchFamily="34" charset="0"/>
              </a:rPr>
              <a:t>Allows you to keep track of where cases are coming from and if you need to reallocate residents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00" b="0" i="0" u="none" strike="noStrike" kern="1200" cap="none" spc="0" normalizeH="0" baseline="0" noProof="0">
              <a:ln>
                <a:noFill/>
              </a:ln>
              <a:solidFill>
                <a:srgbClr val="344068"/>
              </a:solidFill>
              <a:effectLst/>
              <a:uLnTx/>
              <a:uFillTx/>
              <a:latin typeface="Myanmar Text" panose="020B0502040204020203" pitchFamily="34" charset="0"/>
              <a:ea typeface="+mn-ea"/>
              <a:cs typeface="Myanmar Text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>
                <a:ln>
                  <a:noFill/>
                </a:ln>
                <a:solidFill>
                  <a:srgbClr val="344068"/>
                </a:solidFill>
                <a:effectLst/>
                <a:uLnTx/>
                <a:uFillTx/>
                <a:latin typeface="Myanmar Text" panose="020B0502040204020203" pitchFamily="34" charset="0"/>
                <a:ea typeface="+mn-ea"/>
                <a:cs typeface="Myanmar Text" panose="020B0502040204020203" pitchFamily="34" charset="0"/>
              </a:rPr>
              <a:t>Track ONLY 1</a:t>
            </a:r>
            <a:r>
              <a:rPr kumimoji="0" lang="en-US" sz="2600" b="0" i="0" u="none" strike="noStrike" kern="1200" cap="none" spc="0" normalizeH="0" baseline="30000" noProof="0">
                <a:ln>
                  <a:noFill/>
                </a:ln>
                <a:solidFill>
                  <a:srgbClr val="344068"/>
                </a:solidFill>
                <a:effectLst/>
                <a:uLnTx/>
                <a:uFillTx/>
                <a:latin typeface="Myanmar Text" panose="020B0502040204020203" pitchFamily="34" charset="0"/>
                <a:ea typeface="+mn-ea"/>
                <a:cs typeface="Myanmar Text" panose="020B0502040204020203" pitchFamily="34" charset="0"/>
              </a:rPr>
              <a:t>st</a:t>
            </a:r>
            <a:r>
              <a:rPr kumimoji="0" lang="en-US" sz="2600" b="0" i="0" u="none" strike="noStrike" kern="1200" cap="none" spc="0" normalizeH="0" baseline="0" noProof="0">
                <a:ln>
                  <a:noFill/>
                </a:ln>
                <a:solidFill>
                  <a:srgbClr val="344068"/>
                </a:solidFill>
                <a:effectLst/>
                <a:uLnTx/>
                <a:uFillTx/>
                <a:latin typeface="Myanmar Text" panose="020B0502040204020203" pitchFamily="34" charset="0"/>
                <a:ea typeface="+mn-ea"/>
                <a:cs typeface="Myanmar Text" panose="020B0502040204020203" pitchFamily="34" charset="0"/>
              </a:rPr>
              <a:t> assists (as 2</a:t>
            </a:r>
            <a:r>
              <a:rPr kumimoji="0" lang="en-US" sz="2600" b="0" i="0" u="none" strike="noStrike" kern="1200" cap="none" spc="0" normalizeH="0" baseline="30000" noProof="0">
                <a:ln>
                  <a:noFill/>
                </a:ln>
                <a:solidFill>
                  <a:srgbClr val="344068"/>
                </a:solidFill>
                <a:effectLst/>
                <a:uLnTx/>
                <a:uFillTx/>
                <a:latin typeface="Myanmar Text" panose="020B0502040204020203" pitchFamily="34" charset="0"/>
                <a:ea typeface="+mn-ea"/>
                <a:cs typeface="Myanmar Text" panose="020B0502040204020203" pitchFamily="34" charset="0"/>
              </a:rPr>
              <a:t>nd</a:t>
            </a:r>
            <a:r>
              <a:rPr kumimoji="0" lang="en-US" sz="2600" b="0" i="0" u="none" strike="noStrike" kern="1200" cap="none" spc="0" normalizeH="0" baseline="0" noProof="0">
                <a:ln>
                  <a:noFill/>
                </a:ln>
                <a:solidFill>
                  <a:srgbClr val="344068"/>
                </a:solidFill>
                <a:effectLst/>
                <a:uLnTx/>
                <a:uFillTx/>
                <a:latin typeface="Myanmar Text" panose="020B0502040204020203" pitchFamily="34" charset="0"/>
                <a:ea typeface="+mn-ea"/>
                <a:cs typeface="Myanmar Text" panose="020B0502040204020203" pitchFamily="34" charset="0"/>
              </a:rPr>
              <a:t> assist can be redundant cases)</a:t>
            </a:r>
          </a:p>
        </p:txBody>
      </p:sp>
    </p:spTree>
    <p:extLst>
      <p:ext uri="{BB962C8B-B14F-4D97-AF65-F5344CB8AC3E}">
        <p14:creationId xmlns:p14="http://schemas.microsoft.com/office/powerpoint/2010/main" val="27958214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58E295-E0D8-B80B-330D-0E6ED414C7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C18419-7672-578F-140B-EF090EDCA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square" tIns="91440" anchor="b">
            <a:no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sz="4800">
                <a:latin typeface="Myanmar Text"/>
                <a:cs typeface="Myanmar Text"/>
              </a:rPr>
              <a:t>Performance Data - </a:t>
            </a:r>
            <a:r>
              <a:rPr lang="en-US" sz="3400">
                <a:latin typeface="Myanmar Text"/>
                <a:cs typeface="Myanmar Text"/>
              </a:rPr>
              <a:t>MAVs</a:t>
            </a:r>
            <a:endParaRPr lang="en-US" sz="34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807063-AD5C-00E0-A866-9B468491D5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8106" y="1956857"/>
            <a:ext cx="10058400" cy="1070006"/>
          </a:xfrm>
        </p:spPr>
        <p:txBody>
          <a:bodyPr vert="horz" lIns="0" tIns="45720" rIns="0" bIns="45720" rtlCol="0" anchor="t">
            <a:noAutofit/>
          </a:bodyPr>
          <a:lstStyle/>
          <a:p>
            <a:pPr marL="0" indent="0">
              <a:buNone/>
            </a:pPr>
            <a:br>
              <a:rPr lang="en-US" b="1">
                <a:latin typeface="Myanmar Text"/>
                <a:cs typeface="Myanmar Text"/>
              </a:rPr>
            </a:br>
            <a:r>
              <a:rPr lang="en-US" b="1">
                <a:latin typeface="Myanmar Text"/>
                <a:cs typeface="Myanmar Text"/>
              </a:rPr>
              <a:t>Review MAVS of past graduates and current residents</a:t>
            </a:r>
          </a:p>
          <a:p>
            <a:pPr lvl="1"/>
            <a:endParaRPr lang="en-US" b="1"/>
          </a:p>
          <a:p>
            <a:pPr marL="383540" lvl="1"/>
            <a:r>
              <a:rPr lang="en-US">
                <a:latin typeface="Myanmar Text"/>
                <a:cs typeface="Myanmar Text"/>
              </a:rPr>
              <a:t>Confirm MAVs are being met</a:t>
            </a:r>
          </a:p>
          <a:p>
            <a:pPr lvl="1"/>
            <a:endParaRPr lang="en-US"/>
          </a:p>
          <a:p>
            <a:pPr marL="383540" lvl="1"/>
            <a:r>
              <a:rPr lang="en-US">
                <a:latin typeface="Myanmar Text"/>
                <a:cs typeface="Myanmar Text"/>
              </a:rPr>
              <a:t>Compare trends in MAVs</a:t>
            </a:r>
            <a:endParaRPr lang="en-US"/>
          </a:p>
          <a:p>
            <a:pPr lvl="1"/>
            <a:endParaRPr lang="en-US"/>
          </a:p>
          <a:p>
            <a:pPr marL="383540" lvl="1"/>
            <a:r>
              <a:rPr lang="en-US">
                <a:latin typeface="Myanmar Text"/>
                <a:cs typeface="Myanmar Text"/>
              </a:rPr>
              <a:t>Compare MAVs to in-training examinations in aggregate</a:t>
            </a:r>
          </a:p>
          <a:p>
            <a:pPr lvl="1"/>
            <a:endParaRPr lang="en-US"/>
          </a:p>
          <a:p>
            <a:pPr lvl="1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C729580-D696-E790-17A5-A19E6F986C05}"/>
              </a:ext>
            </a:extLst>
          </p:cNvPr>
          <p:cNvSpPr/>
          <p:nvPr/>
        </p:nvSpPr>
        <p:spPr>
          <a:xfrm>
            <a:off x="730764" y="5617029"/>
            <a:ext cx="2268014" cy="124097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C4D9E4"/>
              </a:solidFill>
              <a:effectLst/>
              <a:uLnTx/>
              <a:uFillTx/>
              <a:latin typeface="Speak Pro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67408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AB617-3D9A-8A88-81ED-70CCA3CB73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>
                <a:latin typeface="Myanmar Text"/>
                <a:cs typeface="Myanmar Text"/>
              </a:rPr>
              <a:t>Average 1</a:t>
            </a:r>
            <a:r>
              <a:rPr lang="en-US" baseline="30000">
                <a:latin typeface="Myanmar Text"/>
                <a:cs typeface="Myanmar Text"/>
              </a:rPr>
              <a:t>st</a:t>
            </a:r>
            <a:r>
              <a:rPr lang="en-US">
                <a:latin typeface="Myanmar Text"/>
                <a:cs typeface="Myanmar Text"/>
              </a:rPr>
              <a:t> Assists for a Single Resident in a Graduating Class (Towards MAVs)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09ABF97-6D17-A2E9-8649-14EE652AC54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097280" y="2246110"/>
          <a:ext cx="9676680" cy="340475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67668">
                  <a:extLst>
                    <a:ext uri="{9D8B030D-6E8A-4147-A177-3AD203B41FA5}">
                      <a16:colId xmlns:a16="http://schemas.microsoft.com/office/drawing/2014/main" val="3301465027"/>
                    </a:ext>
                  </a:extLst>
                </a:gridCol>
                <a:gridCol w="967668">
                  <a:extLst>
                    <a:ext uri="{9D8B030D-6E8A-4147-A177-3AD203B41FA5}">
                      <a16:colId xmlns:a16="http://schemas.microsoft.com/office/drawing/2014/main" val="4207443461"/>
                    </a:ext>
                  </a:extLst>
                </a:gridCol>
                <a:gridCol w="967668">
                  <a:extLst>
                    <a:ext uri="{9D8B030D-6E8A-4147-A177-3AD203B41FA5}">
                      <a16:colId xmlns:a16="http://schemas.microsoft.com/office/drawing/2014/main" val="952047165"/>
                    </a:ext>
                  </a:extLst>
                </a:gridCol>
                <a:gridCol w="967668">
                  <a:extLst>
                    <a:ext uri="{9D8B030D-6E8A-4147-A177-3AD203B41FA5}">
                      <a16:colId xmlns:a16="http://schemas.microsoft.com/office/drawing/2014/main" val="2045656882"/>
                    </a:ext>
                  </a:extLst>
                </a:gridCol>
                <a:gridCol w="967668">
                  <a:extLst>
                    <a:ext uri="{9D8B030D-6E8A-4147-A177-3AD203B41FA5}">
                      <a16:colId xmlns:a16="http://schemas.microsoft.com/office/drawing/2014/main" val="2843128782"/>
                    </a:ext>
                  </a:extLst>
                </a:gridCol>
                <a:gridCol w="967668">
                  <a:extLst>
                    <a:ext uri="{9D8B030D-6E8A-4147-A177-3AD203B41FA5}">
                      <a16:colId xmlns:a16="http://schemas.microsoft.com/office/drawing/2014/main" val="1790623842"/>
                    </a:ext>
                  </a:extLst>
                </a:gridCol>
                <a:gridCol w="967668">
                  <a:extLst>
                    <a:ext uri="{9D8B030D-6E8A-4147-A177-3AD203B41FA5}">
                      <a16:colId xmlns:a16="http://schemas.microsoft.com/office/drawing/2014/main" val="1829302016"/>
                    </a:ext>
                  </a:extLst>
                </a:gridCol>
                <a:gridCol w="967668">
                  <a:extLst>
                    <a:ext uri="{9D8B030D-6E8A-4147-A177-3AD203B41FA5}">
                      <a16:colId xmlns:a16="http://schemas.microsoft.com/office/drawing/2014/main" val="1369221706"/>
                    </a:ext>
                  </a:extLst>
                </a:gridCol>
                <a:gridCol w="967668">
                  <a:extLst>
                    <a:ext uri="{9D8B030D-6E8A-4147-A177-3AD203B41FA5}">
                      <a16:colId xmlns:a16="http://schemas.microsoft.com/office/drawing/2014/main" val="2141251147"/>
                    </a:ext>
                  </a:extLst>
                </a:gridCol>
                <a:gridCol w="967668">
                  <a:extLst>
                    <a:ext uri="{9D8B030D-6E8A-4147-A177-3AD203B41FA5}">
                      <a16:colId xmlns:a16="http://schemas.microsoft.com/office/drawing/2014/main" val="110762741"/>
                    </a:ext>
                  </a:extLst>
                </a:gridCol>
              </a:tblGrid>
              <a:tr h="425594">
                <a:tc>
                  <a:txBody>
                    <a:bodyPr/>
                    <a:lstStyle/>
                    <a:p>
                      <a:pPr algn="l" fontAlgn="b"/>
                      <a:endParaRPr lang="en-US" sz="2400" b="1" i="0" u="none" strike="noStrike">
                        <a:solidFill>
                          <a:srgbClr val="000000"/>
                        </a:solidFill>
                        <a:effectLst/>
                        <a:latin typeface="Myanmar Text" panose="020B0502040204020203" pitchFamily="34" charset="0"/>
                        <a:cs typeface="Myanmar Text" panose="020B0502040204020203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1" u="none" strike="noStrike">
                          <a:effectLst/>
                          <a:latin typeface="Myanmar Text" panose="020B0502040204020203" pitchFamily="34" charset="0"/>
                          <a:cs typeface="Myanmar Text" panose="020B0502040204020203" pitchFamily="34" charset="0"/>
                        </a:rPr>
                        <a:t>2018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effectLst/>
                        <a:latin typeface="Myanmar Text" panose="020B0502040204020203" pitchFamily="34" charset="0"/>
                        <a:cs typeface="Myanmar Text" panose="020B0502040204020203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1" u="none" strike="noStrike">
                          <a:effectLst/>
                          <a:latin typeface="Myanmar Text" panose="020B0502040204020203" pitchFamily="34" charset="0"/>
                          <a:cs typeface="Myanmar Text" panose="020B0502040204020203" pitchFamily="34" charset="0"/>
                        </a:rPr>
                        <a:t>2019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effectLst/>
                        <a:latin typeface="Myanmar Text" panose="020B0502040204020203" pitchFamily="34" charset="0"/>
                        <a:cs typeface="Myanmar Text" panose="020B0502040204020203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1" u="none" strike="noStrike">
                          <a:effectLst/>
                          <a:latin typeface="Myanmar Text" panose="020B0502040204020203" pitchFamily="34" charset="0"/>
                          <a:cs typeface="Myanmar Text" panose="020B0502040204020203" pitchFamily="34" charset="0"/>
                        </a:rPr>
                        <a:t>2020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effectLst/>
                        <a:latin typeface="Myanmar Text" panose="020B0502040204020203" pitchFamily="34" charset="0"/>
                        <a:cs typeface="Myanmar Text" panose="020B0502040204020203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1" u="none" strike="noStrike">
                          <a:effectLst/>
                          <a:latin typeface="Myanmar Text" panose="020B0502040204020203" pitchFamily="34" charset="0"/>
                          <a:cs typeface="Myanmar Text" panose="020B0502040204020203" pitchFamily="34" charset="0"/>
                        </a:rPr>
                        <a:t>2021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effectLst/>
                        <a:latin typeface="Myanmar Text" panose="020B0502040204020203" pitchFamily="34" charset="0"/>
                        <a:cs typeface="Myanmar Text" panose="020B0502040204020203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1" u="none" strike="noStrike">
                          <a:effectLst/>
                          <a:latin typeface="Myanmar Text" panose="020B0502040204020203" pitchFamily="34" charset="0"/>
                          <a:cs typeface="Myanmar Text" panose="020B0502040204020203" pitchFamily="34" charset="0"/>
                        </a:rPr>
                        <a:t>2022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effectLst/>
                        <a:latin typeface="Myanmar Text" panose="020B0502040204020203" pitchFamily="34" charset="0"/>
                        <a:cs typeface="Myanmar Text" panose="020B0502040204020203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1" u="none" strike="noStrike">
                          <a:effectLst/>
                          <a:latin typeface="Myanmar Text" panose="020B0502040204020203" pitchFamily="34" charset="0"/>
                          <a:cs typeface="Myanmar Text" panose="020B0502040204020203" pitchFamily="34" charset="0"/>
                        </a:rPr>
                        <a:t>2023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effectLst/>
                        <a:latin typeface="Myanmar Text" panose="020B0502040204020203" pitchFamily="34" charset="0"/>
                        <a:cs typeface="Myanmar Text" panose="020B0502040204020203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1" u="none" strike="noStrike">
                          <a:effectLst/>
                          <a:latin typeface="Myanmar Text" panose="020B0502040204020203" pitchFamily="34" charset="0"/>
                          <a:cs typeface="Myanmar Text" panose="020B0502040204020203" pitchFamily="34" charset="0"/>
                        </a:rPr>
                        <a:t>2024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effectLst/>
                        <a:latin typeface="Myanmar Text" panose="020B0502040204020203" pitchFamily="34" charset="0"/>
                        <a:cs typeface="Myanmar Text" panose="020B0502040204020203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1" i="0" u="none" strike="noStrike">
                        <a:solidFill>
                          <a:srgbClr val="000000"/>
                        </a:solidFill>
                        <a:effectLst/>
                        <a:latin typeface="Myanmar Text" panose="020B0502040204020203" pitchFamily="34" charset="0"/>
                        <a:cs typeface="Myanmar Text" panose="020B0502040204020203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u="none" strike="noStrike">
                          <a:effectLst/>
                          <a:latin typeface="Myanmar Text" panose="020B0502040204020203" pitchFamily="34" charset="0"/>
                          <a:cs typeface="Myanmar Text" panose="020B0502040204020203" pitchFamily="34" charset="0"/>
                        </a:rPr>
                        <a:t>AVG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effectLst/>
                        <a:latin typeface="Myanmar Text" panose="020B0502040204020203" pitchFamily="34" charset="0"/>
                        <a:cs typeface="Myanmar Text" panose="020B0502040204020203" pitchFamily="34" charset="0"/>
                      </a:endParaRPr>
                    </a:p>
                  </a:txBody>
                  <a:tcPr marL="3175" marR="3175" marT="3175" marB="0" anchor="b"/>
                </a:tc>
                <a:extLst>
                  <a:ext uri="{0D108BD9-81ED-4DB2-BD59-A6C34878D82A}">
                    <a16:rowId xmlns:a16="http://schemas.microsoft.com/office/drawing/2014/main" val="1486184105"/>
                  </a:ext>
                </a:extLst>
              </a:tr>
              <a:tr h="425594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u="none" strike="noStrike">
                          <a:effectLst/>
                          <a:latin typeface="Myanmar Text" panose="020B0502040204020203" pitchFamily="34" charset="0"/>
                          <a:cs typeface="Myanmar Text" panose="020B0502040204020203" pitchFamily="34" charset="0"/>
                        </a:rPr>
                        <a:t>Cat 1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effectLst/>
                        <a:latin typeface="Myanmar Text" panose="020B0502040204020203" pitchFamily="34" charset="0"/>
                        <a:cs typeface="Myanmar Text" panose="020B0502040204020203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  <a:latin typeface="Myanmar Text" panose="020B0502040204020203" pitchFamily="34" charset="0"/>
                          <a:cs typeface="Myanmar Text" panose="020B0502040204020203" pitchFamily="34" charset="0"/>
                        </a:rPr>
                        <a:t>297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Myanmar Text" panose="020B0502040204020203" pitchFamily="34" charset="0"/>
                        <a:cs typeface="Myanmar Text" panose="020B0502040204020203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  <a:latin typeface="Myanmar Text" panose="020B0502040204020203" pitchFamily="34" charset="0"/>
                          <a:cs typeface="Myanmar Text" panose="020B0502040204020203" pitchFamily="34" charset="0"/>
                        </a:rPr>
                        <a:t>301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Myanmar Text" panose="020B0502040204020203" pitchFamily="34" charset="0"/>
                        <a:cs typeface="Myanmar Text" panose="020B0502040204020203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  <a:latin typeface="Myanmar Text" panose="020B0502040204020203" pitchFamily="34" charset="0"/>
                          <a:cs typeface="Myanmar Text" panose="020B0502040204020203" pitchFamily="34" charset="0"/>
                        </a:rPr>
                        <a:t>223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Myanmar Text" panose="020B0502040204020203" pitchFamily="34" charset="0"/>
                        <a:cs typeface="Myanmar Text" panose="020B0502040204020203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  <a:latin typeface="Myanmar Text" panose="020B0502040204020203" pitchFamily="34" charset="0"/>
                          <a:cs typeface="Myanmar Text" panose="020B0502040204020203" pitchFamily="34" charset="0"/>
                        </a:rPr>
                        <a:t>251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Myanmar Text" panose="020B0502040204020203" pitchFamily="34" charset="0"/>
                        <a:cs typeface="Myanmar Text" panose="020B0502040204020203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  <a:latin typeface="Myanmar Text" panose="020B0502040204020203" pitchFamily="34" charset="0"/>
                          <a:cs typeface="Myanmar Text" panose="020B0502040204020203" pitchFamily="34" charset="0"/>
                        </a:rPr>
                        <a:t>285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Myanmar Text" panose="020B0502040204020203" pitchFamily="34" charset="0"/>
                        <a:cs typeface="Myanmar Text" panose="020B0502040204020203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  <a:latin typeface="Myanmar Text" panose="020B0502040204020203" pitchFamily="34" charset="0"/>
                          <a:cs typeface="Myanmar Text" panose="020B0502040204020203" pitchFamily="34" charset="0"/>
                        </a:rPr>
                        <a:t>295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Myanmar Text" panose="020B0502040204020203" pitchFamily="34" charset="0"/>
                        <a:cs typeface="Myanmar Text" panose="020B0502040204020203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  <a:latin typeface="Myanmar Text" panose="020B0502040204020203" pitchFamily="34" charset="0"/>
                          <a:cs typeface="Myanmar Text" panose="020B0502040204020203" pitchFamily="34" charset="0"/>
                        </a:rPr>
                        <a:t>285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Myanmar Text" panose="020B0502040204020203" pitchFamily="34" charset="0"/>
                        <a:cs typeface="Myanmar Text" panose="020B0502040204020203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Myanmar Text" panose="020B0502040204020203" pitchFamily="34" charset="0"/>
                        <a:cs typeface="Myanmar Text" panose="020B0502040204020203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  <a:latin typeface="Myanmar Text" panose="020B0502040204020203" pitchFamily="34" charset="0"/>
                          <a:cs typeface="Myanmar Text" panose="020B0502040204020203" pitchFamily="34" charset="0"/>
                        </a:rPr>
                        <a:t>277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Myanmar Text" panose="020B0502040204020203" pitchFamily="34" charset="0"/>
                        <a:cs typeface="Myanmar Text" panose="020B0502040204020203" pitchFamily="34" charset="0"/>
                      </a:endParaRPr>
                    </a:p>
                  </a:txBody>
                  <a:tcPr marL="3175" marR="3175" marT="3175" marB="0" anchor="b"/>
                </a:tc>
                <a:extLst>
                  <a:ext uri="{0D108BD9-81ED-4DB2-BD59-A6C34878D82A}">
                    <a16:rowId xmlns:a16="http://schemas.microsoft.com/office/drawing/2014/main" val="1697024782"/>
                  </a:ext>
                </a:extLst>
              </a:tr>
              <a:tr h="425594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u="none" strike="noStrike">
                          <a:effectLst/>
                          <a:latin typeface="Myanmar Text" panose="020B0502040204020203" pitchFamily="34" charset="0"/>
                          <a:cs typeface="Myanmar Text" panose="020B0502040204020203" pitchFamily="34" charset="0"/>
                        </a:rPr>
                        <a:t>Cat 2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effectLst/>
                        <a:latin typeface="Myanmar Text" panose="020B0502040204020203" pitchFamily="34" charset="0"/>
                        <a:cs typeface="Myanmar Text" panose="020B0502040204020203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  <a:latin typeface="Myanmar Text" panose="020B0502040204020203" pitchFamily="34" charset="0"/>
                          <a:cs typeface="Myanmar Text" panose="020B0502040204020203" pitchFamily="34" charset="0"/>
                        </a:rPr>
                        <a:t>163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Myanmar Text" panose="020B0502040204020203" pitchFamily="34" charset="0"/>
                        <a:cs typeface="Myanmar Text" panose="020B0502040204020203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  <a:latin typeface="Myanmar Text" panose="020B0502040204020203" pitchFamily="34" charset="0"/>
                          <a:cs typeface="Myanmar Text" panose="020B0502040204020203" pitchFamily="34" charset="0"/>
                        </a:rPr>
                        <a:t>171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Myanmar Text" panose="020B0502040204020203" pitchFamily="34" charset="0"/>
                        <a:cs typeface="Myanmar Text" panose="020B0502040204020203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  <a:latin typeface="Myanmar Text" panose="020B0502040204020203" pitchFamily="34" charset="0"/>
                          <a:cs typeface="Myanmar Text" panose="020B0502040204020203" pitchFamily="34" charset="0"/>
                        </a:rPr>
                        <a:t>142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Myanmar Text" panose="020B0502040204020203" pitchFamily="34" charset="0"/>
                        <a:cs typeface="Myanmar Text" panose="020B0502040204020203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  <a:latin typeface="Myanmar Text" panose="020B0502040204020203" pitchFamily="34" charset="0"/>
                          <a:cs typeface="Myanmar Text" panose="020B0502040204020203" pitchFamily="34" charset="0"/>
                        </a:rPr>
                        <a:t>160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Myanmar Text" panose="020B0502040204020203" pitchFamily="34" charset="0"/>
                        <a:cs typeface="Myanmar Text" panose="020B0502040204020203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  <a:latin typeface="Myanmar Text" panose="020B0502040204020203" pitchFamily="34" charset="0"/>
                          <a:cs typeface="Myanmar Text" panose="020B0502040204020203" pitchFamily="34" charset="0"/>
                        </a:rPr>
                        <a:t>171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Myanmar Text" panose="020B0502040204020203" pitchFamily="34" charset="0"/>
                        <a:cs typeface="Myanmar Text" panose="020B0502040204020203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  <a:latin typeface="Myanmar Text" panose="020B0502040204020203" pitchFamily="34" charset="0"/>
                          <a:cs typeface="Myanmar Text" panose="020B0502040204020203" pitchFamily="34" charset="0"/>
                        </a:rPr>
                        <a:t>169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Myanmar Text" panose="020B0502040204020203" pitchFamily="34" charset="0"/>
                        <a:cs typeface="Myanmar Text" panose="020B0502040204020203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  <a:latin typeface="Myanmar Text" panose="020B0502040204020203" pitchFamily="34" charset="0"/>
                          <a:cs typeface="Myanmar Text" panose="020B0502040204020203" pitchFamily="34" charset="0"/>
                        </a:rPr>
                        <a:t>173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Myanmar Text" panose="020B0502040204020203" pitchFamily="34" charset="0"/>
                        <a:cs typeface="Myanmar Text" panose="020B0502040204020203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Myanmar Text" panose="020B0502040204020203" pitchFamily="34" charset="0"/>
                        <a:cs typeface="Myanmar Text" panose="020B0502040204020203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  <a:latin typeface="Myanmar Text" panose="020B0502040204020203" pitchFamily="34" charset="0"/>
                          <a:cs typeface="Myanmar Text" panose="020B0502040204020203" pitchFamily="34" charset="0"/>
                        </a:rPr>
                        <a:t>164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Myanmar Text" panose="020B0502040204020203" pitchFamily="34" charset="0"/>
                        <a:cs typeface="Myanmar Text" panose="020B0502040204020203" pitchFamily="34" charset="0"/>
                      </a:endParaRPr>
                    </a:p>
                  </a:txBody>
                  <a:tcPr marL="3175" marR="3175" marT="3175" marB="0" anchor="b"/>
                </a:tc>
                <a:extLst>
                  <a:ext uri="{0D108BD9-81ED-4DB2-BD59-A6C34878D82A}">
                    <a16:rowId xmlns:a16="http://schemas.microsoft.com/office/drawing/2014/main" val="569858707"/>
                  </a:ext>
                </a:extLst>
              </a:tr>
              <a:tr h="425594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u="none" strike="noStrike">
                          <a:effectLst/>
                          <a:latin typeface="Myanmar Text" panose="020B0502040204020203" pitchFamily="34" charset="0"/>
                          <a:cs typeface="Myanmar Text" panose="020B0502040204020203" pitchFamily="34" charset="0"/>
                        </a:rPr>
                        <a:t>Cat 3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effectLst/>
                        <a:latin typeface="Myanmar Text" panose="020B0502040204020203" pitchFamily="34" charset="0"/>
                        <a:cs typeface="Myanmar Text" panose="020B0502040204020203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  <a:latin typeface="Myanmar Text" panose="020B0502040204020203" pitchFamily="34" charset="0"/>
                          <a:cs typeface="Myanmar Text" panose="020B0502040204020203" pitchFamily="34" charset="0"/>
                        </a:rPr>
                        <a:t>173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Myanmar Text" panose="020B0502040204020203" pitchFamily="34" charset="0"/>
                        <a:cs typeface="Myanmar Text" panose="020B0502040204020203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  <a:latin typeface="Myanmar Text" panose="020B0502040204020203" pitchFamily="34" charset="0"/>
                          <a:cs typeface="Myanmar Text" panose="020B0502040204020203" pitchFamily="34" charset="0"/>
                        </a:rPr>
                        <a:t>181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Myanmar Text" panose="020B0502040204020203" pitchFamily="34" charset="0"/>
                        <a:cs typeface="Myanmar Text" panose="020B0502040204020203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  <a:latin typeface="Myanmar Text" panose="020B0502040204020203" pitchFamily="34" charset="0"/>
                          <a:cs typeface="Myanmar Text" panose="020B0502040204020203" pitchFamily="34" charset="0"/>
                        </a:rPr>
                        <a:t>131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Myanmar Text" panose="020B0502040204020203" pitchFamily="34" charset="0"/>
                        <a:cs typeface="Myanmar Text" panose="020B0502040204020203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  <a:latin typeface="Myanmar Text" panose="020B0502040204020203" pitchFamily="34" charset="0"/>
                          <a:cs typeface="Myanmar Text" panose="020B0502040204020203" pitchFamily="34" charset="0"/>
                        </a:rPr>
                        <a:t>154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Myanmar Text" panose="020B0502040204020203" pitchFamily="34" charset="0"/>
                        <a:cs typeface="Myanmar Text" panose="020B0502040204020203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  <a:latin typeface="Myanmar Text" panose="020B0502040204020203" pitchFamily="34" charset="0"/>
                          <a:cs typeface="Myanmar Text" panose="020B0502040204020203" pitchFamily="34" charset="0"/>
                        </a:rPr>
                        <a:t>168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Myanmar Text" panose="020B0502040204020203" pitchFamily="34" charset="0"/>
                        <a:cs typeface="Myanmar Text" panose="020B0502040204020203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  <a:latin typeface="Myanmar Text" panose="020B0502040204020203" pitchFamily="34" charset="0"/>
                          <a:cs typeface="Myanmar Text" panose="020B0502040204020203" pitchFamily="34" charset="0"/>
                        </a:rPr>
                        <a:t>159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Myanmar Text" panose="020B0502040204020203" pitchFamily="34" charset="0"/>
                        <a:cs typeface="Myanmar Text" panose="020B0502040204020203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  <a:latin typeface="Myanmar Text" panose="020B0502040204020203" pitchFamily="34" charset="0"/>
                          <a:cs typeface="Myanmar Text" panose="020B0502040204020203" pitchFamily="34" charset="0"/>
                        </a:rPr>
                        <a:t>164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Myanmar Text" panose="020B0502040204020203" pitchFamily="34" charset="0"/>
                        <a:cs typeface="Myanmar Text" panose="020B0502040204020203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Myanmar Text" panose="020B0502040204020203" pitchFamily="34" charset="0"/>
                        <a:cs typeface="Myanmar Text" panose="020B0502040204020203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  <a:latin typeface="Myanmar Text" panose="020B0502040204020203" pitchFamily="34" charset="0"/>
                          <a:cs typeface="Myanmar Text" panose="020B0502040204020203" pitchFamily="34" charset="0"/>
                        </a:rPr>
                        <a:t>161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Myanmar Text" panose="020B0502040204020203" pitchFamily="34" charset="0"/>
                        <a:cs typeface="Myanmar Text" panose="020B0502040204020203" pitchFamily="34" charset="0"/>
                      </a:endParaRPr>
                    </a:p>
                  </a:txBody>
                  <a:tcPr marL="3175" marR="3175" marT="3175" marB="0" anchor="b"/>
                </a:tc>
                <a:extLst>
                  <a:ext uri="{0D108BD9-81ED-4DB2-BD59-A6C34878D82A}">
                    <a16:rowId xmlns:a16="http://schemas.microsoft.com/office/drawing/2014/main" val="2237165428"/>
                  </a:ext>
                </a:extLst>
              </a:tr>
              <a:tr h="425594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u="none" strike="noStrike">
                          <a:effectLst/>
                          <a:latin typeface="Myanmar Text" panose="020B0502040204020203" pitchFamily="34" charset="0"/>
                          <a:cs typeface="Myanmar Text" panose="020B0502040204020203" pitchFamily="34" charset="0"/>
                        </a:rPr>
                        <a:t>Cat 4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effectLst/>
                        <a:latin typeface="Myanmar Text" panose="020B0502040204020203" pitchFamily="34" charset="0"/>
                        <a:cs typeface="Myanmar Text" panose="020B0502040204020203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  <a:latin typeface="Myanmar Text" panose="020B0502040204020203" pitchFamily="34" charset="0"/>
                          <a:cs typeface="Myanmar Text" panose="020B0502040204020203" pitchFamily="34" charset="0"/>
                        </a:rPr>
                        <a:t>194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Myanmar Text" panose="020B0502040204020203" pitchFamily="34" charset="0"/>
                        <a:cs typeface="Myanmar Text" panose="020B0502040204020203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  <a:latin typeface="Myanmar Text" panose="020B0502040204020203" pitchFamily="34" charset="0"/>
                          <a:cs typeface="Myanmar Text" panose="020B0502040204020203" pitchFamily="34" charset="0"/>
                        </a:rPr>
                        <a:t>185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Myanmar Text" panose="020B0502040204020203" pitchFamily="34" charset="0"/>
                        <a:cs typeface="Myanmar Text" panose="020B0502040204020203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  <a:latin typeface="Myanmar Text" panose="020B0502040204020203" pitchFamily="34" charset="0"/>
                          <a:cs typeface="Myanmar Text" panose="020B0502040204020203" pitchFamily="34" charset="0"/>
                        </a:rPr>
                        <a:t>161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Myanmar Text" panose="020B0502040204020203" pitchFamily="34" charset="0"/>
                        <a:cs typeface="Myanmar Text" panose="020B0502040204020203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  <a:latin typeface="Myanmar Text" panose="020B0502040204020203" pitchFamily="34" charset="0"/>
                          <a:cs typeface="Myanmar Text" panose="020B0502040204020203" pitchFamily="34" charset="0"/>
                        </a:rPr>
                        <a:t>174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Myanmar Text" panose="020B0502040204020203" pitchFamily="34" charset="0"/>
                        <a:cs typeface="Myanmar Text" panose="020B0502040204020203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  <a:latin typeface="Myanmar Text" panose="020B0502040204020203" pitchFamily="34" charset="0"/>
                          <a:cs typeface="Myanmar Text" panose="020B0502040204020203" pitchFamily="34" charset="0"/>
                        </a:rPr>
                        <a:t>190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Myanmar Text" panose="020B0502040204020203" pitchFamily="34" charset="0"/>
                        <a:cs typeface="Myanmar Text" panose="020B0502040204020203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  <a:latin typeface="Myanmar Text" panose="020B0502040204020203" pitchFamily="34" charset="0"/>
                          <a:cs typeface="Myanmar Text" panose="020B0502040204020203" pitchFamily="34" charset="0"/>
                        </a:rPr>
                        <a:t>186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Myanmar Text" panose="020B0502040204020203" pitchFamily="34" charset="0"/>
                        <a:cs typeface="Myanmar Text" panose="020B0502040204020203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  <a:latin typeface="Myanmar Text" panose="020B0502040204020203" pitchFamily="34" charset="0"/>
                          <a:cs typeface="Myanmar Text" panose="020B0502040204020203" pitchFamily="34" charset="0"/>
                        </a:rPr>
                        <a:t>179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Myanmar Text" panose="020B0502040204020203" pitchFamily="34" charset="0"/>
                        <a:cs typeface="Myanmar Text" panose="020B0502040204020203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Myanmar Text" panose="020B0502040204020203" pitchFamily="34" charset="0"/>
                        <a:cs typeface="Myanmar Text" panose="020B0502040204020203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  <a:latin typeface="Myanmar Text" panose="020B0502040204020203" pitchFamily="34" charset="0"/>
                          <a:cs typeface="Myanmar Text" panose="020B0502040204020203" pitchFamily="34" charset="0"/>
                        </a:rPr>
                        <a:t>181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Myanmar Text" panose="020B0502040204020203" pitchFamily="34" charset="0"/>
                        <a:cs typeface="Myanmar Text" panose="020B0502040204020203" pitchFamily="34" charset="0"/>
                      </a:endParaRPr>
                    </a:p>
                  </a:txBody>
                  <a:tcPr marL="3175" marR="3175" marT="3175" marB="0" anchor="b"/>
                </a:tc>
                <a:extLst>
                  <a:ext uri="{0D108BD9-81ED-4DB2-BD59-A6C34878D82A}">
                    <a16:rowId xmlns:a16="http://schemas.microsoft.com/office/drawing/2014/main" val="1235335768"/>
                  </a:ext>
                </a:extLst>
              </a:tr>
              <a:tr h="425594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u="none" strike="noStrike">
                          <a:effectLst/>
                          <a:latin typeface="Myanmar Text" panose="020B0502040204020203" pitchFamily="34" charset="0"/>
                          <a:cs typeface="Myanmar Text" panose="020B0502040204020203" pitchFamily="34" charset="0"/>
                        </a:rPr>
                        <a:t>Cat 5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effectLst/>
                        <a:latin typeface="Myanmar Text" panose="020B0502040204020203" pitchFamily="34" charset="0"/>
                        <a:cs typeface="Myanmar Text" panose="020B0502040204020203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  <a:latin typeface="Myanmar Text" panose="020B0502040204020203" pitchFamily="34" charset="0"/>
                          <a:cs typeface="Myanmar Text" panose="020B0502040204020203" pitchFamily="34" charset="0"/>
                        </a:rPr>
                        <a:t>221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Myanmar Text" panose="020B0502040204020203" pitchFamily="34" charset="0"/>
                        <a:cs typeface="Myanmar Text" panose="020B0502040204020203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  <a:latin typeface="Myanmar Text" panose="020B0502040204020203" pitchFamily="34" charset="0"/>
                          <a:cs typeface="Myanmar Text" panose="020B0502040204020203" pitchFamily="34" charset="0"/>
                        </a:rPr>
                        <a:t>213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Myanmar Text" panose="020B0502040204020203" pitchFamily="34" charset="0"/>
                        <a:cs typeface="Myanmar Text" panose="020B0502040204020203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  <a:latin typeface="Myanmar Text" panose="020B0502040204020203" pitchFamily="34" charset="0"/>
                          <a:cs typeface="Myanmar Text" panose="020B0502040204020203" pitchFamily="34" charset="0"/>
                        </a:rPr>
                        <a:t>187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Myanmar Text" panose="020B0502040204020203" pitchFamily="34" charset="0"/>
                        <a:cs typeface="Myanmar Text" panose="020B0502040204020203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  <a:latin typeface="Myanmar Text" panose="020B0502040204020203" pitchFamily="34" charset="0"/>
                          <a:cs typeface="Myanmar Text" panose="020B0502040204020203" pitchFamily="34" charset="0"/>
                        </a:rPr>
                        <a:t>194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Myanmar Text" panose="020B0502040204020203" pitchFamily="34" charset="0"/>
                        <a:cs typeface="Myanmar Text" panose="020B0502040204020203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  <a:latin typeface="Myanmar Text" panose="020B0502040204020203" pitchFamily="34" charset="0"/>
                          <a:cs typeface="Myanmar Text" panose="020B0502040204020203" pitchFamily="34" charset="0"/>
                        </a:rPr>
                        <a:t>251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Myanmar Text" panose="020B0502040204020203" pitchFamily="34" charset="0"/>
                        <a:cs typeface="Myanmar Text" panose="020B0502040204020203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  <a:latin typeface="Myanmar Text" panose="020B0502040204020203" pitchFamily="34" charset="0"/>
                          <a:cs typeface="Myanmar Text" panose="020B0502040204020203" pitchFamily="34" charset="0"/>
                        </a:rPr>
                        <a:t>238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Myanmar Text" panose="020B0502040204020203" pitchFamily="34" charset="0"/>
                        <a:cs typeface="Myanmar Text" panose="020B0502040204020203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  <a:latin typeface="Myanmar Text" panose="020B0502040204020203" pitchFamily="34" charset="0"/>
                          <a:cs typeface="Myanmar Text" panose="020B0502040204020203" pitchFamily="34" charset="0"/>
                        </a:rPr>
                        <a:t>241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Myanmar Text" panose="020B0502040204020203" pitchFamily="34" charset="0"/>
                        <a:cs typeface="Myanmar Text" panose="020B0502040204020203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Myanmar Text" panose="020B0502040204020203" pitchFamily="34" charset="0"/>
                        <a:cs typeface="Myanmar Text" panose="020B0502040204020203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  <a:latin typeface="Myanmar Text" panose="020B0502040204020203" pitchFamily="34" charset="0"/>
                          <a:cs typeface="Myanmar Text" panose="020B0502040204020203" pitchFamily="34" charset="0"/>
                        </a:rPr>
                        <a:t>221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Myanmar Text" panose="020B0502040204020203" pitchFamily="34" charset="0"/>
                        <a:cs typeface="Myanmar Text" panose="020B0502040204020203" pitchFamily="34" charset="0"/>
                      </a:endParaRPr>
                    </a:p>
                  </a:txBody>
                  <a:tcPr marL="3175" marR="3175" marT="3175" marB="0" anchor="b"/>
                </a:tc>
                <a:extLst>
                  <a:ext uri="{0D108BD9-81ED-4DB2-BD59-A6C34878D82A}">
                    <a16:rowId xmlns:a16="http://schemas.microsoft.com/office/drawing/2014/main" val="476036233"/>
                  </a:ext>
                </a:extLst>
              </a:tr>
              <a:tr h="425594">
                <a:tc>
                  <a:txBody>
                    <a:bodyPr/>
                    <a:lstStyle/>
                    <a:p>
                      <a:pPr algn="l" fontAlgn="b"/>
                      <a:endParaRPr lang="en-US" sz="2400" b="1" i="0" u="none" strike="noStrike">
                        <a:solidFill>
                          <a:srgbClr val="000000"/>
                        </a:solidFill>
                        <a:effectLst/>
                        <a:latin typeface="Myanmar Text" panose="020B0502040204020203" pitchFamily="34" charset="0"/>
                        <a:cs typeface="Myanmar Text" panose="020B0502040204020203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Myanmar Text" panose="020B0502040204020203" pitchFamily="34" charset="0"/>
                        <a:cs typeface="Myanmar Text" panose="020B0502040204020203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Myanmar Text" panose="020B0502040204020203" pitchFamily="34" charset="0"/>
                        <a:cs typeface="Myanmar Text" panose="020B0502040204020203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Myanmar Text" panose="020B0502040204020203" pitchFamily="34" charset="0"/>
                        <a:cs typeface="Myanmar Text" panose="020B0502040204020203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Myanmar Text" panose="020B0502040204020203" pitchFamily="34" charset="0"/>
                        <a:cs typeface="Myanmar Text" panose="020B0502040204020203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Myanmar Text" panose="020B0502040204020203" pitchFamily="34" charset="0"/>
                        <a:cs typeface="Myanmar Text" panose="020B0502040204020203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Myanmar Text" panose="020B0502040204020203" pitchFamily="34" charset="0"/>
                        <a:cs typeface="Myanmar Text" panose="020B0502040204020203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Myanmar Text" panose="020B0502040204020203" pitchFamily="34" charset="0"/>
                        <a:cs typeface="Myanmar Text" panose="020B0502040204020203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Myanmar Text" panose="020B0502040204020203" pitchFamily="34" charset="0"/>
                        <a:cs typeface="Myanmar Text" panose="020B0502040204020203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Myanmar Text" panose="020B0502040204020203" pitchFamily="34" charset="0"/>
                        <a:cs typeface="Myanmar Text" panose="020B0502040204020203" pitchFamily="34" charset="0"/>
                      </a:endParaRPr>
                    </a:p>
                  </a:txBody>
                  <a:tcPr marL="3175" marR="3175" marT="3175" marB="0" anchor="b"/>
                </a:tc>
                <a:extLst>
                  <a:ext uri="{0D108BD9-81ED-4DB2-BD59-A6C34878D82A}">
                    <a16:rowId xmlns:a16="http://schemas.microsoft.com/office/drawing/2014/main" val="1219307072"/>
                  </a:ext>
                </a:extLst>
              </a:tr>
              <a:tr h="425594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u="none" strike="noStrike">
                          <a:effectLst/>
                          <a:latin typeface="Myanmar Text" panose="020B0502040204020203" pitchFamily="34" charset="0"/>
                          <a:cs typeface="Myanmar Text" panose="020B0502040204020203" pitchFamily="34" charset="0"/>
                        </a:rPr>
                        <a:t>Total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effectLst/>
                        <a:latin typeface="Myanmar Text" panose="020B0502040204020203" pitchFamily="34" charset="0"/>
                        <a:cs typeface="Myanmar Text" panose="020B0502040204020203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  <a:latin typeface="Myanmar Text" panose="020B0502040204020203" pitchFamily="34" charset="0"/>
                          <a:cs typeface="Myanmar Text" panose="020B0502040204020203" pitchFamily="34" charset="0"/>
                        </a:rPr>
                        <a:t>1048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Myanmar Text" panose="020B0502040204020203" pitchFamily="34" charset="0"/>
                        <a:cs typeface="Myanmar Text" panose="020B0502040204020203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  <a:latin typeface="Myanmar Text" panose="020B0502040204020203" pitchFamily="34" charset="0"/>
                          <a:cs typeface="Myanmar Text" panose="020B0502040204020203" pitchFamily="34" charset="0"/>
                        </a:rPr>
                        <a:t>1051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Myanmar Text" panose="020B0502040204020203" pitchFamily="34" charset="0"/>
                        <a:cs typeface="Myanmar Text" panose="020B0502040204020203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  <a:latin typeface="Myanmar Text" panose="020B0502040204020203" pitchFamily="34" charset="0"/>
                          <a:cs typeface="Myanmar Text" panose="020B0502040204020203" pitchFamily="34" charset="0"/>
                        </a:rPr>
                        <a:t>844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Myanmar Text" panose="020B0502040204020203" pitchFamily="34" charset="0"/>
                        <a:cs typeface="Myanmar Text" panose="020B0502040204020203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  <a:latin typeface="Myanmar Text" panose="020B0502040204020203" pitchFamily="34" charset="0"/>
                          <a:cs typeface="Myanmar Text" panose="020B0502040204020203" pitchFamily="34" charset="0"/>
                        </a:rPr>
                        <a:t>933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Myanmar Text" panose="020B0502040204020203" pitchFamily="34" charset="0"/>
                        <a:cs typeface="Myanmar Text" panose="020B0502040204020203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  <a:latin typeface="Myanmar Text" panose="020B0502040204020203" pitchFamily="34" charset="0"/>
                          <a:cs typeface="Myanmar Text" panose="020B0502040204020203" pitchFamily="34" charset="0"/>
                        </a:rPr>
                        <a:t>1065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Myanmar Text" panose="020B0502040204020203" pitchFamily="34" charset="0"/>
                        <a:cs typeface="Myanmar Text" panose="020B0502040204020203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  <a:latin typeface="Myanmar Text" panose="020B0502040204020203" pitchFamily="34" charset="0"/>
                          <a:cs typeface="Myanmar Text" panose="020B0502040204020203" pitchFamily="34" charset="0"/>
                        </a:rPr>
                        <a:t>1047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Myanmar Text" panose="020B0502040204020203" pitchFamily="34" charset="0"/>
                        <a:cs typeface="Myanmar Text" panose="020B0502040204020203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  <a:latin typeface="Myanmar Text" panose="020B0502040204020203" pitchFamily="34" charset="0"/>
                          <a:cs typeface="Myanmar Text" panose="020B0502040204020203" pitchFamily="34" charset="0"/>
                        </a:rPr>
                        <a:t>1042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Myanmar Text" panose="020B0502040204020203" pitchFamily="34" charset="0"/>
                        <a:cs typeface="Myanmar Text" panose="020B0502040204020203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Myanmar Text" panose="020B0502040204020203" pitchFamily="34" charset="0"/>
                        <a:cs typeface="Myanmar Text" panose="020B0502040204020203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  <a:latin typeface="Myanmar Text" panose="020B0502040204020203" pitchFamily="34" charset="0"/>
                          <a:cs typeface="Myanmar Text" panose="020B0502040204020203" pitchFamily="34" charset="0"/>
                        </a:rPr>
                        <a:t>1004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Myanmar Text" panose="020B0502040204020203" pitchFamily="34" charset="0"/>
                        <a:cs typeface="Myanmar Text" panose="020B0502040204020203" pitchFamily="34" charset="0"/>
                      </a:endParaRPr>
                    </a:p>
                  </a:txBody>
                  <a:tcPr marL="3175" marR="3175" marT="3175" marB="0" anchor="b"/>
                </a:tc>
                <a:extLst>
                  <a:ext uri="{0D108BD9-81ED-4DB2-BD59-A6C34878D82A}">
                    <a16:rowId xmlns:a16="http://schemas.microsoft.com/office/drawing/2014/main" val="18514955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70105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B99C45-4AB8-25CD-610F-AF4E7052D7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85E961-34E9-E0DF-45D9-FCDDA4A038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square" tIns="91440" anchor="b">
            <a:no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sz="4800">
                <a:latin typeface="Myanmar Text"/>
                <a:cs typeface="Myanmar Text"/>
              </a:rPr>
              <a:t>Outcomes Measures - ITE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669255-7EB4-0EA1-504E-01C3A2C105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8106" y="1956857"/>
            <a:ext cx="10058400" cy="1070006"/>
          </a:xfrm>
        </p:spPr>
        <p:txBody>
          <a:bodyPr vert="horz" lIns="0" tIns="45720" rIns="0" bIns="45720" rtlCol="0" anchor="t">
            <a:noAutofit/>
          </a:bodyPr>
          <a:lstStyle/>
          <a:p>
            <a:pPr marL="0" indent="0">
              <a:buNone/>
            </a:pPr>
            <a:br>
              <a:rPr lang="en-US" b="1">
                <a:latin typeface="Myanmar Text"/>
                <a:cs typeface="Myanmar Text"/>
              </a:rPr>
            </a:br>
            <a:r>
              <a:rPr lang="en-US" b="1">
                <a:latin typeface="Myanmar Text"/>
                <a:cs typeface="Myanmar Text"/>
              </a:rPr>
              <a:t>Review in-training examination results in aggregate, reported per PGY class</a:t>
            </a:r>
          </a:p>
          <a:p>
            <a:pPr marL="0" indent="0" algn="l">
              <a:buNone/>
            </a:pPr>
            <a:r>
              <a:rPr lang="en-US"/>
              <a:t>Compare :</a:t>
            </a:r>
          </a:p>
          <a:p>
            <a:pPr algn="l">
              <a:buFont typeface="Wingdings" panose="05000000000000000000" pitchFamily="2" charset="2"/>
              <a:buChar char="§"/>
            </a:pPr>
            <a:r>
              <a:rPr lang="en-US">
                <a:latin typeface="Myanmar Text"/>
                <a:cs typeface="Myanmar Text"/>
              </a:rPr>
              <a:t> Program’s PGY class mean versus national PGY class mean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>
                <a:latin typeface="Myanmar Text"/>
                <a:cs typeface="Myanmar Text"/>
              </a:rPr>
              <a:t> Program’s PGY class each successive year as they progress in program</a:t>
            </a:r>
            <a:endParaRPr lang="en-US"/>
          </a:p>
          <a:p>
            <a:pPr marL="0" indent="0" algn="l">
              <a:buNone/>
            </a:pPr>
            <a:r>
              <a:rPr lang="en-US">
                <a:latin typeface="Myanmar Text"/>
                <a:cs typeface="Myanmar Text"/>
              </a:rPr>
              <a:t>Identify trends and areas didactic training or clinical training needs improvement</a:t>
            </a:r>
          </a:p>
          <a:p>
            <a:pPr marL="0" indent="0" algn="l">
              <a:buNone/>
            </a:pPr>
            <a:r>
              <a:rPr lang="en-US">
                <a:latin typeface="Myanmar Text"/>
                <a:cs typeface="Myanmar Text"/>
              </a:rPr>
              <a:t>	</a:t>
            </a:r>
          </a:p>
          <a:p>
            <a:pPr algn="l"/>
            <a:endParaRPr lang="en-US" b="1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C2EB765-3D21-D605-2BCD-E6F2FDBC4A55}"/>
              </a:ext>
            </a:extLst>
          </p:cNvPr>
          <p:cNvSpPr/>
          <p:nvPr/>
        </p:nvSpPr>
        <p:spPr>
          <a:xfrm>
            <a:off x="730764" y="5617029"/>
            <a:ext cx="2268014" cy="124097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C4D9E4"/>
              </a:solidFill>
              <a:effectLst/>
              <a:uLnTx/>
              <a:uFillTx/>
              <a:latin typeface="Speak Pro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85087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789A16-7377-3896-CEBE-C06131BDDE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3698"/>
            <a:ext cx="11665527" cy="1325563"/>
          </a:xfrm>
        </p:spPr>
        <p:txBody>
          <a:bodyPr/>
          <a:lstStyle/>
          <a:p>
            <a:r>
              <a:rPr lang="en-US"/>
              <a:t>2024 ABFAS ITE Scores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576A59F-C2D5-97CA-81C9-13AB9723996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241" b="18227"/>
          <a:stretch/>
        </p:blipFill>
        <p:spPr>
          <a:xfrm>
            <a:off x="215256" y="1690688"/>
            <a:ext cx="11138543" cy="229061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E3499C1-5C21-5D5F-B85E-E97008BD6E0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68" b="21472"/>
          <a:stretch/>
        </p:blipFill>
        <p:spPr>
          <a:xfrm>
            <a:off x="215257" y="4267200"/>
            <a:ext cx="11138543" cy="186574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C9BCEDBA-A5E2-1502-E265-05B3E47F438A}"/>
                  </a:ext>
                </a:extLst>
              </p14:cNvPr>
              <p14:cNvContentPartPr/>
              <p14:nvPr/>
            </p14:nvContentPartPr>
            <p14:xfrm>
              <a:off x="4525524" y="2816604"/>
              <a:ext cx="1033920" cy="1908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C9BCEDBA-A5E2-1502-E265-05B3E47F438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471524" y="2708604"/>
                <a:ext cx="1141560" cy="23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74C4E53E-123F-8957-132D-A7E8B7F18189}"/>
                  </a:ext>
                </a:extLst>
              </p14:cNvPr>
              <p14:cNvContentPartPr/>
              <p14:nvPr/>
            </p14:nvContentPartPr>
            <p14:xfrm>
              <a:off x="4535604" y="3000564"/>
              <a:ext cx="1043280" cy="1044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74C4E53E-123F-8957-132D-A7E8B7F1818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481604" y="2892564"/>
                <a:ext cx="1150920" cy="22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F80BCCB9-5585-9381-8996-84DF944E1FFA}"/>
                  </a:ext>
                </a:extLst>
              </p14:cNvPr>
              <p14:cNvContentPartPr/>
              <p14:nvPr/>
            </p14:nvContentPartPr>
            <p14:xfrm>
              <a:off x="4526604" y="3424644"/>
              <a:ext cx="1015560" cy="3708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F80BCCB9-5585-9381-8996-84DF944E1FFA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472604" y="3316644"/>
                <a:ext cx="1123200" cy="252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3B603283-05F6-8BB9-B8B2-16E306CB53B3}"/>
                  </a:ext>
                </a:extLst>
              </p14:cNvPr>
              <p14:cNvContentPartPr/>
              <p14:nvPr/>
            </p14:nvContentPartPr>
            <p14:xfrm>
              <a:off x="4491324" y="3869964"/>
              <a:ext cx="1078200" cy="5616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3B603283-05F6-8BB9-B8B2-16E306CB53B3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437324" y="3761964"/>
                <a:ext cx="1185840" cy="271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C35498EF-D969-960D-066C-63B4ECA75171}"/>
                  </a:ext>
                </a:extLst>
              </p14:cNvPr>
              <p14:cNvContentPartPr/>
              <p14:nvPr/>
            </p14:nvContentPartPr>
            <p14:xfrm>
              <a:off x="4480884" y="5587524"/>
              <a:ext cx="1051920" cy="5652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C35498EF-D969-960D-066C-63B4ECA75171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426884" y="5479524"/>
                <a:ext cx="1159560" cy="272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FA2D12CD-ED1A-5F6B-6D31-F00356ED3C65}"/>
                  </a:ext>
                </a:extLst>
              </p14:cNvPr>
              <p14:cNvContentPartPr/>
              <p14:nvPr/>
            </p14:nvContentPartPr>
            <p14:xfrm>
              <a:off x="6826284" y="5365764"/>
              <a:ext cx="1005840" cy="3816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FA2D12CD-ED1A-5F6B-6D31-F00356ED3C65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772284" y="5257764"/>
                <a:ext cx="1113480" cy="253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E2FF9726-42F4-171B-B891-C43D1D558904}"/>
                  </a:ext>
                </a:extLst>
              </p14:cNvPr>
              <p14:cNvContentPartPr/>
              <p14:nvPr/>
            </p14:nvContentPartPr>
            <p14:xfrm>
              <a:off x="6816924" y="5594364"/>
              <a:ext cx="1033920" cy="2160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E2FF9726-42F4-171B-B891-C43D1D558904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762905" y="5488134"/>
                <a:ext cx="1141597" cy="23370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C5290D6E-0FB3-50DB-B03E-6616F45C8606}"/>
                  </a:ext>
                </a:extLst>
              </p14:cNvPr>
              <p14:cNvContentPartPr/>
              <p14:nvPr/>
            </p14:nvContentPartPr>
            <p14:xfrm>
              <a:off x="6780204" y="5809284"/>
              <a:ext cx="1070640" cy="36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C5290D6E-0FB3-50DB-B03E-6616F45C8606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726186" y="5701284"/>
                <a:ext cx="1178316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A232EDA4-F4F3-3F7F-B3EB-2A75D074AF41}"/>
                  </a:ext>
                </a:extLst>
              </p14:cNvPr>
              <p14:cNvContentPartPr/>
              <p14:nvPr/>
            </p14:nvContentPartPr>
            <p14:xfrm>
              <a:off x="6780204" y="3648204"/>
              <a:ext cx="1061640" cy="1908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A232EDA4-F4F3-3F7F-B3EB-2A75D074AF41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6726186" y="3542204"/>
                <a:ext cx="1169317" cy="23072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9C6D4F01-7A7D-5462-EDD3-7612A8DFF5E9}"/>
                  </a:ext>
                </a:extLst>
              </p14:cNvPr>
              <p14:cNvContentPartPr/>
              <p14:nvPr/>
            </p14:nvContentPartPr>
            <p14:xfrm>
              <a:off x="6816924" y="3444444"/>
              <a:ext cx="1024560" cy="1080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9C6D4F01-7A7D-5462-EDD3-7612A8DFF5E9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6762924" y="3336444"/>
                <a:ext cx="1132200" cy="22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06C0B7D0-659F-7439-7D84-551432C6A951}"/>
                  </a:ext>
                </a:extLst>
              </p14:cNvPr>
              <p14:cNvContentPartPr/>
              <p14:nvPr/>
            </p14:nvContentPartPr>
            <p14:xfrm>
              <a:off x="6816924" y="3223404"/>
              <a:ext cx="1024560" cy="2952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06C0B7D0-659F-7439-7D84-551432C6A951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6762924" y="3116705"/>
                <a:ext cx="1132200" cy="24256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C04726F7-61C3-80AB-A057-2CFF929AD15F}"/>
                  </a:ext>
                </a:extLst>
              </p14:cNvPr>
              <p14:cNvContentPartPr/>
              <p14:nvPr/>
            </p14:nvContentPartPr>
            <p14:xfrm>
              <a:off x="6816924" y="3010644"/>
              <a:ext cx="1015200" cy="1008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C04726F7-61C3-80AB-A057-2CFF929AD15F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6762924" y="2902644"/>
                <a:ext cx="1122840" cy="22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1EB5B512-B5F1-3643-37FC-F37B85C188BF}"/>
                  </a:ext>
                </a:extLst>
              </p14:cNvPr>
              <p14:cNvContentPartPr/>
              <p14:nvPr/>
            </p14:nvContentPartPr>
            <p14:xfrm>
              <a:off x="6814764" y="2778804"/>
              <a:ext cx="1036080" cy="13788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1EB5B512-B5F1-3643-37FC-F37B85C188BF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6760764" y="2670804"/>
                <a:ext cx="1143720" cy="353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61FC5C8E-EF18-95C7-2603-1A41B246C7CA}"/>
                  </a:ext>
                </a:extLst>
              </p14:cNvPr>
              <p14:cNvContentPartPr/>
              <p14:nvPr/>
            </p14:nvContentPartPr>
            <p14:xfrm>
              <a:off x="6798564" y="2594844"/>
              <a:ext cx="1024560" cy="1008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61FC5C8E-EF18-95C7-2603-1A41B246C7CA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6744564" y="2486844"/>
                <a:ext cx="1132200" cy="22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927E6396-5683-98F6-1C1F-0799D9271BBA}"/>
                  </a:ext>
                </a:extLst>
              </p14:cNvPr>
              <p14:cNvContentPartPr/>
              <p14:nvPr/>
            </p14:nvContentPartPr>
            <p14:xfrm>
              <a:off x="6807924" y="3850524"/>
              <a:ext cx="1052280" cy="2016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927E6396-5683-98F6-1C1F-0799D9271BBA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6753942" y="3742524"/>
                <a:ext cx="1159883" cy="23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9DC2E7F8-A4A7-59A6-30EB-010EF8A25DDC}"/>
                  </a:ext>
                </a:extLst>
              </p14:cNvPr>
              <p14:cNvContentPartPr/>
              <p14:nvPr/>
            </p14:nvContentPartPr>
            <p14:xfrm>
              <a:off x="6807924" y="5993604"/>
              <a:ext cx="1042920" cy="2088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9DC2E7F8-A4A7-59A6-30EB-010EF8A25DDC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6753905" y="5883709"/>
                <a:ext cx="1150597" cy="24030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01241C75-C339-78CC-49AF-5AB6C05901E5}"/>
                  </a:ext>
                </a:extLst>
              </p14:cNvPr>
              <p14:cNvContentPartPr/>
              <p14:nvPr/>
            </p14:nvContentPartPr>
            <p14:xfrm>
              <a:off x="4505724" y="2576844"/>
              <a:ext cx="1045080" cy="4752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01241C75-C339-78CC-49AF-5AB6C05901E5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4451724" y="2468844"/>
                <a:ext cx="1152720" cy="263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C862290A-C37B-E80A-C448-0794298CB099}"/>
                  </a:ext>
                </a:extLst>
              </p14:cNvPr>
              <p14:cNvContentPartPr/>
              <p14:nvPr/>
            </p14:nvContentPartPr>
            <p14:xfrm>
              <a:off x="4524444" y="3657204"/>
              <a:ext cx="1035720" cy="792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C862290A-C37B-E80A-C448-0794298CB099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4470444" y="3549204"/>
                <a:ext cx="1143360" cy="22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430A5659-0F1E-570D-DB6C-DE8FC8E68692}"/>
                  </a:ext>
                </a:extLst>
              </p14:cNvPr>
              <p14:cNvContentPartPr/>
              <p14:nvPr/>
            </p14:nvContentPartPr>
            <p14:xfrm>
              <a:off x="4516884" y="5162364"/>
              <a:ext cx="1043280" cy="1908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430A5659-0F1E-570D-DB6C-DE8FC8E68692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4462884" y="5054364"/>
                <a:ext cx="1150920" cy="23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BBD14CF3-AB7F-0B7E-8ED3-ED2602CCAB9A}"/>
                  </a:ext>
                </a:extLst>
              </p14:cNvPr>
              <p14:cNvContentPartPr/>
              <p14:nvPr/>
            </p14:nvContentPartPr>
            <p14:xfrm>
              <a:off x="4489524" y="5356044"/>
              <a:ext cx="1061640" cy="2484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BBD14CF3-AB7F-0B7E-8ED3-ED2602CCAB9A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4435524" y="5248044"/>
                <a:ext cx="1169280" cy="240480"/>
              </a:xfrm>
              <a:prstGeom prst="rect">
                <a:avLst/>
              </a:prstGeom>
            </p:spPr>
          </p:pic>
        </mc:Fallback>
      </mc:AlternateContent>
      <p:sp>
        <p:nvSpPr>
          <p:cNvPr id="32" name="TextBox 31">
            <a:extLst>
              <a:ext uri="{FF2B5EF4-FFF2-40B4-BE49-F238E27FC236}">
                <a16:creationId xmlns:a16="http://schemas.microsoft.com/office/drawing/2014/main" id="{519F20BA-1DDA-8AB3-D0B3-70269DA65B65}"/>
              </a:ext>
            </a:extLst>
          </p:cNvPr>
          <p:cNvSpPr txBox="1"/>
          <p:nvPr/>
        </p:nvSpPr>
        <p:spPr>
          <a:xfrm>
            <a:off x="6314021" y="76314"/>
            <a:ext cx="465185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44068"/>
                </a:solidFill>
                <a:effectLst/>
                <a:uLnTx/>
                <a:uFillTx/>
                <a:latin typeface="Speak Pro" panose="020F0502020204030204"/>
                <a:ea typeface="+mn-ea"/>
                <a:cs typeface="+mn-cs"/>
              </a:rPr>
              <a:t>Key: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44068"/>
                </a:solidFill>
                <a:effectLst/>
                <a:highlight>
                  <a:srgbClr val="00FF00"/>
                </a:highlight>
                <a:uLnTx/>
                <a:uFillTx/>
                <a:latin typeface="Speak Pro" panose="020F0502020204030204"/>
                <a:ea typeface="+mn-ea"/>
                <a:cs typeface="+mn-cs"/>
              </a:rPr>
              <a:t>More than 10 points above national mean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44068"/>
                </a:solidFill>
                <a:effectLst/>
                <a:uLnTx/>
                <a:uFillTx/>
                <a:latin typeface="Speak Pro" panose="020F0502020204030204"/>
                <a:ea typeface="+mn-ea"/>
                <a:cs typeface="+mn-cs"/>
              </a:rPr>
              <a:t>Within 10 points above or below national mean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44068"/>
                </a:solidFill>
                <a:effectLst/>
                <a:highlight>
                  <a:srgbClr val="FF0000"/>
                </a:highlight>
                <a:uLnTx/>
                <a:uFillTx/>
                <a:latin typeface="Speak Pro" panose="020F0502020204030204"/>
                <a:ea typeface="+mn-ea"/>
                <a:cs typeface="+mn-cs"/>
              </a:rPr>
              <a:t>More than 10 points below national mean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32561" y="6280008"/>
            <a:ext cx="8556566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44068"/>
                </a:solidFill>
                <a:effectLst/>
                <a:uLnTx/>
                <a:uFillTx/>
                <a:latin typeface="Speak Pro" panose="020F0502020204030204"/>
                <a:ea typeface="+mn-ea"/>
                <a:cs typeface="+mn-cs"/>
              </a:rPr>
              <a:t>PGY1 represents knowledge from </a:t>
            </a:r>
            <a:r>
              <a:rPr lang="en-US">
                <a:solidFill>
                  <a:srgbClr val="344068"/>
                </a:solidFill>
                <a:latin typeface="Speak Pro" panose="020F0502020204030204"/>
              </a:rPr>
              <a:t>school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44068"/>
                </a:solidFill>
                <a:effectLst/>
                <a:uLnTx/>
                <a:uFillTx/>
                <a:latin typeface="Speak Pro" panose="020F0502020204030204"/>
                <a:ea typeface="+mn-ea"/>
                <a:cs typeface="+mn-cs"/>
              </a:rPr>
              <a:t>, PGY2 plus is knowledge added from </a:t>
            </a:r>
            <a:r>
              <a:rPr lang="en-US">
                <a:solidFill>
                  <a:srgbClr val="344068"/>
                </a:solidFill>
                <a:latin typeface="Speak Pro" panose="020F0502020204030204"/>
              </a:rPr>
              <a:t>residency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44068"/>
              </a:solidFill>
              <a:effectLst/>
              <a:uLnTx/>
              <a:uFillTx/>
              <a:latin typeface="Speak Pro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71755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A0090F-9F04-2109-D9B3-608CCB4B5E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4B8C1F-4D6C-1786-3012-81B35FED5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square" tIns="91440" anchor="b">
            <a:no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sz="4800">
                <a:latin typeface="Myanmar Text"/>
                <a:cs typeface="Myanmar Text"/>
              </a:rPr>
              <a:t>Outcomes Measures - </a:t>
            </a:r>
            <a:r>
              <a:rPr lang="en-US" sz="4400">
                <a:latin typeface="Myanmar Text"/>
                <a:cs typeface="Myanmar Text"/>
              </a:rPr>
              <a:t>Board Qual/Cert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D7A62CB-C98A-7D14-3958-D3F9190EC3C8}"/>
              </a:ext>
            </a:extLst>
          </p:cNvPr>
          <p:cNvSpPr/>
          <p:nvPr/>
        </p:nvSpPr>
        <p:spPr>
          <a:xfrm>
            <a:off x="730764" y="5617029"/>
            <a:ext cx="2268014" cy="124097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C4D9E4"/>
              </a:solidFill>
              <a:effectLst/>
              <a:uLnTx/>
              <a:uFillTx/>
              <a:latin typeface="Speak Pro" panose="020F0502020204030204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703455" y="2819656"/>
            <a:ext cx="5604625" cy="397031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44068"/>
                </a:solidFill>
                <a:effectLst/>
                <a:uLnTx/>
                <a:uFillTx/>
                <a:latin typeface="Speak Pro" panose="020F0502020204030204"/>
                <a:ea typeface="+mn-ea"/>
                <a:cs typeface="+mn-cs"/>
              </a:rPr>
              <a:t>2007	1	4		1	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44068"/>
                </a:solidFill>
                <a:effectLst/>
                <a:uLnTx/>
                <a:uFillTx/>
                <a:latin typeface="Speak Pro" panose="020F0502020204030204"/>
                <a:ea typeface="+mn-ea"/>
                <a:cs typeface="+mn-cs"/>
              </a:rPr>
              <a:t>2008	2	3		4	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44068"/>
                </a:solidFill>
                <a:effectLst/>
                <a:uLnTx/>
                <a:uFillTx/>
                <a:latin typeface="Speak Pro" panose="020F0502020204030204"/>
                <a:ea typeface="+mn-ea"/>
                <a:cs typeface="+mn-cs"/>
              </a:rPr>
              <a:t>2009		5		2	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44068"/>
                </a:solidFill>
                <a:effectLst/>
                <a:uLnTx/>
                <a:uFillTx/>
                <a:latin typeface="Speak Pro" panose="020F0502020204030204"/>
                <a:ea typeface="+mn-ea"/>
                <a:cs typeface="+mn-cs"/>
              </a:rPr>
              <a:t>2010	1	4		2	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44068"/>
                </a:solidFill>
                <a:effectLst/>
                <a:uLnTx/>
                <a:uFillTx/>
                <a:latin typeface="Speak Pro" panose="020F0502020204030204"/>
                <a:ea typeface="+mn-ea"/>
                <a:cs typeface="+mn-cs"/>
              </a:rPr>
              <a:t>2011	1	4		2	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44068"/>
                </a:solidFill>
                <a:effectLst/>
                <a:uLnTx/>
                <a:uFillTx/>
                <a:latin typeface="Speak Pro" panose="020F0502020204030204"/>
                <a:ea typeface="+mn-ea"/>
                <a:cs typeface="+mn-cs"/>
              </a:rPr>
              <a:t>2012	1	4		4	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44068"/>
                </a:solidFill>
                <a:effectLst/>
                <a:uLnTx/>
                <a:uFillTx/>
                <a:latin typeface="Speak Pro" panose="020F0502020204030204"/>
                <a:ea typeface="+mn-ea"/>
                <a:cs typeface="+mn-cs"/>
              </a:rPr>
              <a:t>2013		5		1	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44068"/>
                </a:solidFill>
                <a:effectLst/>
                <a:uLnTx/>
                <a:uFillTx/>
                <a:latin typeface="Speak Pro" panose="020F0502020204030204"/>
                <a:ea typeface="+mn-ea"/>
                <a:cs typeface="+mn-cs"/>
              </a:rPr>
              <a:t>2014	0	5		1	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44068"/>
                </a:solidFill>
                <a:effectLst/>
                <a:uLnTx/>
                <a:uFillTx/>
                <a:latin typeface="Speak Pro" panose="020F0502020204030204"/>
                <a:ea typeface="+mn-ea"/>
                <a:cs typeface="+mn-cs"/>
              </a:rPr>
              <a:t>2015	2	3		2	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44068"/>
                </a:solidFill>
                <a:effectLst/>
                <a:uLnTx/>
                <a:uFillTx/>
                <a:latin typeface="Speak Pro" panose="020F0502020204030204"/>
                <a:ea typeface="+mn-ea"/>
                <a:cs typeface="+mn-cs"/>
              </a:rPr>
              <a:t>2016	2	3		2	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44068"/>
                </a:solidFill>
                <a:effectLst/>
                <a:uLnTx/>
                <a:uFillTx/>
                <a:latin typeface="Speak Pro" panose="020F0502020204030204"/>
                <a:ea typeface="+mn-ea"/>
                <a:cs typeface="+mn-cs"/>
              </a:rPr>
              <a:t>2017	2	3		4	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44068"/>
                </a:solidFill>
                <a:effectLst/>
                <a:uLnTx/>
                <a:uFillTx/>
                <a:latin typeface="Speak Pro" panose="020F0502020204030204"/>
                <a:ea typeface="+mn-ea"/>
                <a:cs typeface="+mn-cs"/>
              </a:rPr>
              <a:t>2018	4	1		4	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44068"/>
                </a:solidFill>
                <a:effectLst/>
                <a:uLnTx/>
                <a:uFillTx/>
                <a:latin typeface="Speak Pro" panose="020F0502020204030204"/>
                <a:ea typeface="+mn-ea"/>
                <a:cs typeface="+mn-cs"/>
              </a:rPr>
              <a:t>2019	4	1		4	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44068"/>
                </a:solidFill>
                <a:effectLst/>
                <a:uLnTx/>
                <a:uFillTx/>
                <a:latin typeface="Speak Pro" panose="020F0502020204030204"/>
                <a:ea typeface="+mn-ea"/>
                <a:cs typeface="+mn-cs"/>
              </a:rPr>
              <a:t>2020	5	0		4	0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5703454" y="1968664"/>
          <a:ext cx="5604625" cy="6477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7522">
                  <a:extLst>
                    <a:ext uri="{9D8B030D-6E8A-4147-A177-3AD203B41FA5}">
                      <a16:colId xmlns:a16="http://schemas.microsoft.com/office/drawing/2014/main" val="927127893"/>
                    </a:ext>
                  </a:extLst>
                </a:gridCol>
                <a:gridCol w="883743">
                  <a:extLst>
                    <a:ext uri="{9D8B030D-6E8A-4147-A177-3AD203B41FA5}">
                      <a16:colId xmlns:a16="http://schemas.microsoft.com/office/drawing/2014/main" val="212829755"/>
                    </a:ext>
                  </a:extLst>
                </a:gridCol>
                <a:gridCol w="1341120">
                  <a:extLst>
                    <a:ext uri="{9D8B030D-6E8A-4147-A177-3AD203B41FA5}">
                      <a16:colId xmlns:a16="http://schemas.microsoft.com/office/drawing/2014/main" val="2157192303"/>
                    </a:ext>
                  </a:extLst>
                </a:gridCol>
                <a:gridCol w="1212990">
                  <a:extLst>
                    <a:ext uri="{9D8B030D-6E8A-4147-A177-3AD203B41FA5}">
                      <a16:colId xmlns:a16="http://schemas.microsoft.com/office/drawing/2014/main" val="4196149410"/>
                    </a:ext>
                  </a:extLst>
                </a:gridCol>
                <a:gridCol w="1469250">
                  <a:extLst>
                    <a:ext uri="{9D8B030D-6E8A-4147-A177-3AD203B41FA5}">
                      <a16:colId xmlns:a16="http://schemas.microsoft.com/office/drawing/2014/main" val="46351673"/>
                    </a:ext>
                  </a:extLst>
                </a:gridCol>
              </a:tblGrid>
              <a:tr h="647792"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Class 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Foot </a:t>
                      </a:r>
                    </a:p>
                    <a:p>
                      <a:r>
                        <a:rPr lang="en-US" err="1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Qual</a:t>
                      </a:r>
                      <a:endParaRPr lang="en-US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Foot </a:t>
                      </a:r>
                    </a:p>
                    <a:p>
                      <a:r>
                        <a:rPr lang="en-US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Cert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RRA </a:t>
                      </a:r>
                      <a:r>
                        <a:rPr lang="en-US" err="1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Qual</a:t>
                      </a:r>
                      <a:endParaRPr lang="en-US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RRA Cert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5488403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375920" y="1896073"/>
            <a:ext cx="4643120" cy="59093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344068"/>
                </a:solidFill>
                <a:effectLst/>
                <a:uLnTx/>
                <a:uFillTx/>
                <a:latin typeface="Myanmar Text" panose="020B0502040204020203" pitchFamily="34" charset="0"/>
                <a:ea typeface="+mn-ea"/>
                <a:cs typeface="Myanmar Text" panose="020B0502040204020203" pitchFamily="34" charset="0"/>
              </a:rPr>
              <a:t>Example Report from ABFAS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344068"/>
              </a:solidFill>
              <a:effectLst/>
              <a:uLnTx/>
              <a:uFillTx/>
              <a:latin typeface="Myanmar Text" panose="020B0502040204020203" pitchFamily="34" charset="0"/>
              <a:ea typeface="+mn-ea"/>
              <a:cs typeface="Myanmar Text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344068"/>
                </a:solidFill>
                <a:effectLst/>
                <a:uLnTx/>
                <a:uFillTx/>
                <a:latin typeface="Myanmar Text"/>
                <a:cs typeface="Myanmar Text"/>
              </a:rPr>
              <a:t>Shows how many </a:t>
            </a:r>
            <a:r>
              <a:rPr lang="en-US" sz="2200">
                <a:solidFill>
                  <a:srgbClr val="344068"/>
                </a:solidFill>
                <a:latin typeface="Myanmar Text"/>
                <a:cs typeface="Myanmar Text"/>
              </a:rPr>
              <a:t>graduates</a:t>
            </a: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344068"/>
                </a:solidFill>
                <a:effectLst/>
                <a:uLnTx/>
                <a:uFillTx/>
                <a:latin typeface="Myanmar Text"/>
                <a:cs typeface="Myanmar Text"/>
              </a:rPr>
              <a:t> are qualified or certified, per class year.</a:t>
            </a:r>
            <a:endParaRPr lang="en-US" sz="2200" b="0" i="0" u="none" strike="noStrike" kern="1200" cap="none" spc="0" normalizeH="0" baseline="0" noProof="0">
              <a:ln>
                <a:noFill/>
              </a:ln>
              <a:solidFill>
                <a:srgbClr val="344068"/>
              </a:solidFill>
              <a:effectLst/>
              <a:uLnTx/>
              <a:uFillTx/>
              <a:latin typeface="Myanmar Text"/>
              <a:cs typeface="Myanmar Tex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srgbClr val="344068"/>
              </a:solidFill>
              <a:effectLst/>
              <a:uLnTx/>
              <a:uFillTx/>
              <a:latin typeface="Myanmar Text" panose="020B0502040204020203" pitchFamily="34" charset="0"/>
              <a:ea typeface="+mn-ea"/>
              <a:cs typeface="Myanmar Text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344068"/>
                </a:solidFill>
                <a:effectLst/>
                <a:uLnTx/>
                <a:uFillTx/>
                <a:latin typeface="Myanmar Text" panose="020B0502040204020203" pitchFamily="34" charset="0"/>
                <a:ea typeface="+mn-ea"/>
                <a:cs typeface="Myanmar Text" panose="020B0502040204020203" pitchFamily="34" charset="0"/>
              </a:rPr>
              <a:t>Percentage calculated, giving few years leeway for collecting cases for certification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344068"/>
              </a:solidFill>
              <a:effectLst/>
              <a:uLnTx/>
              <a:uFillTx/>
              <a:latin typeface="Myanmar Text" panose="020B0502040204020203" pitchFamily="34" charset="0"/>
              <a:ea typeface="+mn-ea"/>
              <a:cs typeface="Myanmar Text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344068"/>
                </a:solidFill>
                <a:effectLst/>
                <a:uLnTx/>
                <a:uFillTx/>
                <a:latin typeface="Myanmar Text"/>
                <a:cs typeface="Myanmar Text"/>
              </a:rPr>
              <a:t>    </a:t>
            </a: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344068"/>
                </a:solidFill>
                <a:effectLst/>
                <a:uLnTx/>
                <a:uFillTx/>
                <a:latin typeface="Myanmar Text"/>
                <a:cs typeface="Myanmar Text"/>
              </a:rPr>
              <a:t>2007-2017</a:t>
            </a:r>
            <a:endParaRPr lang="en-US" sz="2400" b="1" i="0" u="sng" strike="noStrike" kern="1200" cap="none" spc="0" normalizeH="0" baseline="0" noProof="0">
              <a:ln>
                <a:noFill/>
              </a:ln>
              <a:solidFill>
                <a:srgbClr val="344068"/>
              </a:solidFill>
              <a:effectLst/>
              <a:uLnTx/>
              <a:uFillTx/>
              <a:latin typeface="Myanmar Text"/>
              <a:cs typeface="Myanmar Tex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44068"/>
                </a:solidFill>
                <a:effectLst/>
                <a:uLnTx/>
                <a:uFillTx/>
                <a:latin typeface="Myanmar Text"/>
                <a:cs typeface="Myanmar Text"/>
              </a:rPr>
              <a:t>     Foot Qual - 50/50 (100%)</a:t>
            </a:r>
            <a:endParaRPr lang="en-US" sz="1800" b="0" i="0" u="none" strike="noStrike" kern="1200" cap="none" spc="0" normalizeH="0" baseline="0" noProof="0">
              <a:ln>
                <a:noFill/>
              </a:ln>
              <a:solidFill>
                <a:srgbClr val="344068"/>
              </a:solidFill>
              <a:effectLst/>
              <a:uLnTx/>
              <a:uFillTx/>
              <a:latin typeface="Myanmar Text"/>
              <a:cs typeface="Myanmar Tex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44068"/>
                </a:solidFill>
                <a:effectLst/>
                <a:uLnTx/>
                <a:uFillTx/>
                <a:latin typeface="Myanmar Text"/>
                <a:cs typeface="Myanmar Text"/>
              </a:rPr>
              <a:t>     Foot Cert - 43/50 grads (86%) </a:t>
            </a:r>
            <a:endParaRPr lang="en-US" sz="1800" b="0" i="0" u="none" strike="noStrike" kern="1200" cap="none" spc="0" normalizeH="0" baseline="0" noProof="0">
              <a:ln>
                <a:noFill/>
              </a:ln>
              <a:solidFill>
                <a:srgbClr val="344068"/>
              </a:solidFill>
              <a:effectLst/>
              <a:uLnTx/>
              <a:uFillTx/>
              <a:latin typeface="Myanmar Text"/>
              <a:cs typeface="Myanmar Tex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44068"/>
              </a:solidFill>
              <a:effectLst/>
              <a:uLnTx/>
              <a:uFillTx/>
              <a:latin typeface="Myanmar Text" panose="020B0502040204020203" pitchFamily="34" charset="0"/>
              <a:ea typeface="+mn-ea"/>
              <a:cs typeface="Myanmar Text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44068"/>
                </a:solidFill>
                <a:effectLst/>
                <a:uLnTx/>
                <a:uFillTx/>
                <a:latin typeface="Myanmar Text"/>
                <a:cs typeface="Myanmar Text"/>
              </a:rPr>
              <a:t>     RRA Qual 50/50 Grads (100%)</a:t>
            </a:r>
            <a:endParaRPr lang="en-US" sz="1800" b="0" i="0" u="none" strike="noStrike" kern="1200" cap="none" spc="0" normalizeH="0" baseline="0" noProof="0">
              <a:ln>
                <a:noFill/>
              </a:ln>
              <a:solidFill>
                <a:srgbClr val="344068"/>
              </a:solidFill>
              <a:effectLst/>
              <a:uLnTx/>
              <a:uFillTx/>
              <a:latin typeface="Myanmar Text"/>
              <a:cs typeface="Myanmar Tex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44068"/>
                </a:solidFill>
                <a:effectLst/>
                <a:uLnTx/>
                <a:uFillTx/>
                <a:latin typeface="Myanmar Text" panose="020B0502040204020203" pitchFamily="34" charset="0"/>
                <a:ea typeface="+mn-ea"/>
                <a:cs typeface="Myanmar Text" panose="020B0502040204020203" pitchFamily="34" charset="0"/>
              </a:rPr>
              <a:t>     RRA Cert  27/50 Grads (55%)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44068"/>
              </a:solidFill>
              <a:effectLst/>
              <a:uLnTx/>
              <a:uFillTx/>
              <a:latin typeface="Myanmar Text" panose="020B0502040204020203" pitchFamily="34" charset="0"/>
              <a:ea typeface="+mn-ea"/>
              <a:cs typeface="Myanmar Text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44068"/>
              </a:solidFill>
              <a:effectLst/>
              <a:uLnTx/>
              <a:uFillTx/>
              <a:latin typeface="Myanmar Text" panose="020B0502040204020203" pitchFamily="34" charset="0"/>
              <a:ea typeface="+mn-ea"/>
              <a:cs typeface="Myanmar Text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344068"/>
              </a:solidFill>
              <a:effectLst/>
              <a:uLnTx/>
              <a:uFillTx/>
              <a:latin typeface="Myanmar Text" panose="020B0502040204020203" pitchFamily="34" charset="0"/>
              <a:ea typeface="+mn-ea"/>
              <a:cs typeface="Myanmar Tex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35889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Myanmar Text"/>
                <a:cs typeface="Myanmar Text"/>
              </a:rPr>
              <a:t>Resident Evaluation of the Program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/>
          </a:bodyPr>
          <a:lstStyle/>
          <a:p>
            <a:pPr marL="0" indent="0">
              <a:buNone/>
            </a:pPr>
            <a:r>
              <a:rPr lang="en-US"/>
              <a:t>Send anonymous survey to all residents</a:t>
            </a:r>
          </a:p>
          <a:p>
            <a:pPr marL="0" indent="0">
              <a:buNone/>
            </a:pPr>
            <a:r>
              <a:rPr lang="en-US"/>
              <a:t>Ask questions about each rotation or site</a:t>
            </a:r>
          </a:p>
          <a:p>
            <a:pPr marL="0" indent="0">
              <a:buNone/>
            </a:pPr>
            <a:r>
              <a:rPr lang="en-US"/>
              <a:t>Ask about workload (too much, not enough)</a:t>
            </a:r>
          </a:p>
          <a:p>
            <a:pPr marL="0" indent="0">
              <a:buNone/>
            </a:pPr>
            <a:r>
              <a:rPr lang="en-US">
                <a:latin typeface="Myanmar Text"/>
                <a:cs typeface="Myanmar Text"/>
              </a:rPr>
              <a:t>Ask about surgical training, office-based training, biomechanics training, etc.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2104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Anonymous Resident Survey Examples</a:t>
            </a:r>
          </a:p>
        </p:txBody>
      </p:sp>
      <p:graphicFrame>
        <p:nvGraphicFramePr>
          <p:cNvPr id="4" name="Content Placeholder 4">
            <a:extLst>
              <a:ext uri="{FF2B5EF4-FFF2-40B4-BE49-F238E27FC236}">
                <a16:creationId xmlns:a16="http://schemas.microsoft.com/office/drawing/2014/main" id="{30990F88-39B7-4E0A-F64C-E2290721FB6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28825435"/>
              </p:ext>
            </p:extLst>
          </p:nvPr>
        </p:nvGraphicFramePr>
        <p:xfrm>
          <a:off x="1042415" y="2208788"/>
          <a:ext cx="10168130" cy="3194682"/>
        </p:xfrm>
        <a:graphic>
          <a:graphicData uri="http://schemas.openxmlformats.org/drawingml/2006/table">
            <a:tbl>
              <a:tblPr firstRow="1" firstCol="1" bandRow="1"/>
              <a:tblGrid>
                <a:gridCol w="5739175">
                  <a:extLst>
                    <a:ext uri="{9D8B030D-6E8A-4147-A177-3AD203B41FA5}">
                      <a16:colId xmlns:a16="http://schemas.microsoft.com/office/drawing/2014/main" val="807810347"/>
                    </a:ext>
                  </a:extLst>
                </a:gridCol>
                <a:gridCol w="942583">
                  <a:extLst>
                    <a:ext uri="{9D8B030D-6E8A-4147-A177-3AD203B41FA5}">
                      <a16:colId xmlns:a16="http://schemas.microsoft.com/office/drawing/2014/main" val="1503129757"/>
                    </a:ext>
                  </a:extLst>
                </a:gridCol>
                <a:gridCol w="1020863">
                  <a:extLst>
                    <a:ext uri="{9D8B030D-6E8A-4147-A177-3AD203B41FA5}">
                      <a16:colId xmlns:a16="http://schemas.microsoft.com/office/drawing/2014/main" val="2821111111"/>
                    </a:ext>
                  </a:extLst>
                </a:gridCol>
                <a:gridCol w="1325879">
                  <a:extLst>
                    <a:ext uri="{9D8B030D-6E8A-4147-A177-3AD203B41FA5}">
                      <a16:colId xmlns:a16="http://schemas.microsoft.com/office/drawing/2014/main" val="2964379160"/>
                    </a:ext>
                  </a:extLst>
                </a:gridCol>
                <a:gridCol w="1139630">
                  <a:extLst>
                    <a:ext uri="{9D8B030D-6E8A-4147-A177-3AD203B41FA5}">
                      <a16:colId xmlns:a16="http://schemas.microsoft.com/office/drawing/2014/main" val="2858052693"/>
                    </a:ext>
                  </a:extLst>
                </a:gridCol>
              </a:tblGrid>
              <a:tr h="33967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>
                        <a:lnSpc>
                          <a:spcPct val="107000"/>
                        </a:lnSpc>
                      </a:pPr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How would you rate </a:t>
                      </a:r>
                      <a:endParaRPr lang="en-US" sz="3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6196" marR="16196" marT="1619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ctr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N/A</a:t>
                      </a:r>
                      <a:endParaRPr lang="en-US" sz="3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6196" marR="16196" marT="1619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ctr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Too little</a:t>
                      </a:r>
                      <a:endParaRPr lang="en-US" sz="3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6196" marR="16196" marT="1619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l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Appropriate</a:t>
                      </a:r>
                      <a:endParaRPr lang="en-US" sz="3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6196" marR="16196" marT="1619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l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Too much</a:t>
                      </a:r>
                      <a:endParaRPr lang="en-US" sz="3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6196" marR="16196" marT="1619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3733611"/>
                  </a:ext>
                </a:extLst>
              </a:tr>
              <a:tr h="38340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l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900" b="0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  <a:ea typeface="Times New Roman" panose="02020603050405020304" pitchFamily="18" charset="0"/>
                          <a:cs typeface="Times New Roman"/>
                        </a:rPr>
                        <a:t> the workload at TBTH podiatric rotation </a:t>
                      </a:r>
                      <a:endParaRPr lang="en-US" sz="3100" b="0" i="0" u="none" strike="noStrike">
                        <a:effectLst/>
                        <a:latin typeface="Aptos Narrow"/>
                        <a:cs typeface="Times New Roman"/>
                      </a:endParaRPr>
                    </a:p>
                  </a:txBody>
                  <a:tcPr marL="16196" marR="16196" marT="1619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3100" b="0" i="0" u="none" strike="noStrike">
                        <a:effectLst/>
                        <a:latin typeface="Aptos Narrow"/>
                        <a:cs typeface="Times New Roman"/>
                      </a:endParaRPr>
                    </a:p>
                  </a:txBody>
                  <a:tcPr marL="16196" marR="16196" marT="1619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3100" b="0" i="0" u="none" strike="noStrike">
                        <a:effectLst/>
                        <a:latin typeface="Aptos Narrow"/>
                        <a:cs typeface="Times New Roman"/>
                      </a:endParaRPr>
                    </a:p>
                  </a:txBody>
                  <a:tcPr marL="16196" marR="16196" marT="1619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63.64%</a:t>
                      </a:r>
                      <a:endParaRPr lang="en-US" sz="3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6196" marR="16196" marT="1619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36.36%</a:t>
                      </a:r>
                      <a:endParaRPr lang="en-US" sz="3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6196" marR="16196" marT="1619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3262312"/>
                  </a:ext>
                </a:extLst>
              </a:tr>
              <a:tr h="38340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l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900" b="0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  <a:ea typeface="Times New Roman" panose="02020603050405020304" pitchFamily="18" charset="0"/>
                          <a:cs typeface="Times New Roman"/>
                        </a:rPr>
                        <a:t>  the workload at RNC podiatric rotation </a:t>
                      </a:r>
                      <a:endParaRPr lang="en-US" sz="3100" b="0" i="0" u="none" strike="noStrike">
                        <a:effectLst/>
                        <a:latin typeface="Aptos Narrow"/>
                        <a:cs typeface="Times New Roman"/>
                      </a:endParaRPr>
                    </a:p>
                  </a:txBody>
                  <a:tcPr marL="16196" marR="16196" marT="1619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36.36%</a:t>
                      </a:r>
                      <a:endParaRPr lang="en-US" sz="3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6196" marR="16196" marT="1619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t">
                        <a:lnSpc>
                          <a:spcPct val="107000"/>
                        </a:lnSpc>
                      </a:pPr>
                      <a:endParaRPr lang="en-US" sz="3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6196" marR="16196" marT="1619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63.64%</a:t>
                      </a:r>
                      <a:endParaRPr lang="en-US" sz="3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6196" marR="16196" marT="1619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t">
                        <a:lnSpc>
                          <a:spcPct val="107000"/>
                        </a:lnSpc>
                      </a:pPr>
                      <a:endParaRPr lang="en-US" sz="3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6196" marR="16196" marT="1619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2682627"/>
                  </a:ext>
                </a:extLst>
              </a:tr>
              <a:tr h="38340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l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900" b="0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  <a:ea typeface="Times New Roman" panose="02020603050405020304" pitchFamily="18" charset="0"/>
                          <a:cs typeface="Times New Roman"/>
                        </a:rPr>
                        <a:t> the workload at VA podiatric rotation</a:t>
                      </a:r>
                      <a:endParaRPr lang="en-US" sz="3100" b="0" i="0" u="none" strike="noStrike">
                        <a:effectLst/>
                        <a:latin typeface="Aptos Narrow"/>
                        <a:cs typeface="Times New Roman"/>
                      </a:endParaRPr>
                    </a:p>
                  </a:txBody>
                  <a:tcPr marL="16196" marR="16196" marT="1619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t">
                        <a:lnSpc>
                          <a:spcPct val="107000"/>
                        </a:lnSpc>
                      </a:pPr>
                      <a:endParaRPr lang="en-US" sz="3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6196" marR="16196" marT="1619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9.09%</a:t>
                      </a:r>
                      <a:endParaRPr lang="en-US" sz="3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6196" marR="16196" marT="1619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81.82%</a:t>
                      </a:r>
                      <a:endParaRPr lang="en-US" sz="3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6196" marR="16196" marT="1619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9.09%</a:t>
                      </a:r>
                      <a:endParaRPr lang="en-US" sz="3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6196" marR="16196" marT="1619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2890014"/>
                  </a:ext>
                </a:extLst>
              </a:tr>
              <a:tr h="38340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l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900" b="0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  <a:ea typeface="Times New Roman" panose="02020603050405020304" pitchFamily="18" charset="0"/>
                          <a:cs typeface="Times New Roman"/>
                        </a:rPr>
                        <a:t>  the workload at Comm Hosp podiatric rotation </a:t>
                      </a:r>
                      <a:endParaRPr lang="en-US" sz="3100" b="0" i="0" u="none" strike="noStrike">
                        <a:effectLst/>
                        <a:latin typeface="Aptos Narrow"/>
                        <a:cs typeface="Times New Roman"/>
                      </a:endParaRPr>
                    </a:p>
                  </a:txBody>
                  <a:tcPr marL="16196" marR="16196" marT="1619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t">
                        <a:lnSpc>
                          <a:spcPct val="107000"/>
                        </a:lnSpc>
                      </a:pPr>
                      <a:endParaRPr lang="en-US" sz="3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6196" marR="16196" marT="1619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t">
                        <a:lnSpc>
                          <a:spcPct val="107000"/>
                        </a:lnSpc>
                      </a:pPr>
                      <a:endParaRPr lang="en-US" sz="3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6196" marR="16196" marT="1619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en-US" sz="3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6196" marR="16196" marT="1619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t">
                        <a:lnSpc>
                          <a:spcPct val="107000"/>
                        </a:lnSpc>
                      </a:pPr>
                      <a:endParaRPr lang="en-US" sz="3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6196" marR="16196" marT="1619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1570288"/>
                  </a:ext>
                </a:extLst>
              </a:tr>
              <a:tr h="64469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l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the amount of night/weekend call responsibilities you had this past year?</a:t>
                      </a:r>
                      <a:endParaRPr lang="en-US" sz="3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6196" marR="16196" marT="1619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t">
                        <a:lnSpc>
                          <a:spcPct val="107000"/>
                        </a:lnSpc>
                      </a:pPr>
                      <a:endParaRPr lang="en-US" sz="3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6196" marR="16196" marT="1619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9.09%</a:t>
                      </a:r>
                      <a:endParaRPr lang="en-US" sz="3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6196" marR="16196" marT="1619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72.73%</a:t>
                      </a:r>
                      <a:endParaRPr lang="en-US" sz="3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6196" marR="16196" marT="1619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18.18%</a:t>
                      </a:r>
                      <a:endParaRPr lang="en-US" sz="3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6196" marR="16196" marT="1619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582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34568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Anonymous Resident Survey Examples</a:t>
            </a:r>
          </a:p>
        </p:txBody>
      </p:sp>
      <p:graphicFrame>
        <p:nvGraphicFramePr>
          <p:cNvPr id="5" name="Content Placeholder 7">
            <a:extLst>
              <a:ext uri="{FF2B5EF4-FFF2-40B4-BE49-F238E27FC236}">
                <a16:creationId xmlns:a16="http://schemas.microsoft.com/office/drawing/2014/main" id="{54BACF0E-1EF7-D80E-5C5E-DF99ED32E28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933868" y="4705222"/>
          <a:ext cx="10385223" cy="1966451"/>
        </p:xfrm>
        <a:graphic>
          <a:graphicData uri="http://schemas.openxmlformats.org/drawingml/2006/table">
            <a:tbl>
              <a:tblPr firstRow="1" firstCol="1" bandRow="1"/>
              <a:tblGrid>
                <a:gridCol w="4707969">
                  <a:extLst>
                    <a:ext uri="{9D8B030D-6E8A-4147-A177-3AD203B41FA5}">
                      <a16:colId xmlns:a16="http://schemas.microsoft.com/office/drawing/2014/main" val="3535798774"/>
                    </a:ext>
                  </a:extLst>
                </a:gridCol>
                <a:gridCol w="886205">
                  <a:extLst>
                    <a:ext uri="{9D8B030D-6E8A-4147-A177-3AD203B41FA5}">
                      <a16:colId xmlns:a16="http://schemas.microsoft.com/office/drawing/2014/main" val="3348410927"/>
                    </a:ext>
                  </a:extLst>
                </a:gridCol>
                <a:gridCol w="899928">
                  <a:extLst>
                    <a:ext uri="{9D8B030D-6E8A-4147-A177-3AD203B41FA5}">
                      <a16:colId xmlns:a16="http://schemas.microsoft.com/office/drawing/2014/main" val="3579571068"/>
                    </a:ext>
                  </a:extLst>
                </a:gridCol>
                <a:gridCol w="788330">
                  <a:extLst>
                    <a:ext uri="{9D8B030D-6E8A-4147-A177-3AD203B41FA5}">
                      <a16:colId xmlns:a16="http://schemas.microsoft.com/office/drawing/2014/main" val="1252932126"/>
                    </a:ext>
                  </a:extLst>
                </a:gridCol>
                <a:gridCol w="939568">
                  <a:extLst>
                    <a:ext uri="{9D8B030D-6E8A-4147-A177-3AD203B41FA5}">
                      <a16:colId xmlns:a16="http://schemas.microsoft.com/office/drawing/2014/main" val="4230261321"/>
                    </a:ext>
                  </a:extLst>
                </a:gridCol>
                <a:gridCol w="1120085">
                  <a:extLst>
                    <a:ext uri="{9D8B030D-6E8A-4147-A177-3AD203B41FA5}">
                      <a16:colId xmlns:a16="http://schemas.microsoft.com/office/drawing/2014/main" val="254566199"/>
                    </a:ext>
                  </a:extLst>
                </a:gridCol>
                <a:gridCol w="1043138">
                  <a:extLst>
                    <a:ext uri="{9D8B030D-6E8A-4147-A177-3AD203B41FA5}">
                      <a16:colId xmlns:a16="http://schemas.microsoft.com/office/drawing/2014/main" val="3049797182"/>
                    </a:ext>
                  </a:extLst>
                </a:gridCol>
              </a:tblGrid>
              <a:tr h="634331">
                <a:tc>
                  <a:txBody>
                    <a:bodyPr/>
                    <a:lstStyle/>
                    <a:p>
                      <a:pPr marL="0" marR="0" algn="l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i="0" u="none" strike="noStrike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   </a:t>
                      </a:r>
                      <a:r>
                        <a:rPr lang="en-US" sz="2800" b="0" i="0" u="none" strike="noStrike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How would you rate…</a:t>
                      </a:r>
                      <a:endParaRPr lang="en-US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743" marR="10743" marT="1074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i="0" u="none" strike="noStrike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N/A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743" marR="10743" marT="1074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i="0" u="none" strike="noStrike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Problematic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743" marR="10743" marT="1074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i="0" u="none" strike="noStrike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Below Average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743" marR="10743" marT="1074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i="0" u="none" strike="noStrike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Average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743" marR="10743" marT="1074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i="0" u="none" strike="noStrike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Excellent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743" marR="10743" marT="1074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i="0" u="none" strike="noStrike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Outstanding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743" marR="10743" marT="1074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9864016"/>
                  </a:ext>
                </a:extLst>
              </a:tr>
              <a:tr h="426152">
                <a:tc>
                  <a:txBody>
                    <a:bodyPr/>
                    <a:lstStyle/>
                    <a:p>
                      <a:pPr marL="0" marR="0" algn="l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i="0" u="none" strike="noStrike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 SRC rotation in providing valuable inpatient and ED experiences?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743" marR="10743" marT="1074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</a:pP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743" marR="10743" marT="1074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</a:pP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743" marR="10743" marT="1074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</a:pP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743" marR="10743" marT="1074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</a:pP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743" marR="10743" marT="1074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i="0" u="none" strike="noStrike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90.91%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743" marR="10743" marT="1074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i="0" u="none" strike="noStrike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9.09%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743" marR="10743" marT="1074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6348668"/>
                  </a:ext>
                </a:extLst>
              </a:tr>
              <a:tr h="426152">
                <a:tc>
                  <a:txBody>
                    <a:bodyPr/>
                    <a:lstStyle/>
                    <a:p>
                      <a:pPr marL="0" marR="0" algn="l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i="0" u="none" strike="noStrike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 YSC rotation in providing valuable inpatient and ED experiences?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743" marR="10743" marT="1074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i="0" u="none" strike="noStrike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9.09%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743" marR="10743" marT="1074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</a:pP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743" marR="10743" marT="1074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i="0" u="none" strike="noStrike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9.09%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743" marR="10743" marT="1074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i="0" u="none" strike="noStrike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36.36%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743" marR="10743" marT="1074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i="0" u="none" strike="noStrike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36.36%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743" marR="10743" marT="1074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i="0" u="none" strike="noStrike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9.09%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743" marR="10743" marT="1074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5100521"/>
                  </a:ext>
                </a:extLst>
              </a:tr>
              <a:tr h="426152">
                <a:tc>
                  <a:txBody>
                    <a:bodyPr/>
                    <a:lstStyle/>
                    <a:p>
                      <a:pPr marL="0" marR="0" algn="l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i="0" u="none" strike="noStrike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 VA rotation in providing valuable inpatient and ED experiences?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743" marR="10743" marT="1074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</a:pP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743" marR="10743" marT="1074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</a:pP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743" marR="10743" marT="1074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i="0" u="none" strike="noStrike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36.36%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743" marR="10743" marT="1074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i="0" u="none" strike="noStrike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36.36%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743" marR="10743" marT="1074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i="0" u="none" strike="noStrike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18.18%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743" marR="10743" marT="1074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i="0" u="none" strike="noStrike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9.09%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743" marR="10743" marT="1074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6674705"/>
                  </a:ext>
                </a:extLst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868" y="1853519"/>
            <a:ext cx="10385223" cy="285170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58982" y="5791200"/>
            <a:ext cx="2336800" cy="1066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C4D9E4"/>
              </a:solidFill>
              <a:effectLst/>
              <a:uLnTx/>
              <a:uFillTx/>
              <a:latin typeface="Speak Pro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01826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Anonymous Resident Survey Examples</a:t>
            </a:r>
          </a:p>
        </p:txBody>
      </p:sp>
      <p:graphicFrame>
        <p:nvGraphicFramePr>
          <p:cNvPr id="7" name="Content Placeholder 3">
            <a:extLst>
              <a:ext uri="{FF2B5EF4-FFF2-40B4-BE49-F238E27FC236}">
                <a16:creationId xmlns:a16="http://schemas.microsoft.com/office/drawing/2014/main" id="{95AC281F-E2BE-F005-3E02-C5E5A3483B8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00214588"/>
              </p:ext>
            </p:extLst>
          </p:nvPr>
        </p:nvGraphicFramePr>
        <p:xfrm>
          <a:off x="501781" y="2186432"/>
          <a:ext cx="11042566" cy="2340899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5323669">
                  <a:extLst>
                    <a:ext uri="{9D8B030D-6E8A-4147-A177-3AD203B41FA5}">
                      <a16:colId xmlns:a16="http://schemas.microsoft.com/office/drawing/2014/main" val="1702903036"/>
                    </a:ext>
                  </a:extLst>
                </a:gridCol>
                <a:gridCol w="1329092">
                  <a:extLst>
                    <a:ext uri="{9D8B030D-6E8A-4147-A177-3AD203B41FA5}">
                      <a16:colId xmlns:a16="http://schemas.microsoft.com/office/drawing/2014/main" val="5521598"/>
                    </a:ext>
                  </a:extLst>
                </a:gridCol>
                <a:gridCol w="1151793">
                  <a:extLst>
                    <a:ext uri="{9D8B030D-6E8A-4147-A177-3AD203B41FA5}">
                      <a16:colId xmlns:a16="http://schemas.microsoft.com/office/drawing/2014/main" val="3138561700"/>
                    </a:ext>
                  </a:extLst>
                </a:gridCol>
                <a:gridCol w="1090351">
                  <a:extLst>
                    <a:ext uri="{9D8B030D-6E8A-4147-A177-3AD203B41FA5}">
                      <a16:colId xmlns:a16="http://schemas.microsoft.com/office/drawing/2014/main" val="2518632583"/>
                    </a:ext>
                  </a:extLst>
                </a:gridCol>
                <a:gridCol w="1031112">
                  <a:extLst>
                    <a:ext uri="{9D8B030D-6E8A-4147-A177-3AD203B41FA5}">
                      <a16:colId xmlns:a16="http://schemas.microsoft.com/office/drawing/2014/main" val="1150928339"/>
                    </a:ext>
                  </a:extLst>
                </a:gridCol>
                <a:gridCol w="1116549">
                  <a:extLst>
                    <a:ext uri="{9D8B030D-6E8A-4147-A177-3AD203B41FA5}">
                      <a16:colId xmlns:a16="http://schemas.microsoft.com/office/drawing/2014/main" val="658685470"/>
                    </a:ext>
                  </a:extLst>
                </a:gridCol>
              </a:tblGrid>
              <a:tr h="50729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400" kern="10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2369" marR="12369" marT="1236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>
                          <a:effectLst/>
                        </a:rPr>
                        <a:t>Problematic</a:t>
                      </a:r>
                      <a:endParaRPr lang="en-US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69" marR="12369" marT="1236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>
                          <a:effectLst/>
                        </a:rPr>
                        <a:t>Below Average</a:t>
                      </a:r>
                      <a:endParaRPr lang="en-US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69" marR="12369" marT="1236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>
                          <a:effectLst/>
                        </a:rPr>
                        <a:t>Average</a:t>
                      </a:r>
                      <a:endParaRPr lang="en-US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69" marR="12369" marT="1236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>
                          <a:effectLst/>
                        </a:rPr>
                        <a:t>Excellent</a:t>
                      </a:r>
                      <a:endParaRPr lang="en-US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69" marR="12369" marT="1236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>
                          <a:effectLst/>
                        </a:rPr>
                        <a:t>Outstanding</a:t>
                      </a:r>
                      <a:endParaRPr lang="en-US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69" marR="12369" marT="1236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7053952"/>
                  </a:ext>
                </a:extLst>
              </a:tr>
              <a:tr h="85414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kern="0">
                          <a:effectLst/>
                        </a:rPr>
                        <a:t>Evaluate PROFESSIONALISM of the Podiatric attendings (Demonstrates compassion, respect, and honesty; models responsibility and acknowledges errors; considers needs of patients/families/colleagues/ appreciates ethical and legal aspects of medical care)*</a:t>
                      </a:r>
                      <a:endParaRPr lang="en-US" sz="1400" b="1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69" marR="12369" marT="1236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69" marR="12369" marT="1236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>
                          <a:effectLst/>
                        </a:rPr>
                        <a:t> </a:t>
                      </a:r>
                      <a:endParaRPr lang="en-US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69" marR="12369" marT="1236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>
                          <a:effectLst/>
                        </a:rPr>
                        <a:t>63.64%</a:t>
                      </a:r>
                      <a:endParaRPr lang="en-US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69" marR="12369" marT="1236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>
                          <a:effectLst/>
                        </a:rPr>
                        <a:t>36.36%</a:t>
                      </a:r>
                      <a:endParaRPr lang="en-US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69" marR="12369" marT="1236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69" marR="12369" marT="1236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9764604"/>
                  </a:ext>
                </a:extLst>
              </a:tr>
              <a:tr h="67243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kern="0">
                          <a:effectLst/>
                        </a:rPr>
                        <a:t>Evaluate PROFESSIONALISM of the podiatric residents (Demonstrates compassion, respect, and honesty; models responsibility and acknowledges errors; considers needs of patients/families/ colleagues/appreciates ethical and legal aspects of medical care)*</a:t>
                      </a:r>
                      <a:endParaRPr lang="en-US" sz="1400" b="1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69" marR="12369" marT="1236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>
                          <a:effectLst/>
                        </a:rPr>
                        <a:t> </a:t>
                      </a:r>
                      <a:endParaRPr lang="en-US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69" marR="12369" marT="1236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>
                          <a:effectLst/>
                        </a:rPr>
                        <a:t> </a:t>
                      </a:r>
                      <a:endParaRPr lang="en-US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69" marR="12369" marT="1236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>
                          <a:effectLst/>
                        </a:rPr>
                        <a:t>54.55%</a:t>
                      </a:r>
                      <a:endParaRPr lang="en-US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69" marR="12369" marT="1236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>
                          <a:effectLst/>
                        </a:rPr>
                        <a:t>45.45%</a:t>
                      </a:r>
                      <a:endParaRPr lang="en-US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69" marR="12369" marT="1236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>
                          <a:effectLst/>
                        </a:rPr>
                        <a:t> </a:t>
                      </a:r>
                      <a:endParaRPr lang="en-US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69" marR="12369" marT="1236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92357733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858982" y="5791200"/>
            <a:ext cx="2336800" cy="1066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C4D9E4"/>
              </a:solidFill>
              <a:effectLst/>
              <a:uLnTx/>
              <a:uFillTx/>
              <a:latin typeface="Speak Pro" panose="020F0502020204030204"/>
              <a:ea typeface="+mn-ea"/>
              <a:cs typeface="+mn-cs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0BEFA42A-3658-A661-3DB5-9F99664097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1496501"/>
              </p:ext>
            </p:extLst>
          </p:nvPr>
        </p:nvGraphicFramePr>
        <p:xfrm>
          <a:off x="501781" y="4759447"/>
          <a:ext cx="11042566" cy="799636"/>
        </p:xfrm>
        <a:graphic>
          <a:graphicData uri="http://schemas.openxmlformats.org/drawingml/2006/table">
            <a:tbl>
              <a:tblPr firstRow="1" firstCol="1" bandRow="1"/>
              <a:tblGrid>
                <a:gridCol w="7823278">
                  <a:extLst>
                    <a:ext uri="{9D8B030D-6E8A-4147-A177-3AD203B41FA5}">
                      <a16:colId xmlns:a16="http://schemas.microsoft.com/office/drawing/2014/main" val="894057241"/>
                    </a:ext>
                  </a:extLst>
                </a:gridCol>
                <a:gridCol w="1609644">
                  <a:extLst>
                    <a:ext uri="{9D8B030D-6E8A-4147-A177-3AD203B41FA5}">
                      <a16:colId xmlns:a16="http://schemas.microsoft.com/office/drawing/2014/main" val="2015454062"/>
                    </a:ext>
                  </a:extLst>
                </a:gridCol>
                <a:gridCol w="1609644">
                  <a:extLst>
                    <a:ext uri="{9D8B030D-6E8A-4147-A177-3AD203B41FA5}">
                      <a16:colId xmlns:a16="http://schemas.microsoft.com/office/drawing/2014/main" val="1929826620"/>
                    </a:ext>
                  </a:extLst>
                </a:gridCol>
              </a:tblGrid>
              <a:tr h="141841">
                <a:tc>
                  <a:txBody>
                    <a:bodyPr/>
                    <a:lstStyle/>
                    <a:p>
                      <a:pPr algn="l" fontAlgn="b">
                        <a:lnSpc>
                          <a:spcPct val="107000"/>
                        </a:lnSpc>
                      </a:pP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2977" marR="22977" marT="2297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2977" marR="22977" marT="2297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2977" marR="22977" marT="2297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7384982"/>
                  </a:ext>
                </a:extLst>
              </a:tr>
              <a:tr h="379110">
                <a:tc>
                  <a:txBody>
                    <a:bodyPr/>
                    <a:lstStyle/>
                    <a:p>
                      <a:pPr marL="0" marR="0" algn="l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Did you feel unnecessary harassment by attendings at TBTH</a:t>
                      </a:r>
                      <a:r>
                        <a:rPr lang="en-US" sz="1400" b="0" i="0" u="none" strike="noStrike" baseline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Hospital</a:t>
                      </a:r>
                      <a:r>
                        <a:rPr lang="en-US" sz="14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this past year ? </a:t>
                      </a:r>
                    </a:p>
                    <a:p>
                      <a:pPr marL="0" marR="0" algn="l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If so, please put info in "final comments" question at end of survey.*</a:t>
                      </a:r>
                      <a:endParaRPr lang="en-US" sz="14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2977" marR="22977" marT="2297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81.82%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2977" marR="22977" marT="2297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18.18%</a:t>
                      </a:r>
                      <a:endParaRPr lang="en-US" sz="1400" b="0" i="0" u="none" strike="noStrike"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22977" marR="22977" marT="2297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72997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14609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ACF98-569B-0B2B-2577-E7401868F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Myanmar Text"/>
                <a:cs typeface="Myanmar Text"/>
              </a:rPr>
              <a:t>Outcomes Measures: Alumni Survey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B9A6B22-90AD-6B32-282E-1B155D3E7B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 fontScale="92500" lnSpcReduction="10000"/>
          </a:bodyPr>
          <a:lstStyle/>
          <a:p>
            <a:r>
              <a:rPr lang="en-US">
                <a:latin typeface="Myanmar Text"/>
                <a:cs typeface="Myanmar Text"/>
              </a:rPr>
              <a:t>Ask serious questions</a:t>
            </a:r>
            <a:endParaRPr lang="en-US"/>
          </a:p>
          <a:p>
            <a:r>
              <a:rPr lang="en-US">
                <a:latin typeface="Myanmar Text"/>
                <a:cs typeface="Myanmar Text"/>
              </a:rPr>
              <a:t>Can the survey be anonymous as people don’t wish to share $$ data</a:t>
            </a:r>
          </a:p>
          <a:p>
            <a:r>
              <a:rPr lang="en-US"/>
              <a:t>Ask</a:t>
            </a:r>
          </a:p>
          <a:p>
            <a:pPr marL="383540" lvl="1"/>
            <a:r>
              <a:rPr lang="en-US"/>
              <a:t>Income ranges</a:t>
            </a:r>
          </a:p>
          <a:p>
            <a:pPr marL="383540" lvl="1"/>
            <a:r>
              <a:rPr lang="en-US">
                <a:latin typeface="Myanmar Text"/>
                <a:cs typeface="Myanmar Text"/>
              </a:rPr>
              <a:t>Hospital/surgical center privileging</a:t>
            </a:r>
          </a:p>
          <a:p>
            <a:pPr marL="383540" lvl="1"/>
            <a:r>
              <a:rPr lang="en-US"/>
              <a:t>State licensure issues</a:t>
            </a:r>
          </a:p>
          <a:p>
            <a:pPr marL="383540" lvl="1"/>
            <a:r>
              <a:rPr lang="en-US">
                <a:latin typeface="Myanmar Text"/>
                <a:cs typeface="Myanmar Text"/>
              </a:rPr>
              <a:t>Happiness questions</a:t>
            </a:r>
          </a:p>
          <a:p>
            <a:pPr marL="383540" lvl="1"/>
            <a:r>
              <a:rPr lang="en-US">
                <a:latin typeface="Myanmar Text"/>
                <a:cs typeface="Myanmar Text"/>
              </a:rPr>
              <a:t>What additional training in residency would have helped them</a:t>
            </a:r>
          </a:p>
          <a:p>
            <a:pPr lvl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0478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ACF98-569B-0B2B-2577-E7401868F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Anonymous Resident Survey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B9A6B22-90AD-6B32-282E-1B155D3E7B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/>
          </a:bodyPr>
          <a:lstStyle/>
          <a:p>
            <a:r>
              <a:rPr lang="en-US"/>
              <a:t>Review comments made by residents</a:t>
            </a:r>
          </a:p>
          <a:p>
            <a:r>
              <a:rPr lang="en-US"/>
              <a:t>Some typical (want more trauma, want more TARS, want less call, want less clinic)</a:t>
            </a:r>
          </a:p>
          <a:p>
            <a:r>
              <a:rPr lang="en-US">
                <a:latin typeface="Myanmar Text"/>
                <a:cs typeface="Myanmar Text"/>
              </a:rPr>
              <a:t>Some more helpful - “suggest we do a arthroscopy lab at beginning of year rather than end of year, so PGYs can use knowledge gained all year”</a:t>
            </a:r>
          </a:p>
        </p:txBody>
      </p:sp>
    </p:spTree>
    <p:extLst>
      <p:ext uri="{BB962C8B-B14F-4D97-AF65-F5344CB8AC3E}">
        <p14:creationId xmlns:p14="http://schemas.microsoft.com/office/powerpoint/2010/main" val="8080052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ACF98-569B-0B2B-2577-E7401868F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Use Info Gained to Make Changes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B9A6B22-90AD-6B32-282E-1B155D3E7B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 fontScale="92500" lnSpcReduction="10000"/>
          </a:bodyPr>
          <a:lstStyle/>
          <a:p>
            <a:r>
              <a:rPr lang="en-US">
                <a:latin typeface="Myanmar Text"/>
                <a:cs typeface="Myanmar Text"/>
              </a:rPr>
              <a:t>Make tweaks or major changes and document the changes made.</a:t>
            </a:r>
          </a:p>
          <a:p>
            <a:r>
              <a:rPr lang="en-US">
                <a:latin typeface="Myanmar Text"/>
                <a:cs typeface="Myanmar Text"/>
              </a:rPr>
              <a:t>Make your program utilize resources in the best way possible:</a:t>
            </a:r>
            <a:endParaRPr lang="en-US"/>
          </a:p>
          <a:p>
            <a:endParaRPr lang="en-US"/>
          </a:p>
          <a:p>
            <a:pPr marL="383540" lvl="1"/>
            <a:r>
              <a:rPr lang="en-US"/>
              <a:t>Alter where residents are assigned </a:t>
            </a:r>
          </a:p>
          <a:p>
            <a:pPr marL="383540" lvl="1"/>
            <a:r>
              <a:rPr lang="en-US">
                <a:latin typeface="Myanmar Text"/>
                <a:cs typeface="Myanmar Text"/>
              </a:rPr>
              <a:t>Alter non-podiatric rotation lengths; cancel or change rotations</a:t>
            </a:r>
          </a:p>
          <a:p>
            <a:pPr marL="383540" lvl="1"/>
            <a:r>
              <a:rPr lang="en-US"/>
              <a:t>Alter call schedule</a:t>
            </a:r>
          </a:p>
          <a:p>
            <a:pPr marL="383540" lvl="1"/>
            <a:r>
              <a:rPr lang="en-US"/>
              <a:t>Alter didactics</a:t>
            </a:r>
          </a:p>
          <a:p>
            <a:pPr marL="383540" lvl="1"/>
            <a:r>
              <a:rPr lang="en-US">
                <a:latin typeface="Myanmar Text"/>
                <a:cs typeface="Myanmar Text"/>
              </a:rPr>
              <a:t>Add / remove attendings and teachers</a:t>
            </a:r>
          </a:p>
          <a:p>
            <a:pPr lvl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857289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VTI">
  <a:themeElements>
    <a:clrScheme name="Custom 2">
      <a:dk1>
        <a:srgbClr val="344068"/>
      </a:dk1>
      <a:lt1>
        <a:srgbClr val="C4D9E4"/>
      </a:lt1>
      <a:dk2>
        <a:srgbClr val="4DA23E"/>
      </a:dk2>
      <a:lt2>
        <a:srgbClr val="A9DC92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t">
      <a:majorFont>
        <a:latin typeface="Georgia Pro Cond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Speak Pro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VTI" id="{ABE3C30C-0FC0-4450-828E-52DE70F1BCCB}" vid="{A6E2497D-935A-4CFD-B9FD-6DCB15FA68B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21d4c215-7d80-40c8-95cb-1022683f4e5d">
      <UserInfo>
        <DisplayName/>
        <AccountId xsi:nil="true"/>
        <AccountType/>
      </UserInfo>
    </SharedWithUsers>
    <lcf76f155ced4ddcb4097134ff3c332f xmlns="fcd50eeb-4b82-4317-be54-1fe3687ad23d">
      <Terms xmlns="http://schemas.microsoft.com/office/infopath/2007/PartnerControls"/>
    </lcf76f155ced4ddcb4097134ff3c332f>
    <TaxCatchAll xmlns="21d4c215-7d80-40c8-95cb-1022683f4e5d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D679A9C45649340BC7077713D2094F0" ma:contentTypeVersion="19" ma:contentTypeDescription="Create a new document." ma:contentTypeScope="" ma:versionID="3051f97fd229b1959d8e8f704119235e">
  <xsd:schema xmlns:xsd="http://www.w3.org/2001/XMLSchema" xmlns:xs="http://www.w3.org/2001/XMLSchema" xmlns:p="http://schemas.microsoft.com/office/2006/metadata/properties" xmlns:ns2="fcd50eeb-4b82-4317-be54-1fe3687ad23d" xmlns:ns3="21d4c215-7d80-40c8-95cb-1022683f4e5d" targetNamespace="http://schemas.microsoft.com/office/2006/metadata/properties" ma:root="true" ma:fieldsID="4e65001b7654dcc2636992c95bf7b733" ns2:_="" ns3:_="">
    <xsd:import namespace="fcd50eeb-4b82-4317-be54-1fe3687ad23d"/>
    <xsd:import namespace="21d4c215-7d80-40c8-95cb-1022683f4e5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cd50eeb-4b82-4317-be54-1fe3687ad23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67375ec6-d0ce-414e-bc2d-1f160d9ff07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d4c215-7d80-40c8-95cb-1022683f4e5d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5b0c0bfb-3a42-4f7b-98ac-5c5363924f27}" ma:internalName="TaxCatchAll" ma:showField="CatchAllData" ma:web="21d4c215-7d80-40c8-95cb-1022683f4e5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928149A-2A2D-48BB-AC79-35CB50A12B9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C0ED6DE-CC46-441A-9D84-077322BD32E6}">
  <ds:schemaRefs>
    <ds:schemaRef ds:uri="21d4c215-7d80-40c8-95cb-1022683f4e5d"/>
    <ds:schemaRef ds:uri="fcd50eeb-4b82-4317-be54-1fe3687ad23d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CFEBB720-FFF9-474A-8B9F-9798504F8A97}">
  <ds:schemaRefs>
    <ds:schemaRef ds:uri="21d4c215-7d80-40c8-95cb-1022683f4e5d"/>
    <ds:schemaRef ds:uri="fcd50eeb-4b82-4317-be54-1fe3687ad23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</TotalTime>
  <Words>1362</Words>
  <Application>Microsoft Office PowerPoint</Application>
  <PresentationFormat>Widescreen</PresentationFormat>
  <Paragraphs>325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32" baseType="lpstr">
      <vt:lpstr>Aptos</vt:lpstr>
      <vt:lpstr>Aptos Narrow</vt:lpstr>
      <vt:lpstr>Arial</vt:lpstr>
      <vt:lpstr>Calibri</vt:lpstr>
      <vt:lpstr>Gill Sans MT</vt:lpstr>
      <vt:lpstr>Gill Sans Nova</vt:lpstr>
      <vt:lpstr>Myanmar Text</vt:lpstr>
      <vt:lpstr>Speak Pro</vt:lpstr>
      <vt:lpstr>Times New Roman</vt:lpstr>
      <vt:lpstr>TimesNewRomanPS-BoldMT</vt:lpstr>
      <vt:lpstr>TimesNewRomanPSMT</vt:lpstr>
      <vt:lpstr>Wingdings</vt:lpstr>
      <vt:lpstr>RetrospectVTI</vt:lpstr>
      <vt:lpstr>Annual Program Self Assessment</vt:lpstr>
      <vt:lpstr>7.4 Program Self Assessment Standard and Requirements</vt:lpstr>
      <vt:lpstr>Who Must be Involved?</vt:lpstr>
      <vt:lpstr>7.4b - Performance Data</vt:lpstr>
      <vt:lpstr>PowerPoint Presentation</vt:lpstr>
      <vt:lpstr>Performance Data - Evaluations</vt:lpstr>
      <vt:lpstr>Performance Data Trend Institution Volume  by Academic Year</vt:lpstr>
      <vt:lpstr>Performance Data - MAVs</vt:lpstr>
      <vt:lpstr>Average 1st Assists for a Single Resident in a Graduating Class (Towards MAVs)</vt:lpstr>
      <vt:lpstr>Outcomes Measures - ITE</vt:lpstr>
      <vt:lpstr>2024 ABFAS ITE Scores </vt:lpstr>
      <vt:lpstr>Outcomes Measures - Board Qual/Cert</vt:lpstr>
      <vt:lpstr>Resident Evaluation of the Program</vt:lpstr>
      <vt:lpstr>Anonymous Resident Survey Examples</vt:lpstr>
      <vt:lpstr>Anonymous Resident Survey Examples</vt:lpstr>
      <vt:lpstr>Anonymous Resident Survey Examples</vt:lpstr>
      <vt:lpstr>Outcomes Measures: Alumni Survey</vt:lpstr>
      <vt:lpstr>Anonymous Resident Survey</vt:lpstr>
      <vt:lpstr>Use Info Gained to Make Changes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Nancy L. Chouinard</dc:creator>
  <cp:lastModifiedBy>Briana Santos</cp:lastModifiedBy>
  <cp:revision>1</cp:revision>
  <dcterms:created xsi:type="dcterms:W3CDTF">2013-07-15T20:26:40Z</dcterms:created>
  <dcterms:modified xsi:type="dcterms:W3CDTF">2026-09-15T18:59:20Z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0x010100AD679A9C45649340BC7077713D2094F0</vt:lpwstr>
  </property>
  <property fmtid="{D5CDD505-2E9C-101B-9397-08002B2CF9AE}" pid="4" name="ComplianceAssetId">
    <vt:lpwstr/>
  </property>
  <property fmtid="{D5CDD505-2E9C-101B-9397-08002B2CF9AE}" pid="5" name="_ExtendedDescription">
    <vt:lpwstr/>
  </property>
  <property fmtid="{D5CDD505-2E9C-101B-9397-08002B2CF9AE}" pid="6" name="TriggerFlowInfo">
    <vt:lpwstr/>
  </property>
</Properties>
</file>