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4" r:id="rId4"/>
  </p:sldMasterIdLst>
  <p:notesMasterIdLst>
    <p:notesMasterId r:id="rId20"/>
  </p:notesMasterIdLst>
  <p:sldIdLst>
    <p:sldId id="809" r:id="rId5"/>
    <p:sldId id="384" r:id="rId6"/>
    <p:sldId id="385" r:id="rId7"/>
    <p:sldId id="810" r:id="rId8"/>
    <p:sldId id="387" r:id="rId9"/>
    <p:sldId id="811" r:id="rId10"/>
    <p:sldId id="812" r:id="rId11"/>
    <p:sldId id="813" r:id="rId12"/>
    <p:sldId id="814" r:id="rId13"/>
    <p:sldId id="815" r:id="rId14"/>
    <p:sldId id="393" r:id="rId15"/>
    <p:sldId id="397" r:id="rId16"/>
    <p:sldId id="394" r:id="rId17"/>
    <p:sldId id="395" r:id="rId18"/>
    <p:sldId id="396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3DF"/>
    <a:srgbClr val="0260D7"/>
    <a:srgbClr val="005DDE"/>
    <a:srgbClr val="030000"/>
    <a:srgbClr val="FFFFFF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42" d="100"/>
          <a:sy n="42" d="100"/>
        </p:scale>
        <p:origin x="52" y="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image" Target="../media/image6.svg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image" Target="../media/image6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8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6C332E6-64C8-43EE-A1FA-972B04C92221}" type="doc">
      <dgm:prSet loTypeId="urn:microsoft.com/office/officeart/2018/2/layout/IconVerticalSolidList" loCatId="icon" qsTypeId="urn:microsoft.com/office/officeart/2005/8/quickstyle/simple1#12" qsCatId="simple" csTypeId="urn:microsoft.com/office/officeart/2005/8/colors/accent1_2#8" csCatId="accent1" phldr="1"/>
      <dgm:spPr/>
      <dgm:t>
        <a:bodyPr/>
        <a:lstStyle/>
        <a:p>
          <a:endParaRPr lang="en-US"/>
        </a:p>
      </dgm:t>
    </dgm:pt>
    <dgm:pt modelId="{3F763F71-8F57-4604-AC5B-E9E52C41B640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In a well-organized letter, provide a list of the items that are factually incorrect, along with the substantive documentation demonstrating that each cited PANC has been corrected.</a:t>
          </a:r>
        </a:p>
      </dgm:t>
    </dgm:pt>
    <dgm:pt modelId="{4D131BD4-34D1-4621-ABCB-B5E4E3A4FE90}" type="parTrans" cxnId="{1CD503EC-0B1F-4297-A281-10F2FA89CE27}">
      <dgm:prSet/>
      <dgm:spPr/>
      <dgm:t>
        <a:bodyPr/>
        <a:lstStyle/>
        <a:p>
          <a:endParaRPr lang="en-US"/>
        </a:p>
      </dgm:t>
    </dgm:pt>
    <dgm:pt modelId="{B4F3DEE1-19E6-4A1D-8075-114D39BB0800}" type="sibTrans" cxnId="{1CD503EC-0B1F-4297-A281-10F2FA89CE27}">
      <dgm:prSet/>
      <dgm:spPr/>
      <dgm:t>
        <a:bodyPr/>
        <a:lstStyle/>
        <a:p>
          <a:endParaRPr lang="en-US"/>
        </a:p>
      </dgm:t>
    </dgm:pt>
    <dgm:pt modelId="{CF751072-46C6-4CA2-82F9-892CEDD6993F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Provide a bookmarked PDF with each item of proof you are providing </a:t>
          </a:r>
          <a:r>
            <a:rPr lang="en-US">
              <a:latin typeface="Georgia Pro Cond Light" panose="020F0302020204030204"/>
            </a:rPr>
            <a:t>as</a:t>
          </a:r>
          <a:r>
            <a:rPr lang="en-US"/>
            <a:t> </a:t>
          </a:r>
          <a:r>
            <a:rPr lang="en-US">
              <a:latin typeface="Georgia Pro Cond Light" panose="020F0302020204030204"/>
            </a:rPr>
            <a:t>documentation</a:t>
          </a:r>
          <a:r>
            <a:rPr lang="en-US"/>
            <a:t>.</a:t>
          </a:r>
        </a:p>
      </dgm:t>
    </dgm:pt>
    <dgm:pt modelId="{296A53DE-E2E5-488D-A40A-6F6E1516A7B6}" type="parTrans" cxnId="{08DDF3BE-BA03-43AC-A3FD-383DC2E7B497}">
      <dgm:prSet/>
      <dgm:spPr/>
      <dgm:t>
        <a:bodyPr/>
        <a:lstStyle/>
        <a:p>
          <a:endParaRPr lang="en-US"/>
        </a:p>
      </dgm:t>
    </dgm:pt>
    <dgm:pt modelId="{1628F38F-A192-4D7F-9860-2AF68C48C453}" type="sibTrans" cxnId="{08DDF3BE-BA03-43AC-A3FD-383DC2E7B497}">
      <dgm:prSet/>
      <dgm:spPr/>
      <dgm:t>
        <a:bodyPr/>
        <a:lstStyle/>
        <a:p>
          <a:endParaRPr lang="en-US"/>
        </a:p>
      </dgm:t>
    </dgm:pt>
    <dgm:pt modelId="{4DC386FB-852F-4167-8282-9CF15315DF2A}" type="pres">
      <dgm:prSet presAssocID="{A6C332E6-64C8-43EE-A1FA-972B04C92221}" presName="root" presStyleCnt="0">
        <dgm:presLayoutVars>
          <dgm:dir/>
          <dgm:resizeHandles val="exact"/>
        </dgm:presLayoutVars>
      </dgm:prSet>
      <dgm:spPr/>
    </dgm:pt>
    <dgm:pt modelId="{535E97FF-0F2E-44A3-BE58-AB604FDF91D6}" type="pres">
      <dgm:prSet presAssocID="{3F763F71-8F57-4604-AC5B-E9E52C41B640}" presName="compNode" presStyleCnt="0"/>
      <dgm:spPr/>
    </dgm:pt>
    <dgm:pt modelId="{E1364DD7-BF2D-41F8-9781-7B3DA1F0261F}" type="pres">
      <dgm:prSet presAssocID="{3F763F71-8F57-4604-AC5B-E9E52C41B640}" presName="bgRect" presStyleLbl="bgShp" presStyleIdx="0" presStyleCnt="2"/>
      <dgm:spPr/>
    </dgm:pt>
    <dgm:pt modelId="{DB4702B1-2C4F-488C-8E5A-8D54F44371D8}" type="pres">
      <dgm:prSet presAssocID="{3F763F71-8F57-4604-AC5B-E9E52C41B640}" presName="iconRect" presStyleLbl="node1" presStyleIdx="0" presStyleCnt="2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ocument"/>
        </a:ext>
      </dgm:extLst>
    </dgm:pt>
    <dgm:pt modelId="{2528121A-15FA-4473-8815-4A922728B090}" type="pres">
      <dgm:prSet presAssocID="{3F763F71-8F57-4604-AC5B-E9E52C41B640}" presName="spaceRect" presStyleCnt="0"/>
      <dgm:spPr/>
    </dgm:pt>
    <dgm:pt modelId="{57F20A3E-B734-4108-91C3-761FA8CCBF44}" type="pres">
      <dgm:prSet presAssocID="{3F763F71-8F57-4604-AC5B-E9E52C41B640}" presName="parTx" presStyleLbl="revTx" presStyleIdx="0" presStyleCnt="2">
        <dgm:presLayoutVars>
          <dgm:chMax val="0"/>
          <dgm:chPref val="0"/>
        </dgm:presLayoutVars>
      </dgm:prSet>
      <dgm:spPr/>
    </dgm:pt>
    <dgm:pt modelId="{DBD2B96F-DE20-48CF-9D31-9D37F405C56A}" type="pres">
      <dgm:prSet presAssocID="{B4F3DEE1-19E6-4A1D-8075-114D39BB0800}" presName="sibTrans" presStyleCnt="0"/>
      <dgm:spPr/>
    </dgm:pt>
    <dgm:pt modelId="{1A6FE63B-946B-48B7-980C-66718FC7186D}" type="pres">
      <dgm:prSet presAssocID="{CF751072-46C6-4CA2-82F9-892CEDD6993F}" presName="compNode" presStyleCnt="0"/>
      <dgm:spPr/>
    </dgm:pt>
    <dgm:pt modelId="{8FDDB7B1-A679-47BC-AA5E-2A71CF25796A}" type="pres">
      <dgm:prSet presAssocID="{CF751072-46C6-4CA2-82F9-892CEDD6993F}" presName="bgRect" presStyleLbl="bgShp" presStyleIdx="1" presStyleCnt="2"/>
      <dgm:spPr/>
    </dgm:pt>
    <dgm:pt modelId="{3CC783E4-D264-4DEF-90E4-3DC821E8CFAA}" type="pres">
      <dgm:prSet presAssocID="{CF751072-46C6-4CA2-82F9-892CEDD6993F}" presName="iconRect" presStyleLbl="node1" presStyleIdx="1" presStyleCnt="2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aper"/>
        </a:ext>
      </dgm:extLst>
    </dgm:pt>
    <dgm:pt modelId="{D6D8FA43-49F4-4744-9DBB-88D47910F888}" type="pres">
      <dgm:prSet presAssocID="{CF751072-46C6-4CA2-82F9-892CEDD6993F}" presName="spaceRect" presStyleCnt="0"/>
      <dgm:spPr/>
    </dgm:pt>
    <dgm:pt modelId="{88AA0425-C58C-41AC-906C-2AD98D4BC55A}" type="pres">
      <dgm:prSet presAssocID="{CF751072-46C6-4CA2-82F9-892CEDD6993F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62EC7738-6D5E-4D04-BDD5-2A3A917CDAFF}" type="presOf" srcId="{CF751072-46C6-4CA2-82F9-892CEDD6993F}" destId="{88AA0425-C58C-41AC-906C-2AD98D4BC55A}" srcOrd="0" destOrd="0" presId="urn:microsoft.com/office/officeart/2018/2/layout/IconVerticalSolidList"/>
    <dgm:cxn modelId="{7A6FC188-3F72-418C-A55B-8EDA25370953}" type="presOf" srcId="{A6C332E6-64C8-43EE-A1FA-972B04C92221}" destId="{4DC386FB-852F-4167-8282-9CF15315DF2A}" srcOrd="0" destOrd="0" presId="urn:microsoft.com/office/officeart/2018/2/layout/IconVerticalSolidList"/>
    <dgm:cxn modelId="{08DDF3BE-BA03-43AC-A3FD-383DC2E7B497}" srcId="{A6C332E6-64C8-43EE-A1FA-972B04C92221}" destId="{CF751072-46C6-4CA2-82F9-892CEDD6993F}" srcOrd="1" destOrd="0" parTransId="{296A53DE-E2E5-488D-A40A-6F6E1516A7B6}" sibTransId="{1628F38F-A192-4D7F-9860-2AF68C48C453}"/>
    <dgm:cxn modelId="{E71AA9CF-60ED-4DA5-BD7F-746D31A1B1A5}" type="presOf" srcId="{3F763F71-8F57-4604-AC5B-E9E52C41B640}" destId="{57F20A3E-B734-4108-91C3-761FA8CCBF44}" srcOrd="0" destOrd="0" presId="urn:microsoft.com/office/officeart/2018/2/layout/IconVerticalSolidList"/>
    <dgm:cxn modelId="{1CD503EC-0B1F-4297-A281-10F2FA89CE27}" srcId="{A6C332E6-64C8-43EE-A1FA-972B04C92221}" destId="{3F763F71-8F57-4604-AC5B-E9E52C41B640}" srcOrd="0" destOrd="0" parTransId="{4D131BD4-34D1-4621-ABCB-B5E4E3A4FE90}" sibTransId="{B4F3DEE1-19E6-4A1D-8075-114D39BB0800}"/>
    <dgm:cxn modelId="{E9B6246E-7402-4171-A3B4-9BB3F9CEEB2D}" type="presParOf" srcId="{4DC386FB-852F-4167-8282-9CF15315DF2A}" destId="{535E97FF-0F2E-44A3-BE58-AB604FDF91D6}" srcOrd="0" destOrd="0" presId="urn:microsoft.com/office/officeart/2018/2/layout/IconVerticalSolidList"/>
    <dgm:cxn modelId="{46E2E88F-E40B-4873-A83E-A3B5CE366C1A}" type="presParOf" srcId="{535E97FF-0F2E-44A3-BE58-AB604FDF91D6}" destId="{E1364DD7-BF2D-41F8-9781-7B3DA1F0261F}" srcOrd="0" destOrd="0" presId="urn:microsoft.com/office/officeart/2018/2/layout/IconVerticalSolidList"/>
    <dgm:cxn modelId="{CF9A16AA-CB8A-48C6-AC8F-53BF5DB5B833}" type="presParOf" srcId="{535E97FF-0F2E-44A3-BE58-AB604FDF91D6}" destId="{DB4702B1-2C4F-488C-8E5A-8D54F44371D8}" srcOrd="1" destOrd="0" presId="urn:microsoft.com/office/officeart/2018/2/layout/IconVerticalSolidList"/>
    <dgm:cxn modelId="{110AD41A-07C5-4992-B90C-903CF29982A5}" type="presParOf" srcId="{535E97FF-0F2E-44A3-BE58-AB604FDF91D6}" destId="{2528121A-15FA-4473-8815-4A922728B090}" srcOrd="2" destOrd="0" presId="urn:microsoft.com/office/officeart/2018/2/layout/IconVerticalSolidList"/>
    <dgm:cxn modelId="{ABB9C30C-2E70-429A-9F59-686136BE3948}" type="presParOf" srcId="{535E97FF-0F2E-44A3-BE58-AB604FDF91D6}" destId="{57F20A3E-B734-4108-91C3-761FA8CCBF44}" srcOrd="3" destOrd="0" presId="urn:microsoft.com/office/officeart/2018/2/layout/IconVerticalSolidList"/>
    <dgm:cxn modelId="{8EFED32F-A3DF-4C6F-A7AC-5CCFD759F909}" type="presParOf" srcId="{4DC386FB-852F-4167-8282-9CF15315DF2A}" destId="{DBD2B96F-DE20-48CF-9D31-9D37F405C56A}" srcOrd="1" destOrd="0" presId="urn:microsoft.com/office/officeart/2018/2/layout/IconVerticalSolidList"/>
    <dgm:cxn modelId="{CF176EB7-E9B8-4121-8601-7EDD2AC232B6}" type="presParOf" srcId="{4DC386FB-852F-4167-8282-9CF15315DF2A}" destId="{1A6FE63B-946B-48B7-980C-66718FC7186D}" srcOrd="2" destOrd="0" presId="urn:microsoft.com/office/officeart/2018/2/layout/IconVerticalSolidList"/>
    <dgm:cxn modelId="{9251D821-F3D4-4558-902D-5D66FD9BDFF4}" type="presParOf" srcId="{1A6FE63B-946B-48B7-980C-66718FC7186D}" destId="{8FDDB7B1-A679-47BC-AA5E-2A71CF25796A}" srcOrd="0" destOrd="0" presId="urn:microsoft.com/office/officeart/2018/2/layout/IconVerticalSolidList"/>
    <dgm:cxn modelId="{BBB29BFB-0AD1-4D62-B7C8-CD26956D3F87}" type="presParOf" srcId="{1A6FE63B-946B-48B7-980C-66718FC7186D}" destId="{3CC783E4-D264-4DEF-90E4-3DC821E8CFAA}" srcOrd="1" destOrd="0" presId="urn:microsoft.com/office/officeart/2018/2/layout/IconVerticalSolidList"/>
    <dgm:cxn modelId="{676010DD-944F-46BB-8C33-2AF3D543AB50}" type="presParOf" srcId="{1A6FE63B-946B-48B7-980C-66718FC7186D}" destId="{D6D8FA43-49F4-4744-9DBB-88D47910F888}" srcOrd="2" destOrd="0" presId="urn:microsoft.com/office/officeart/2018/2/layout/IconVerticalSolidList"/>
    <dgm:cxn modelId="{8D1A257D-99D5-4DFB-A1D1-E8BE8D7C79B3}" type="presParOf" srcId="{1A6FE63B-946B-48B7-980C-66718FC7186D}" destId="{88AA0425-C58C-41AC-906C-2AD98D4BC55A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1364DD7-BF2D-41F8-9781-7B3DA1F0261F}">
      <dsp:nvSpPr>
        <dsp:cNvPr id="0" name=""/>
        <dsp:cNvSpPr/>
      </dsp:nvSpPr>
      <dsp:spPr>
        <a:xfrm>
          <a:off x="0" y="611144"/>
          <a:ext cx="10058399" cy="112826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B4702B1-2C4F-488C-8E5A-8D54F44371D8}">
      <dsp:nvSpPr>
        <dsp:cNvPr id="0" name=""/>
        <dsp:cNvSpPr/>
      </dsp:nvSpPr>
      <dsp:spPr>
        <a:xfrm>
          <a:off x="341300" y="865004"/>
          <a:ext cx="620547" cy="62054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7F20A3E-B734-4108-91C3-761FA8CCBF44}">
      <dsp:nvSpPr>
        <dsp:cNvPr id="0" name=""/>
        <dsp:cNvSpPr/>
      </dsp:nvSpPr>
      <dsp:spPr>
        <a:xfrm>
          <a:off x="1303148" y="611144"/>
          <a:ext cx="8755251" cy="11282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9408" tIns="119408" rIns="119408" bIns="119408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In a well-organized letter, provide a list of the items that are factually incorrect, along with the substantive documentation demonstrating that each cited PANC has been corrected.</a:t>
          </a:r>
        </a:p>
      </dsp:txBody>
      <dsp:txXfrm>
        <a:off x="1303148" y="611144"/>
        <a:ext cx="8755251" cy="1128267"/>
      </dsp:txXfrm>
    </dsp:sp>
    <dsp:sp modelId="{8FDDB7B1-A679-47BC-AA5E-2A71CF25796A}">
      <dsp:nvSpPr>
        <dsp:cNvPr id="0" name=""/>
        <dsp:cNvSpPr/>
      </dsp:nvSpPr>
      <dsp:spPr>
        <a:xfrm>
          <a:off x="0" y="2021478"/>
          <a:ext cx="10058399" cy="1128267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CC783E4-D264-4DEF-90E4-3DC821E8CFAA}">
      <dsp:nvSpPr>
        <dsp:cNvPr id="0" name=""/>
        <dsp:cNvSpPr/>
      </dsp:nvSpPr>
      <dsp:spPr>
        <a:xfrm>
          <a:off x="341300" y="2275339"/>
          <a:ext cx="620547" cy="62054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AA0425-C58C-41AC-906C-2AD98D4BC55A}">
      <dsp:nvSpPr>
        <dsp:cNvPr id="0" name=""/>
        <dsp:cNvSpPr/>
      </dsp:nvSpPr>
      <dsp:spPr>
        <a:xfrm>
          <a:off x="1303148" y="2021478"/>
          <a:ext cx="8755251" cy="11282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9408" tIns="119408" rIns="119408" bIns="119408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Provide a bookmarked PDF with each item of proof you are providing </a:t>
          </a:r>
          <a:r>
            <a:rPr lang="en-US" sz="1900" kern="1200">
              <a:latin typeface="Georgia Pro Cond Light" panose="020F0302020204030204"/>
            </a:rPr>
            <a:t>as</a:t>
          </a:r>
          <a:r>
            <a:rPr lang="en-US" sz="1900" kern="1200"/>
            <a:t> </a:t>
          </a:r>
          <a:r>
            <a:rPr lang="en-US" sz="1900" kern="1200">
              <a:latin typeface="Georgia Pro Cond Light" panose="020F0302020204030204"/>
            </a:rPr>
            <a:t>documentation</a:t>
          </a:r>
          <a:r>
            <a:rPr lang="en-US" sz="1900" kern="1200"/>
            <a:t>.</a:t>
          </a:r>
        </a:p>
      </dsp:txBody>
      <dsp:txXfrm>
        <a:off x="1303148" y="2021478"/>
        <a:ext cx="8755251" cy="112826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5DE4D1-5A0A-41E2-A3E8-BCE9CCA07853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CEF83C-049A-4CE7-8737-D1F3D21FB6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9175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C4D9E4"/>
              </a:solidFill>
              <a:effectLst/>
              <a:uLnTx/>
              <a:uFillTx/>
              <a:latin typeface="Speak Pro" panose="020F050202020403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3099116"/>
            <a:ext cx="10058400" cy="1339976"/>
          </a:xfrm>
        </p:spPr>
        <p:txBody>
          <a:bodyPr anchor="b" anchorCtr="0">
            <a:normAutofit/>
          </a:bodyPr>
          <a:lstStyle>
            <a:lvl1pPr>
              <a:lnSpc>
                <a:spcPct val="90000"/>
              </a:lnSpc>
              <a:defRPr sz="4800" b="0">
                <a:solidFill>
                  <a:srgbClr val="FFFFFF"/>
                </a:solidFill>
                <a:latin typeface="Myanmar Text" panose="020B0502040204020203" pitchFamily="34" charset="0"/>
                <a:cs typeface="Myanmar Text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73736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>
            <a:cxnSpLocks/>
          </p:cNvCxnSpPr>
          <p:nvPr/>
        </p:nvCxnSpPr>
        <p:spPr>
          <a:xfrm>
            <a:off x="1063960" y="2963981"/>
            <a:ext cx="100917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2">
            <a:extLst>
              <a:ext uri="{FF2B5EF4-FFF2-40B4-BE49-F238E27FC236}">
                <a16:creationId xmlns:a16="http://schemas.microsoft.com/office/drawing/2014/main" id="{CD7A3985-6E79-4C3A-9476-456AC0A3672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321" y="833275"/>
            <a:ext cx="3134027" cy="1671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22829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>
                <a:solidFill>
                  <a:srgbClr val="FFFFFF"/>
                </a:solidFill>
                <a:latin typeface="Myanmar Text" panose="020B0502040204020203" pitchFamily="34" charset="0"/>
                <a:cs typeface="Myanmar Text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400">
                <a:latin typeface="Myanmar Text" panose="020B0502040204020203" pitchFamily="34" charset="0"/>
                <a:cs typeface="Myanmar Text" panose="020B0502040204020203" pitchFamily="34" charset="0"/>
              </a:defRPr>
            </a:lvl1pPr>
            <a:lvl2pPr>
              <a:defRPr sz="2400">
                <a:latin typeface="Myanmar Text" panose="020B0502040204020203" pitchFamily="34" charset="0"/>
                <a:cs typeface="Myanmar Text" panose="020B0502040204020203" pitchFamily="34" charset="0"/>
              </a:defRPr>
            </a:lvl2pPr>
            <a:lvl3pPr>
              <a:defRPr sz="2400">
                <a:latin typeface="Myanmar Text" panose="020B0502040204020203" pitchFamily="34" charset="0"/>
                <a:cs typeface="Myanmar Text" panose="020B0502040204020203" pitchFamily="34" charset="0"/>
              </a:defRPr>
            </a:lvl3pPr>
            <a:lvl4pPr>
              <a:defRPr sz="2400">
                <a:latin typeface="Myanmar Text" panose="020B0502040204020203" pitchFamily="34" charset="0"/>
                <a:cs typeface="Myanmar Text" panose="020B0502040204020203" pitchFamily="34" charset="0"/>
              </a:defRPr>
            </a:lvl4pPr>
            <a:lvl5pPr>
              <a:defRPr sz="2400">
                <a:latin typeface="Myanmar Text" panose="020B0502040204020203" pitchFamily="34" charset="0"/>
                <a:cs typeface="Myanmar Text" panose="020B050204020402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E1D723-8F53-4F53-90B0-1982A396982E}" type="datetime1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344068"/>
                </a:solidFill>
                <a:effectLst/>
                <a:uLnTx/>
                <a:uFillTx/>
                <a:latin typeface="Speak Pro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9/15/2026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344068"/>
              </a:solidFill>
              <a:effectLst/>
              <a:uLnTx/>
              <a:uFillTx/>
              <a:latin typeface="Speak Pro" panose="020F0502020204030204"/>
              <a:ea typeface="+mn-ea"/>
              <a:cs typeface="+mn-cs"/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all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peak Pro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98EE3D-8CD1-4C3F-BD1C-C98C9596463C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344068"/>
                </a:solidFill>
                <a:effectLst/>
                <a:uLnTx/>
                <a:uFillTx/>
                <a:latin typeface="Speak Pro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344068"/>
              </a:solidFill>
              <a:effectLst/>
              <a:uLnTx/>
              <a:uFillTx/>
              <a:latin typeface="Speak Pro" panose="020F0502020204030204"/>
              <a:ea typeface="+mn-ea"/>
              <a:cs typeface="+mn-cs"/>
            </a:endParaRPr>
          </a:p>
        </p:txBody>
      </p:sp>
      <p:pic>
        <p:nvPicPr>
          <p:cNvPr id="10" name="Picture 9" descr="A picture containing company name&#10;&#10;Description automatically generated">
            <a:extLst>
              <a:ext uri="{FF2B5EF4-FFF2-40B4-BE49-F238E27FC236}">
                <a16:creationId xmlns:a16="http://schemas.microsoft.com/office/drawing/2014/main" id="{98531EF0-BD93-49AC-B3E0-C6B3211D13D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320" y="5869092"/>
            <a:ext cx="1870697" cy="978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7840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>
            <a:lvl1pPr>
              <a:defRPr>
                <a:solidFill>
                  <a:srgbClr val="FFFFFF"/>
                </a:solidFill>
                <a:latin typeface="Myanmar Text" panose="020B0502040204020203" pitchFamily="34" charset="0"/>
                <a:cs typeface="Myanmar Text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  <a:latin typeface="Myanmar Text" panose="020B0502040204020203" pitchFamily="34" charset="0"/>
                <a:cs typeface="Myanmar Text" panose="020B050204020402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/>
          <a:lstStyle>
            <a:lvl1pPr>
              <a:defRPr>
                <a:latin typeface="Myanmar Text" panose="020B0502040204020203" pitchFamily="34" charset="0"/>
                <a:cs typeface="Myanmar Text" panose="020B0502040204020203" pitchFamily="34" charset="0"/>
              </a:defRPr>
            </a:lvl1pPr>
            <a:lvl2pPr>
              <a:defRPr>
                <a:latin typeface="Myanmar Text" panose="020B0502040204020203" pitchFamily="34" charset="0"/>
                <a:cs typeface="Myanmar Text" panose="020B0502040204020203" pitchFamily="34" charset="0"/>
              </a:defRPr>
            </a:lvl2pPr>
            <a:lvl3pPr>
              <a:defRPr>
                <a:latin typeface="Myanmar Text" panose="020B0502040204020203" pitchFamily="34" charset="0"/>
                <a:cs typeface="Myanmar Text" panose="020B0502040204020203" pitchFamily="34" charset="0"/>
              </a:defRPr>
            </a:lvl3pPr>
            <a:lvl4pPr>
              <a:defRPr>
                <a:latin typeface="Myanmar Text" panose="020B0502040204020203" pitchFamily="34" charset="0"/>
                <a:cs typeface="Myanmar Text" panose="020B0502040204020203" pitchFamily="34" charset="0"/>
              </a:defRPr>
            </a:lvl4pPr>
            <a:lvl5pPr>
              <a:defRPr>
                <a:latin typeface="Myanmar Text" panose="020B0502040204020203" pitchFamily="34" charset="0"/>
                <a:cs typeface="Myanmar Text" panose="020B050204020402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  <a:latin typeface="Myanmar Text" panose="020B0502040204020203" pitchFamily="34" charset="0"/>
                <a:cs typeface="Myanmar Text" panose="020B0502040204020203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/>
          <a:lstStyle>
            <a:lvl1pPr>
              <a:defRPr>
                <a:latin typeface="Myanmar Text" panose="020B0502040204020203" pitchFamily="34" charset="0"/>
                <a:cs typeface="Myanmar Text" panose="020B0502040204020203" pitchFamily="34" charset="0"/>
              </a:defRPr>
            </a:lvl1pPr>
            <a:lvl2pPr>
              <a:defRPr>
                <a:latin typeface="Myanmar Text" panose="020B0502040204020203" pitchFamily="34" charset="0"/>
                <a:cs typeface="Myanmar Text" panose="020B0502040204020203" pitchFamily="34" charset="0"/>
              </a:defRPr>
            </a:lvl2pPr>
            <a:lvl3pPr>
              <a:defRPr>
                <a:latin typeface="Myanmar Text" panose="020B0502040204020203" pitchFamily="34" charset="0"/>
                <a:cs typeface="Myanmar Text" panose="020B0502040204020203" pitchFamily="34" charset="0"/>
              </a:defRPr>
            </a:lvl3pPr>
            <a:lvl4pPr>
              <a:defRPr>
                <a:latin typeface="Myanmar Text" panose="020B0502040204020203" pitchFamily="34" charset="0"/>
                <a:cs typeface="Myanmar Text" panose="020B0502040204020203" pitchFamily="34" charset="0"/>
              </a:defRPr>
            </a:lvl4pPr>
            <a:lvl5pPr>
              <a:defRPr>
                <a:latin typeface="Myanmar Text" panose="020B0502040204020203" pitchFamily="34" charset="0"/>
                <a:cs typeface="Myanmar Text" panose="020B050204020402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/>
          <a:lstStyle/>
          <a:p>
            <a:fld id="{D9DF0F1C-5577-4ACB-BB62-DF8F3C494C7E}" type="datetime1">
              <a:rPr lang="en-US" smtClean="0"/>
              <a:t>9/15/2026</a:t>
            </a:fld>
            <a:endParaRPr lang="en-US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/>
          </a:p>
        </p:txBody>
      </p:sp>
      <p:pic>
        <p:nvPicPr>
          <p:cNvPr id="13" name="Picture 12" descr="A picture containing company name&#10;&#10;Description automatically generated">
            <a:extLst>
              <a:ext uri="{FF2B5EF4-FFF2-40B4-BE49-F238E27FC236}">
                <a16:creationId xmlns:a16="http://schemas.microsoft.com/office/drawing/2014/main" id="{19C1BD71-D3B2-4EA5-91E1-4E16D7E6DF1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320" y="5869092"/>
            <a:ext cx="1870697" cy="978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659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>
                <a:solidFill>
                  <a:srgbClr val="FFFFFF"/>
                </a:solidFill>
                <a:latin typeface="Myanmar Text" panose="020B0502040204020203" pitchFamily="34" charset="0"/>
                <a:cs typeface="Myanmar Text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400">
                <a:latin typeface="Myanmar Text" panose="020B0502040204020203" pitchFamily="34" charset="0"/>
                <a:cs typeface="Myanmar Text" panose="020B0502040204020203" pitchFamily="34" charset="0"/>
              </a:defRPr>
            </a:lvl1pPr>
            <a:lvl2pPr>
              <a:defRPr sz="2400">
                <a:latin typeface="Myanmar Text" panose="020B0502040204020203" pitchFamily="34" charset="0"/>
                <a:cs typeface="Myanmar Text" panose="020B0502040204020203" pitchFamily="34" charset="0"/>
              </a:defRPr>
            </a:lvl2pPr>
            <a:lvl3pPr>
              <a:defRPr sz="2400">
                <a:latin typeface="Myanmar Text" panose="020B0502040204020203" pitchFamily="34" charset="0"/>
                <a:cs typeface="Myanmar Text" panose="020B0502040204020203" pitchFamily="34" charset="0"/>
              </a:defRPr>
            </a:lvl3pPr>
            <a:lvl4pPr>
              <a:defRPr sz="2400">
                <a:latin typeface="Myanmar Text" panose="020B0502040204020203" pitchFamily="34" charset="0"/>
                <a:cs typeface="Myanmar Text" panose="020B0502040204020203" pitchFamily="34" charset="0"/>
              </a:defRPr>
            </a:lvl4pPr>
            <a:lvl5pPr>
              <a:defRPr sz="2400">
                <a:latin typeface="Myanmar Text" panose="020B0502040204020203" pitchFamily="34" charset="0"/>
                <a:cs typeface="Myanmar Text" panose="020B050204020402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/>
          <a:lstStyle/>
          <a:p>
            <a:fld id="{4BE1D723-8F53-4F53-90B0-1982A396982E}" type="datetime1">
              <a:rPr lang="en-US" smtClean="0"/>
              <a:t>9/15/2026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 descr="A picture containing company name&#10;&#10;Description automatically generated">
            <a:extLst>
              <a:ext uri="{FF2B5EF4-FFF2-40B4-BE49-F238E27FC236}">
                <a16:creationId xmlns:a16="http://schemas.microsoft.com/office/drawing/2014/main" id="{98531EF0-BD93-49AC-B3E0-C6B3211D13D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320" y="5869092"/>
            <a:ext cx="1870697" cy="978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2673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/>
          <a:lstStyle/>
          <a:p>
            <a:fld id="{39667345-2558-425A-8533-9BFDBCE15005}" type="datetime1">
              <a:rPr lang="en-US" smtClean="0"/>
              <a:t>9/15/2026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 descr="A picture containing company name&#10;&#10;Description automatically generated">
            <a:extLst>
              <a:ext uri="{FF2B5EF4-FFF2-40B4-BE49-F238E27FC236}">
                <a16:creationId xmlns:a16="http://schemas.microsoft.com/office/drawing/2014/main" id="{D6BF5012-C465-4AF5-B31C-C98B5D3301A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320" y="5869092"/>
            <a:ext cx="1870697" cy="978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6016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 userDrawn="1"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noFill/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264" cy="743682"/>
          </a:xfrm>
          <a:solidFill>
            <a:srgbClr val="FFFFFF"/>
          </a:solidFill>
        </p:spPr>
        <p:txBody>
          <a:bodyPr tIns="0" bIns="0" anchor="b">
            <a:noAutofit/>
          </a:bodyPr>
          <a:lstStyle>
            <a:lvl1pPr>
              <a:defRPr sz="3600" b="0">
                <a:solidFill>
                  <a:schemeClr val="tx1"/>
                </a:solidFill>
                <a:latin typeface="Myanmar Text" panose="020B0502040204020203" pitchFamily="34" charset="0"/>
                <a:cs typeface="Myanmar Text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  <a:latin typeface="Myanmar Text" panose="020B0502040204020203" pitchFamily="34" charset="0"/>
                <a:cs typeface="Myanmar Text" panose="020B0502040204020203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757718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  <a:latin typeface="Myanmar Text" panose="020B0502040204020203" pitchFamily="34" charset="0"/>
                <a:cs typeface="Myanmar Text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8984" y="2249214"/>
            <a:ext cx="5928344" cy="3858342"/>
          </a:xfrm>
        </p:spPr>
        <p:txBody>
          <a:bodyPr/>
          <a:lstStyle>
            <a:lvl1pPr>
              <a:defRPr>
                <a:latin typeface="Myanmar Text" panose="020B0502040204020203" pitchFamily="34" charset="0"/>
                <a:cs typeface="Myanmar Text" panose="020B0502040204020203" pitchFamily="34" charset="0"/>
              </a:defRPr>
            </a:lvl1pPr>
            <a:lvl2pPr>
              <a:defRPr>
                <a:latin typeface="Myanmar Text" panose="020B0502040204020203" pitchFamily="34" charset="0"/>
                <a:cs typeface="Myanmar Text" panose="020B0502040204020203" pitchFamily="34" charset="0"/>
              </a:defRPr>
            </a:lvl2pPr>
            <a:lvl3pPr>
              <a:defRPr>
                <a:latin typeface="Myanmar Text" panose="020B0502040204020203" pitchFamily="34" charset="0"/>
                <a:cs typeface="Myanmar Text" panose="020B0502040204020203" pitchFamily="34" charset="0"/>
              </a:defRPr>
            </a:lvl3pPr>
            <a:lvl4pPr>
              <a:defRPr>
                <a:latin typeface="Myanmar Text" panose="020B0502040204020203" pitchFamily="34" charset="0"/>
                <a:cs typeface="Myanmar Text" panose="020B0502040204020203" pitchFamily="34" charset="0"/>
              </a:defRPr>
            </a:lvl4pPr>
            <a:lvl5pPr>
              <a:defRPr>
                <a:latin typeface="Myanmar Text" panose="020B0502040204020203" pitchFamily="34" charset="0"/>
                <a:cs typeface="Myanmar Text" panose="020B050204020402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  <a:latin typeface="Myanmar Text" panose="020B0502040204020203" pitchFamily="34" charset="0"/>
                <a:cs typeface="Myanmar Text" panose="020B0502040204020203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fld id="{92BEA474-078D-4E9B-9B14-09A87B19DC46}" type="datetime1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8776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>
            <a:lvl1pPr>
              <a:defRPr>
                <a:solidFill>
                  <a:srgbClr val="FFFFFF"/>
                </a:solidFill>
                <a:latin typeface="Myanmar Text" panose="020B0502040204020203" pitchFamily="34" charset="0"/>
                <a:cs typeface="Myanmar Text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>
            <a:normAutofit/>
          </a:bodyPr>
          <a:lstStyle>
            <a:lvl1pPr>
              <a:defRPr sz="2400">
                <a:latin typeface="Myanmar Text" panose="020B0502040204020203" pitchFamily="34" charset="0"/>
                <a:cs typeface="Myanmar Text" panose="020B0502040204020203" pitchFamily="34" charset="0"/>
              </a:defRPr>
            </a:lvl1pPr>
            <a:lvl2pPr>
              <a:defRPr sz="2400">
                <a:latin typeface="Myanmar Text" panose="020B0502040204020203" pitchFamily="34" charset="0"/>
                <a:cs typeface="Myanmar Text" panose="020B0502040204020203" pitchFamily="34" charset="0"/>
              </a:defRPr>
            </a:lvl2pPr>
            <a:lvl3pPr>
              <a:defRPr sz="2400">
                <a:latin typeface="Myanmar Text" panose="020B0502040204020203" pitchFamily="34" charset="0"/>
                <a:cs typeface="Myanmar Text" panose="020B0502040204020203" pitchFamily="34" charset="0"/>
              </a:defRPr>
            </a:lvl3pPr>
            <a:lvl4pPr>
              <a:defRPr sz="2400">
                <a:latin typeface="Myanmar Text" panose="020B0502040204020203" pitchFamily="34" charset="0"/>
                <a:cs typeface="Myanmar Text" panose="020B0502040204020203" pitchFamily="34" charset="0"/>
              </a:defRPr>
            </a:lvl4pPr>
            <a:lvl5pPr>
              <a:defRPr sz="2400">
                <a:latin typeface="Myanmar Text" panose="020B0502040204020203" pitchFamily="34" charset="0"/>
                <a:cs typeface="Myanmar Text" panose="020B050204020402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>
            <a:normAutofit/>
          </a:bodyPr>
          <a:lstStyle>
            <a:lvl1pPr>
              <a:defRPr sz="2400">
                <a:latin typeface="Myanmar Text" panose="020B0502040204020203" pitchFamily="34" charset="0"/>
                <a:cs typeface="Myanmar Text" panose="020B0502040204020203" pitchFamily="34" charset="0"/>
              </a:defRPr>
            </a:lvl1pPr>
            <a:lvl2pPr>
              <a:defRPr sz="2400">
                <a:latin typeface="Myanmar Text" panose="020B0502040204020203" pitchFamily="34" charset="0"/>
                <a:cs typeface="Myanmar Text" panose="020B0502040204020203" pitchFamily="34" charset="0"/>
              </a:defRPr>
            </a:lvl2pPr>
            <a:lvl3pPr>
              <a:defRPr sz="2400">
                <a:latin typeface="Myanmar Text" panose="020B0502040204020203" pitchFamily="34" charset="0"/>
                <a:cs typeface="Myanmar Text" panose="020B0502040204020203" pitchFamily="34" charset="0"/>
              </a:defRPr>
            </a:lvl3pPr>
            <a:lvl4pPr>
              <a:defRPr sz="2400">
                <a:latin typeface="Myanmar Text" panose="020B0502040204020203" pitchFamily="34" charset="0"/>
                <a:cs typeface="Myanmar Text" panose="020B0502040204020203" pitchFamily="34" charset="0"/>
              </a:defRPr>
            </a:lvl4pPr>
            <a:lvl5pPr>
              <a:defRPr sz="2400">
                <a:latin typeface="Myanmar Text" panose="020B0502040204020203" pitchFamily="34" charset="0"/>
                <a:cs typeface="Myanmar Text" panose="020B0502040204020203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/>
          <a:lstStyle/>
          <a:p>
            <a:fld id="{BAAAC38D-0552-4C82-B593-E6124DFADBE2}" type="datetime1">
              <a:rPr lang="en-US" smtClean="0"/>
              <a:t>9/15/2026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 descr="A picture containing company name&#10;&#10;Description automatically generated">
            <a:extLst>
              <a:ext uri="{FF2B5EF4-FFF2-40B4-BE49-F238E27FC236}">
                <a16:creationId xmlns:a16="http://schemas.microsoft.com/office/drawing/2014/main" id="{0E0FE313-6D0D-4FD3-AAD2-CBACFF6F54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320" y="5869092"/>
            <a:ext cx="1870697" cy="978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8571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3099116"/>
            <a:ext cx="10058400" cy="1339976"/>
          </a:xfrm>
        </p:spPr>
        <p:txBody>
          <a:bodyPr anchor="b" anchorCtr="0">
            <a:normAutofit/>
          </a:bodyPr>
          <a:lstStyle>
            <a:lvl1pPr>
              <a:lnSpc>
                <a:spcPct val="90000"/>
              </a:lnSpc>
              <a:defRPr sz="4800" b="0">
                <a:solidFill>
                  <a:srgbClr val="FFFFFF"/>
                </a:solidFill>
                <a:latin typeface="Myanmar Text" panose="020B0502040204020203" pitchFamily="34" charset="0"/>
                <a:cs typeface="Myanmar Text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73736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>
            <a:cxnSpLocks/>
          </p:cNvCxnSpPr>
          <p:nvPr/>
        </p:nvCxnSpPr>
        <p:spPr>
          <a:xfrm>
            <a:off x="1063960" y="2963981"/>
            <a:ext cx="100917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2">
            <a:extLst>
              <a:ext uri="{FF2B5EF4-FFF2-40B4-BE49-F238E27FC236}">
                <a16:creationId xmlns:a16="http://schemas.microsoft.com/office/drawing/2014/main" id="{CD7A3985-6E79-4C3A-9476-456AC0A3672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6321" y="833275"/>
            <a:ext cx="3134027" cy="1671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78894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5869092"/>
            <a:ext cx="12188825" cy="9889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solidFill>
            <a:srgbClr val="00B050"/>
          </a:solidFill>
          <a:ln>
            <a:solidFill>
              <a:srgbClr val="00449E"/>
            </a:solidFill>
          </a:ln>
          <a:effectLst>
            <a:outerShdw blurRad="50800" dist="50800" dir="5400000" algn="ctr" rotWithShape="0">
              <a:schemeClr val="tx1"/>
            </a:outerShdw>
          </a:effectLst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74124" y="6206272"/>
            <a:ext cx="79815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>
            <a:cxnSpLocks/>
          </p:cNvCxnSpPr>
          <p:nvPr/>
        </p:nvCxnSpPr>
        <p:spPr>
          <a:xfrm>
            <a:off x="1097279" y="1897380"/>
            <a:ext cx="10063213" cy="0"/>
          </a:xfrm>
          <a:prstGeom prst="line">
            <a:avLst/>
          </a:prstGeom>
          <a:ln w="63500"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65133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600" i="0" kern="1200" spc="-50" baseline="0">
          <a:solidFill>
            <a:srgbClr val="FFFFFF"/>
          </a:solidFill>
          <a:latin typeface="Gill Sans Nova" panose="020B0602020104020203" pitchFamily="34" charset="0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1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 baseline="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1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800" kern="1200" baseline="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1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 baseline="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1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 baseline="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1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 baseline="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pme.org/residencies/rrc-meeting-dates-and-submission-deadlines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297B25-4691-4D45-B610-AFB332EC70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3099116"/>
            <a:ext cx="10479202" cy="1339976"/>
          </a:xfrm>
        </p:spPr>
        <p:txBody>
          <a:bodyPr tIns="182880" anchor="b">
            <a:normAutofit/>
          </a:bodyPr>
          <a:lstStyle/>
          <a:p>
            <a:r>
              <a:rPr lang="en-US">
                <a:latin typeface="Myanmar Text"/>
                <a:cs typeface="Myanmar Text"/>
              </a:rPr>
              <a:t>After the On-site Evaluation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46337C-ADCD-478A-A06A-B7BBC5079D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cap="none">
                <a:latin typeface="Myanmar Text" panose="020B0502040204020203" pitchFamily="34" charset="0"/>
                <a:cs typeface="Myanmar Text" panose="020B0502040204020203" pitchFamily="34" charset="0"/>
              </a:rPr>
              <a:t>These informal slides were intended to be delivered in a conversational format, with the presenter sharing practical examples and emphasizing the key elements that contribute to a successful on-site evaluation.</a:t>
            </a:r>
            <a:endParaRPr lang="en-US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3153955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41BF44-40BE-7EBE-18F3-CE92CB0CB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8911" y="643468"/>
            <a:ext cx="3861765" cy="167418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700">
                <a:latin typeface="Myanmar Text"/>
                <a:cs typeface="Myanmar Text"/>
              </a:rPr>
              <a:t>Take a Deep Breath and Relax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D185ED0-4812-DEBE-1571-B6F2D3E82D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864" b="1486"/>
          <a:stretch/>
        </p:blipFill>
        <p:spPr>
          <a:xfrm>
            <a:off x="5103364" y="643466"/>
            <a:ext cx="5992726" cy="522562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52EE232-2085-3201-7F37-1206728FCBF4}"/>
              </a:ext>
            </a:extLst>
          </p:cNvPr>
          <p:cNvSpPr txBox="1"/>
          <p:nvPr/>
        </p:nvSpPr>
        <p:spPr>
          <a:xfrm>
            <a:off x="409006" y="2905230"/>
            <a:ext cx="4086798" cy="3229714"/>
          </a:xfrm>
          <a:prstGeom prst="rect">
            <a:avLst/>
          </a:prstGeom>
        </p:spPr>
        <p:txBody>
          <a:bodyPr vert="horz" lIns="0" tIns="45720" rIns="0" bIns="45720" rtlCol="0" anchor="t">
            <a:normAutofit/>
          </a:bodyPr>
          <a:lstStyle/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Calibri" panose="020F0502020204030204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344068">
                    <a:lumMod val="75000"/>
                    <a:lumOff val="25000"/>
                  </a:srgbClr>
                </a:solidFill>
                <a:effectLst/>
                <a:uLnTx/>
                <a:uFillTx/>
                <a:latin typeface="Myanmar Text"/>
                <a:cs typeface="Myanmar Text"/>
              </a:rPr>
              <a:t>Relax and </a:t>
            </a:r>
            <a:r>
              <a:rPr lang="en-US" sz="2800">
                <a:solidFill>
                  <a:srgbClr val="344068">
                    <a:lumMod val="75000"/>
                    <a:lumOff val="25000"/>
                  </a:srgbClr>
                </a:solidFill>
                <a:latin typeface="Myanmar Text"/>
                <a:cs typeface="Myanmar Text"/>
              </a:rPr>
              <a:t>regroup</a:t>
            </a: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344068">
                  <a:lumMod val="75000"/>
                  <a:lumOff val="25000"/>
                </a:srgbClr>
              </a:solidFill>
              <a:effectLst/>
              <a:uLnTx/>
              <a:uFillTx/>
              <a:latin typeface="Myanmar Text" panose="020B0502040204020203" pitchFamily="34" charset="0"/>
              <a:ea typeface="+mn-ea"/>
              <a:cs typeface="Myanmar Text" panose="020B0502040204020203" pitchFamily="34" charset="0"/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Calibri" panose="020F0502020204030204" pitchFamily="34" charset="0"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344068">
                  <a:lumMod val="75000"/>
                  <a:lumOff val="25000"/>
                </a:srgbClr>
              </a:solidFill>
              <a:effectLst/>
              <a:uLnTx/>
              <a:uFillTx/>
              <a:latin typeface="Myanmar Text" panose="020B0502040204020203" pitchFamily="34" charset="0"/>
              <a:ea typeface="+mn-ea"/>
              <a:cs typeface="Myanmar Text" panose="020B0502040204020203" pitchFamily="34" charset="0"/>
            </a:endParaRPr>
          </a:p>
          <a:p>
            <a:pPr lvl="1">
              <a:spcAft>
                <a:spcPts val="600"/>
              </a:spcAft>
              <a:defRPr/>
            </a:pPr>
            <a:r>
              <a:rPr lang="en-US" sz="2800">
                <a:solidFill>
                  <a:srgbClr val="344068">
                    <a:lumMod val="75000"/>
                    <a:lumOff val="25000"/>
                  </a:srgbClr>
                </a:solidFill>
                <a:latin typeface="Myanmar Text"/>
                <a:cs typeface="Myanmar Text"/>
              </a:rPr>
              <a:t>The </a:t>
            </a:r>
            <a:r>
              <a:rPr lang="en-US" sz="2800" err="1">
                <a:solidFill>
                  <a:srgbClr val="344068">
                    <a:lumMod val="75000"/>
                    <a:lumOff val="25000"/>
                  </a:srgbClr>
                </a:solidFill>
                <a:latin typeface="Myanmar Text"/>
                <a:cs typeface="Myanmar Text"/>
              </a:rPr>
              <a:t>tough</a:t>
            </a:r>
            <a:r>
              <a:rPr kumimoji="0" lang="en-US" sz="2800" b="0" i="0" u="none" strike="noStrike" kern="1200" cap="none" spc="0" normalizeH="0" baseline="0" noProof="0" err="1">
                <a:ln>
                  <a:noFill/>
                </a:ln>
                <a:solidFill>
                  <a:srgbClr val="344068">
                    <a:lumMod val="75000"/>
                    <a:lumOff val="25000"/>
                  </a:srgbClr>
                </a:solidFill>
                <a:effectLst/>
                <a:uLnTx/>
                <a:uFillTx/>
                <a:latin typeface="Myanmar Text"/>
                <a:cs typeface="Myanmar Text"/>
              </a:rPr>
              <a:t> 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344068">
                    <a:lumMod val="75000"/>
                    <a:lumOff val="25000"/>
                  </a:srgbClr>
                </a:solidFill>
                <a:effectLst/>
                <a:uLnTx/>
                <a:uFillTx/>
                <a:latin typeface="Myanmar Text"/>
                <a:cs typeface="Myanmar Text"/>
              </a:rPr>
              <a:t>part is over</a:t>
            </a:r>
            <a:endParaRPr lang="en-US" sz="2800" b="0" i="0" u="none" strike="noStrike" kern="1200" cap="none" spc="0" normalizeH="0" baseline="0" noProof="0">
              <a:ln>
                <a:noFill/>
              </a:ln>
              <a:solidFill>
                <a:srgbClr val="344068">
                  <a:lumMod val="75000"/>
                  <a:lumOff val="25000"/>
                </a:srgbClr>
              </a:solidFill>
              <a:effectLst/>
              <a:uLnTx/>
              <a:uFillTx/>
              <a:latin typeface="Myanmar Text"/>
              <a:cs typeface="Myanmar Text"/>
            </a:endParaRPr>
          </a:p>
        </p:txBody>
      </p:sp>
    </p:spTree>
    <p:extLst>
      <p:ext uri="{BB962C8B-B14F-4D97-AF65-F5344CB8AC3E}">
        <p14:creationId xmlns:p14="http://schemas.microsoft.com/office/powerpoint/2010/main" val="9320560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55758A-1590-D634-42C2-50C6A54BC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Myanmar Text"/>
                <a:cs typeface="Myanmar Text"/>
              </a:rPr>
              <a:t>Consider the Summation Review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88318C-E9A2-B36A-EDCC-2C842BB518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108201"/>
            <a:ext cx="10284082" cy="3760891"/>
          </a:xfrm>
        </p:spPr>
        <p:txBody>
          <a:bodyPr vert="horz" lIns="0" tIns="45720" rIns="0" bIns="45720" rtlCol="0" anchor="t">
            <a:normAutofit/>
          </a:bodyPr>
          <a:lstStyle/>
          <a:p>
            <a:r>
              <a:rPr lang="en-US">
                <a:latin typeface="Myanmar Text"/>
                <a:cs typeface="Myanmar Text"/>
              </a:rPr>
              <a:t>The summation review in-person meeting will have provided you insight into how the program did.</a:t>
            </a:r>
          </a:p>
          <a:p>
            <a:endParaRPr lang="en-US"/>
          </a:p>
          <a:p>
            <a:endParaRPr lang="en-US"/>
          </a:p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562C55C-48CA-A417-FA69-275D4E22FD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1384" y="2898842"/>
            <a:ext cx="3819978" cy="2508949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06BD997-D77C-C08C-24DB-EFD1C4E3A8E9}"/>
              </a:ext>
            </a:extLst>
          </p:cNvPr>
          <p:cNvSpPr txBox="1">
            <a:spLocks/>
          </p:cNvSpPr>
          <p:nvPr/>
        </p:nvSpPr>
        <p:spPr>
          <a:xfrm>
            <a:off x="1264049" y="3097109"/>
            <a:ext cx="5419835" cy="3760891"/>
          </a:xfrm>
          <a:prstGeom prst="rect">
            <a:avLst/>
          </a:prstGeom>
        </p:spPr>
        <p:txBody>
          <a:bodyPr vert="horz" lIns="0" tIns="45720" rIns="0" bIns="45720" rtlCol="0" anchor="t">
            <a:normAutofit/>
          </a:bodyPr>
          <a:lstStyle>
            <a:lvl1pPr marL="91440" indent="-91440" algn="l" defTabSz="914400" rtl="0" eaLnBrk="1" latinLnBrk="0" hangingPunct="1">
              <a:lnSpc>
                <a:spcPct val="11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400" kern="1200" baseline="0">
                <a:solidFill>
                  <a:schemeClr val="tx1"/>
                </a:solidFill>
                <a:latin typeface="Myanmar Text" panose="020B0502040204020203" pitchFamily="34" charset="0"/>
                <a:ea typeface="+mn-ea"/>
                <a:cs typeface="Myanmar Text" panose="020B0502040204020203" pitchFamily="34" charset="0"/>
              </a:defRPr>
            </a:lvl1pPr>
            <a:lvl2pPr marL="384048" indent="-182880" algn="l" defTabSz="914400" rtl="0" eaLnBrk="1" latinLnBrk="0" hangingPunct="1">
              <a:lnSpc>
                <a:spcPct val="11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2400" kern="1200" baseline="0">
                <a:solidFill>
                  <a:schemeClr val="tx1"/>
                </a:solidFill>
                <a:latin typeface="Myanmar Text" panose="020B0502040204020203" pitchFamily="34" charset="0"/>
                <a:ea typeface="+mn-ea"/>
                <a:cs typeface="Myanmar Text" panose="020B0502040204020203" pitchFamily="34" charset="0"/>
              </a:defRPr>
            </a:lvl2pPr>
            <a:lvl3pPr marL="566928" indent="-182880" algn="l" defTabSz="914400" rtl="0" eaLnBrk="1" latinLnBrk="0" hangingPunct="1">
              <a:lnSpc>
                <a:spcPct val="11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2400" kern="1200" baseline="0">
                <a:solidFill>
                  <a:schemeClr val="tx1"/>
                </a:solidFill>
                <a:latin typeface="Myanmar Text" panose="020B0502040204020203" pitchFamily="34" charset="0"/>
                <a:ea typeface="+mn-ea"/>
                <a:cs typeface="Myanmar Text" panose="020B0502040204020203" pitchFamily="34" charset="0"/>
              </a:defRPr>
            </a:lvl3pPr>
            <a:lvl4pPr marL="749808" indent="-182880" algn="l" defTabSz="914400" rtl="0" eaLnBrk="1" latinLnBrk="0" hangingPunct="1">
              <a:lnSpc>
                <a:spcPct val="11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2400" kern="1200" baseline="0">
                <a:solidFill>
                  <a:schemeClr val="tx1"/>
                </a:solidFill>
                <a:latin typeface="Myanmar Text" panose="020B0502040204020203" pitchFamily="34" charset="0"/>
                <a:ea typeface="+mn-ea"/>
                <a:cs typeface="Myanmar Text" panose="020B0502040204020203" pitchFamily="34" charset="0"/>
              </a:defRPr>
            </a:lvl4pPr>
            <a:lvl5pPr marL="932688" indent="-182880" algn="l" defTabSz="914400" rtl="0" eaLnBrk="1" latinLnBrk="0" hangingPunct="1">
              <a:lnSpc>
                <a:spcPct val="11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2400" kern="1200" baseline="0">
                <a:solidFill>
                  <a:schemeClr val="tx1"/>
                </a:solidFill>
                <a:latin typeface="Myanmar Text" panose="020B0502040204020203" pitchFamily="34" charset="0"/>
                <a:ea typeface="+mn-ea"/>
                <a:cs typeface="Myanmar Text" panose="020B0502040204020203" pitchFamily="34" charset="0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1CADE4"/>
              </a:buClr>
              <a:buNone/>
              <a:defRPr/>
            </a:pPr>
            <a:r>
              <a:rPr lang="en-US">
                <a:solidFill>
                  <a:srgbClr val="344068"/>
                </a:solidFill>
                <a:latin typeface="Myanmar Text"/>
                <a:cs typeface="Myanmar Text"/>
              </a:rPr>
              <a:t>The summation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344068"/>
                </a:solidFill>
                <a:effectLst/>
                <a:uLnTx/>
                <a:uFillTx/>
                <a:latin typeface="Myanmar Text"/>
                <a:cs typeface="Myanmar Text"/>
              </a:rPr>
              <a:t> </a:t>
            </a:r>
            <a:r>
              <a:rPr lang="en-US">
                <a:solidFill>
                  <a:srgbClr val="344068"/>
                </a:solidFill>
                <a:latin typeface="Myanmar Text"/>
                <a:cs typeface="Myanmar Text"/>
              </a:rPr>
              <a:t>review presents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344068"/>
                </a:solidFill>
                <a:effectLst/>
                <a:uLnTx/>
                <a:uFillTx/>
                <a:latin typeface="Myanmar Text"/>
                <a:cs typeface="Myanmar Text"/>
              </a:rPr>
              <a:t> </a:t>
            </a:r>
            <a:r>
              <a:rPr lang="en-US">
                <a:solidFill>
                  <a:srgbClr val="344068"/>
                </a:solidFill>
                <a:latin typeface="Myanmar Text"/>
                <a:cs typeface="Myanmar Text"/>
              </a:rPr>
              <a:t>the site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344068"/>
                </a:solidFill>
                <a:effectLst/>
                <a:uLnTx/>
                <a:uFillTx/>
                <a:latin typeface="Myanmar Text"/>
                <a:cs typeface="Myanmar Text"/>
              </a:rPr>
              <a:t> </a:t>
            </a:r>
            <a:r>
              <a:rPr lang="en-US">
                <a:solidFill>
                  <a:srgbClr val="344068"/>
                </a:solidFill>
                <a:latin typeface="Myanmar Text"/>
                <a:cs typeface="Myanmar Text"/>
              </a:rPr>
              <a:t>team's 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344068"/>
                </a:solidFill>
                <a:effectLst/>
                <a:uLnTx/>
                <a:uFillTx/>
                <a:latin typeface="Myanmar Text"/>
                <a:cs typeface="Myanmar Text"/>
              </a:rPr>
              <a:t>findings:</a:t>
            </a:r>
          </a:p>
          <a:p>
            <a:pPr marL="457200" marR="0" lvl="0" indent="-457200" algn="l" defTabSz="914400" rtl="0" eaLnBrk="1" fontAlgn="auto" latinLnBrk="0" hangingPunct="1">
              <a:lnSpc>
                <a:spcPct val="110000"/>
              </a:lnSpc>
              <a:spcBef>
                <a:spcPts val="1200"/>
              </a:spcBef>
              <a:spcAft>
                <a:spcPts val="200"/>
              </a:spcAft>
              <a:buClr>
                <a:srgbClr val="1CADE4"/>
              </a:buClr>
              <a:buSzPct val="100000"/>
              <a:buFont typeface="+mj-lt"/>
              <a:buAutoNum type="arabicPeriod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344068"/>
                </a:solidFill>
                <a:effectLst/>
                <a:uLnTx/>
                <a:uFillTx/>
                <a:latin typeface="Myanmar Text" panose="020B0502040204020203" pitchFamily="34" charset="0"/>
                <a:ea typeface="+mn-ea"/>
                <a:cs typeface="Myanmar Text" panose="020B0502040204020203" pitchFamily="34" charset="0"/>
              </a:rPr>
              <a:t>Commendations</a:t>
            </a:r>
          </a:p>
          <a:p>
            <a:pPr marL="457200" marR="0" lvl="0" indent="-457200" algn="l" defTabSz="914400" rtl="0" eaLnBrk="1" fontAlgn="auto" latinLnBrk="0" hangingPunct="1">
              <a:lnSpc>
                <a:spcPct val="110000"/>
              </a:lnSpc>
              <a:spcBef>
                <a:spcPts val="1200"/>
              </a:spcBef>
              <a:spcAft>
                <a:spcPts val="200"/>
              </a:spcAft>
              <a:buClr>
                <a:srgbClr val="1CADE4"/>
              </a:buClr>
              <a:buSzPct val="100000"/>
              <a:buFont typeface="+mj-lt"/>
              <a:buAutoNum type="arabicPeriod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344068"/>
                </a:solidFill>
                <a:effectLst/>
                <a:uLnTx/>
                <a:uFillTx/>
                <a:latin typeface="Myanmar Text" panose="020B0502040204020203" pitchFamily="34" charset="0"/>
                <a:ea typeface="+mn-ea"/>
                <a:cs typeface="Myanmar Text" panose="020B0502040204020203" pitchFamily="34" charset="0"/>
              </a:rPr>
              <a:t>Recommendations</a:t>
            </a:r>
          </a:p>
          <a:p>
            <a:pPr marL="457200" indent="-457200">
              <a:buClr>
                <a:srgbClr val="1CADE4"/>
              </a:buClr>
              <a:buFont typeface="+mj-lt"/>
              <a:buAutoNum type="arabicPeriod"/>
              <a:defRPr/>
            </a:pPr>
            <a:r>
              <a:rPr kumimoji="0" lang="en-US" sz="2400" i="0" u="sng" strike="noStrike" kern="1200" cap="none" spc="0" normalizeH="0" baseline="0" noProof="0">
                <a:ln>
                  <a:noFill/>
                </a:ln>
                <a:solidFill>
                  <a:srgbClr val="344068"/>
                </a:solidFill>
                <a:effectLst/>
                <a:uLnTx/>
                <a:uFillTx/>
                <a:latin typeface="Myanmar Text"/>
                <a:cs typeface="Myanmar Text"/>
              </a:rPr>
              <a:t>Potential</a:t>
            </a:r>
            <a:r>
              <a:rPr lang="en-US">
                <a:solidFill>
                  <a:srgbClr val="344068"/>
                </a:solidFill>
                <a:latin typeface="Myanmar Text"/>
                <a:cs typeface="Myanmar Text"/>
              </a:rPr>
              <a:t> areas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344068"/>
                </a:solidFill>
                <a:effectLst/>
                <a:uLnTx/>
                <a:uFillTx/>
                <a:latin typeface="Myanmar Text"/>
                <a:cs typeface="Myanmar Text"/>
              </a:rPr>
              <a:t> of </a:t>
            </a:r>
            <a:r>
              <a:rPr lang="en-US">
                <a:solidFill>
                  <a:srgbClr val="344068"/>
                </a:solidFill>
                <a:latin typeface="Myanmar Text"/>
                <a:cs typeface="Myanmar Text"/>
              </a:rPr>
              <a:t>noncompliance</a:t>
            </a:r>
            <a:endParaRPr lang="en-US" sz="2400" b="0" i="0" u="none" strike="noStrike" kern="1200" cap="none" spc="0" normalizeH="0" baseline="0" noProof="0">
              <a:ln>
                <a:noFill/>
              </a:ln>
              <a:solidFill>
                <a:srgbClr val="344068"/>
              </a:solidFill>
              <a:effectLst/>
              <a:uLnTx/>
              <a:uFillTx/>
              <a:latin typeface="Myanmar Text"/>
              <a:cs typeface="Myanmar Text"/>
            </a:endParaRPr>
          </a:p>
        </p:txBody>
      </p:sp>
    </p:spTree>
    <p:extLst>
      <p:ext uri="{BB962C8B-B14F-4D97-AF65-F5344CB8AC3E}">
        <p14:creationId xmlns:p14="http://schemas.microsoft.com/office/powerpoint/2010/main" val="29075839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E0D40-A11C-119F-54BD-67EC6422ED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9047" y="643466"/>
            <a:ext cx="2771273" cy="5470463"/>
          </a:xfrm>
        </p:spPr>
        <p:txBody>
          <a:bodyPr anchor="ctr">
            <a:normAutofit/>
          </a:bodyPr>
          <a:lstStyle/>
          <a:p>
            <a:r>
              <a:rPr lang="en-US" sz="3600">
                <a:latin typeface="Myanmar Text"/>
                <a:cs typeface="Myanmar Text"/>
              </a:rPr>
              <a:t>Review Any</a:t>
            </a:r>
            <a:br>
              <a:rPr lang="en-US" sz="3600">
                <a:latin typeface="Myanmar Text"/>
                <a:cs typeface="Myanmar Text"/>
              </a:rPr>
            </a:br>
            <a:r>
              <a:rPr lang="en-US" sz="3600">
                <a:latin typeface="Myanmar Text"/>
                <a:cs typeface="Myanmar Text"/>
              </a:rPr>
              <a:t>Potential Areas of</a:t>
            </a:r>
            <a:br>
              <a:rPr lang="en-US" sz="3600">
                <a:latin typeface="Myanmar Text"/>
                <a:cs typeface="Myanmar Text"/>
              </a:rPr>
            </a:br>
            <a:r>
              <a:rPr lang="en-US" sz="3600">
                <a:latin typeface="Myanmar Text"/>
                <a:cs typeface="Myanmar Text"/>
              </a:rPr>
              <a:t>Noncompli-</a:t>
            </a:r>
            <a:r>
              <a:rPr lang="en-US" sz="3600" err="1">
                <a:latin typeface="Myanmar Text"/>
                <a:cs typeface="Myanmar Text"/>
              </a:rPr>
              <a:t>ance</a:t>
            </a:r>
            <a:endParaRPr lang="en-US" sz="3600" err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8C3627-FA0B-CAAA-1F5E-0E4D51BA5A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8565" y="643465"/>
            <a:ext cx="7378734" cy="5470463"/>
          </a:xfrm>
        </p:spPr>
        <p:txBody>
          <a:bodyPr anchor="ctr">
            <a:normAutofit/>
          </a:bodyPr>
          <a:lstStyle/>
          <a:p>
            <a:r>
              <a:rPr lang="en-US" b="1" u="sng">
                <a:latin typeface="Myanmar Text"/>
                <a:cs typeface="Myanmar Text"/>
              </a:rPr>
              <a:t>Potential</a:t>
            </a:r>
            <a:r>
              <a:rPr lang="en-US">
                <a:latin typeface="Myanmar Text"/>
                <a:cs typeface="Myanmar Text"/>
              </a:rPr>
              <a:t> areas of noncompliance (PANC) are areas the site team identified where the program:</a:t>
            </a:r>
          </a:p>
          <a:p>
            <a:pPr marL="383540" lvl="1">
              <a:buFont typeface="Wingdings" panose="05000000000000000000" pitchFamily="2" charset="2"/>
              <a:buChar char="§"/>
            </a:pPr>
            <a:r>
              <a:rPr lang="en-US">
                <a:latin typeface="Myanmar Text"/>
                <a:cs typeface="Myanmar Text"/>
              </a:rPr>
              <a:t> May not be meeting standards or requirements</a:t>
            </a:r>
          </a:p>
          <a:p>
            <a:pPr marL="383540" lvl="1">
              <a:buFont typeface="Wingdings" panose="05000000000000000000" pitchFamily="2" charset="2"/>
              <a:buChar char="§"/>
            </a:pPr>
            <a:r>
              <a:rPr lang="en-US">
                <a:latin typeface="Myanmar Text"/>
                <a:cs typeface="Myanmar Text"/>
              </a:rPr>
              <a:t> May not have presented evidence that it is meeting standards or requirements</a:t>
            </a:r>
          </a:p>
          <a:p>
            <a:pPr marL="0" indent="0">
              <a:buNone/>
            </a:pPr>
            <a:r>
              <a:rPr lang="en-US">
                <a:latin typeface="Myanmar Text"/>
                <a:cs typeface="Myanmar Text"/>
              </a:rPr>
              <a:t>Listed as “potential” because CPME makes the final decision, not the site team.</a:t>
            </a:r>
          </a:p>
          <a:p>
            <a:pPr marL="0" indent="0">
              <a:buNone/>
            </a:pPr>
            <a:r>
              <a:rPr lang="en-US">
                <a:latin typeface="Myanmar Text"/>
                <a:cs typeface="Myanmar Text"/>
              </a:rPr>
              <a:t>You can work on obtaining proof, or correcting and providing proof of correction regarding any PANCs.</a:t>
            </a:r>
          </a:p>
        </p:txBody>
      </p:sp>
    </p:spTree>
    <p:extLst>
      <p:ext uri="{BB962C8B-B14F-4D97-AF65-F5344CB8AC3E}">
        <p14:creationId xmlns:p14="http://schemas.microsoft.com/office/powerpoint/2010/main" val="383163289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89F07C-A7D2-4CA2-63AA-6122650A71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Myanmar Text"/>
                <a:cs typeface="Myanmar Text"/>
              </a:rPr>
              <a:t>What Happens to the Team Report?</a:t>
            </a:r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48CF9ECE-AD3F-38D3-3C2E-62A29290A620}"/>
              </a:ext>
            </a:extLst>
          </p:cNvPr>
          <p:cNvSpPr/>
          <p:nvPr/>
        </p:nvSpPr>
        <p:spPr>
          <a:xfrm>
            <a:off x="4191978" y="2563301"/>
            <a:ext cx="2786521" cy="173542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C4D9E4"/>
              </a:solidFill>
              <a:effectLst/>
              <a:uLnTx/>
              <a:uFillTx/>
              <a:latin typeface="Speak Pro" panose="020F0502020204030204"/>
              <a:ea typeface="+mn-ea"/>
              <a:cs typeface="+mn-cs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9CE23BFD-BDE1-916B-7E53-D1A523928FCF}"/>
              </a:ext>
            </a:extLst>
          </p:cNvPr>
          <p:cNvSpPr/>
          <p:nvPr/>
        </p:nvSpPr>
        <p:spPr>
          <a:xfrm>
            <a:off x="714435" y="2086817"/>
            <a:ext cx="3354496" cy="224850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C4D9E4"/>
              </a:solidFill>
              <a:effectLst/>
              <a:uLnTx/>
              <a:uFillTx/>
              <a:latin typeface="Speak Pro" panose="020F050202020403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BF6408F-1109-8330-068D-1C4D084DA0E8}"/>
              </a:ext>
            </a:extLst>
          </p:cNvPr>
          <p:cNvSpPr txBox="1"/>
          <p:nvPr/>
        </p:nvSpPr>
        <p:spPr>
          <a:xfrm>
            <a:off x="1029671" y="2303593"/>
            <a:ext cx="3160951" cy="138499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peak Pro" panose="020F0502020204030204"/>
                <a:ea typeface="+mn-ea"/>
                <a:cs typeface="+mn-cs"/>
              </a:rPr>
              <a:t>Site </a:t>
            </a:r>
            <a:r>
              <a:rPr lang="en-US" sz="2800" b="1">
                <a:solidFill>
                  <a:srgbClr val="FFFF00"/>
                </a:solidFill>
                <a:latin typeface="Speak Pro" panose="020F0502020204030204"/>
              </a:rPr>
              <a:t>team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peak Pro" panose="020F0502020204030204"/>
                <a:ea typeface="+mn-ea"/>
                <a:cs typeface="+mn-cs"/>
              </a:rPr>
              <a:t> </a:t>
            </a:r>
            <a:r>
              <a:rPr lang="en-US" sz="2800" b="1">
                <a:solidFill>
                  <a:srgbClr val="FFFF00"/>
                </a:solidFill>
                <a:latin typeface="Speak Pro" panose="020F0502020204030204"/>
              </a:rPr>
              <a:t>completes</a:t>
            </a:r>
            <a:endParaRPr kumimoji="0" lang="en-US" sz="2800" b="1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Speak Pro" panose="020F0502020204030204"/>
              <a:ea typeface="+mn-ea"/>
              <a:cs typeface="+mn-cs"/>
            </a:endParaRPr>
          </a:p>
          <a:p>
            <a:pPr>
              <a:defRPr/>
            </a:pPr>
            <a:r>
              <a:rPr lang="en-US" sz="2800" b="1">
                <a:solidFill>
                  <a:srgbClr val="FFFF00"/>
                </a:solidFill>
                <a:latin typeface="Speak Pro" panose="020F0502020204030204"/>
              </a:rPr>
              <a:t>the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peak Pro" panose="020F0502020204030204"/>
                <a:ea typeface="+mn-ea"/>
                <a:cs typeface="+mn-cs"/>
              </a:rPr>
              <a:t> 370-</a:t>
            </a:r>
            <a:r>
              <a:rPr lang="en-US" sz="2800" b="1">
                <a:solidFill>
                  <a:srgbClr val="FFFF00"/>
                </a:solidFill>
                <a:latin typeface="Speak Pro" panose="020F0502020204030204"/>
              </a:rPr>
              <a:t> the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peak Pro" panose="020F0502020204030204"/>
                <a:ea typeface="+mn-ea"/>
                <a:cs typeface="+mn-cs"/>
              </a:rPr>
              <a:t> </a:t>
            </a:r>
            <a:r>
              <a:rPr lang="en-US" sz="2800" b="1">
                <a:solidFill>
                  <a:srgbClr val="FFFF00"/>
                </a:solidFill>
                <a:latin typeface="Speak Pro" panose="020F0502020204030204"/>
              </a:rPr>
              <a:t>team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peak Pro" panose="020F0502020204030204"/>
                <a:ea typeface="+mn-ea"/>
                <a:cs typeface="+mn-cs"/>
              </a:rPr>
              <a:t> </a:t>
            </a:r>
            <a:r>
              <a:rPr lang="en-US" sz="2800" b="1">
                <a:solidFill>
                  <a:srgbClr val="FFFF00"/>
                </a:solidFill>
                <a:latin typeface="Speak Pro" panose="020F0502020204030204"/>
              </a:rPr>
              <a:t>report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344068"/>
              </a:solidFill>
              <a:effectLst/>
              <a:uLnTx/>
              <a:uFillTx/>
              <a:latin typeface="Speak Pro" panose="020F0502020204030204"/>
              <a:ea typeface="+mn-ea"/>
              <a:cs typeface="+mn-cs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77957EF-C96C-A172-6D6E-B27159FA6690}"/>
              </a:ext>
            </a:extLst>
          </p:cNvPr>
          <p:cNvSpPr/>
          <p:nvPr/>
        </p:nvSpPr>
        <p:spPr>
          <a:xfrm>
            <a:off x="7015554" y="2022153"/>
            <a:ext cx="3597546" cy="2274775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C4D9E4"/>
              </a:solidFill>
              <a:effectLst/>
              <a:uLnTx/>
              <a:uFillTx/>
              <a:latin typeface="Speak Pro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F82C316-4243-9CCF-7D1D-022E137A554B}"/>
              </a:ext>
            </a:extLst>
          </p:cNvPr>
          <p:cNvSpPr txBox="1"/>
          <p:nvPr/>
        </p:nvSpPr>
        <p:spPr>
          <a:xfrm>
            <a:off x="7218027" y="2184577"/>
            <a:ext cx="3193796" cy="138499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peak Pro" panose="020F0502020204030204"/>
                <a:ea typeface="+mn-ea"/>
                <a:cs typeface="+mn-cs"/>
              </a:rPr>
              <a:t>CPME </a:t>
            </a:r>
            <a:r>
              <a:rPr lang="en-US" sz="2800" b="1">
                <a:solidFill>
                  <a:srgbClr val="FFFF00"/>
                </a:solidFill>
                <a:latin typeface="Speak Pro" panose="020F0502020204030204"/>
              </a:rPr>
              <a:t>liaison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peak Pro" panose="020F0502020204030204"/>
                <a:ea typeface="+mn-ea"/>
                <a:cs typeface="+mn-cs"/>
              </a:rPr>
              <a:t> reviews </a:t>
            </a:r>
            <a:r>
              <a:rPr lang="en-US" sz="2800" b="1">
                <a:solidFill>
                  <a:srgbClr val="FFFF00"/>
                </a:solidFill>
                <a:latin typeface="Speak Pro" panose="020F0502020204030204"/>
                <a:ea typeface="+mn-lt"/>
                <a:cs typeface="+mn-lt"/>
              </a:rPr>
              <a:t>the 370-</a:t>
            </a:r>
            <a:endParaRPr lang="en-US" sz="2800" b="1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Speak Pro" panose="020F0502020204030204"/>
              <a:ea typeface="+mn-lt"/>
              <a:cs typeface="+mn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>
                <a:solidFill>
                  <a:srgbClr val="FFFF00"/>
                </a:solidFill>
                <a:latin typeface="Speak Pro" panose="020F0502020204030204"/>
                <a:ea typeface="+mn-lt"/>
                <a:cs typeface="+mn-lt"/>
              </a:rPr>
              <a:t>the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peak Pro" panose="020F0502020204030204"/>
                <a:ea typeface="+mn-lt"/>
                <a:cs typeface="+mn-lt"/>
              </a:rPr>
              <a:t> </a:t>
            </a:r>
            <a:r>
              <a:rPr lang="en-US" sz="2800" b="1">
                <a:solidFill>
                  <a:srgbClr val="FFFF00"/>
                </a:solidFill>
                <a:latin typeface="Speak Pro" panose="020F0502020204030204"/>
                <a:ea typeface="+mn-lt"/>
                <a:cs typeface="+mn-lt"/>
              </a:rPr>
              <a:t>team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peak Pro" panose="020F0502020204030204"/>
                <a:ea typeface="+mn-lt"/>
                <a:cs typeface="+mn-lt"/>
              </a:rPr>
              <a:t> </a:t>
            </a:r>
            <a:r>
              <a:rPr lang="en-US" sz="2800" b="1" err="1">
                <a:solidFill>
                  <a:srgbClr val="FFFF00"/>
                </a:solidFill>
                <a:latin typeface="Speak Pro" panose="020F0502020204030204"/>
                <a:ea typeface="+mn-lt"/>
                <a:cs typeface="+mn-lt"/>
              </a:rPr>
              <a:t>report</a:t>
            </a:r>
            <a:endParaRPr kumimoji="0" lang="en-US" sz="2800" b="1" i="0" u="none" strike="noStrike" kern="1200" cap="none" spc="0" normalizeH="0" baseline="0" noProof="0" err="1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Speak Pro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E0CE934-28B5-163D-7252-E4422663E0F3}"/>
              </a:ext>
            </a:extLst>
          </p:cNvPr>
          <p:cNvSpPr txBox="1"/>
          <p:nvPr/>
        </p:nvSpPr>
        <p:spPr>
          <a:xfrm>
            <a:off x="4265926" y="3092826"/>
            <a:ext cx="2639716" cy="89255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defRPr/>
            </a:pPr>
            <a:r>
              <a:rPr kumimoji="0" lang="en-US" sz="26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peak Pro" panose="020F0502020204030204"/>
                <a:ea typeface="+mn-ea"/>
                <a:cs typeface="+mn-cs"/>
              </a:rPr>
              <a:t>Submitted to CPME</a:t>
            </a:r>
            <a:r>
              <a:rPr lang="en-US" sz="2600" b="1">
                <a:solidFill>
                  <a:srgbClr val="FFFF00"/>
                </a:solidFill>
                <a:latin typeface="Speak Pro" panose="020F0502020204030204"/>
              </a:rPr>
              <a:t> office</a:t>
            </a:r>
            <a:endParaRPr kumimoji="0" lang="en-US" sz="2600" b="1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Speak Pro" panose="020F0502020204030204"/>
              <a:ea typeface="+mn-ea"/>
              <a:cs typeface="+mn-cs"/>
            </a:endParaRPr>
          </a:p>
        </p:txBody>
      </p:sp>
      <p:sp>
        <p:nvSpPr>
          <p:cNvPr id="12" name="Arrow: Down 11">
            <a:extLst>
              <a:ext uri="{FF2B5EF4-FFF2-40B4-BE49-F238E27FC236}">
                <a16:creationId xmlns:a16="http://schemas.microsoft.com/office/drawing/2014/main" id="{B93BD054-B3F4-C976-BD2D-BE982B29A2C1}"/>
              </a:ext>
            </a:extLst>
          </p:cNvPr>
          <p:cNvSpPr/>
          <p:nvPr/>
        </p:nvSpPr>
        <p:spPr>
          <a:xfrm>
            <a:off x="7218809" y="4398160"/>
            <a:ext cx="2807895" cy="1144695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C4D9E4"/>
              </a:solidFill>
              <a:effectLst/>
              <a:uLnTx/>
              <a:uFillTx/>
              <a:latin typeface="Speak Pro" panose="020F0502020204030204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92A585E-2018-9265-6144-D89DADF8FB86}"/>
              </a:ext>
            </a:extLst>
          </p:cNvPr>
          <p:cNvSpPr txBox="1"/>
          <p:nvPr/>
        </p:nvSpPr>
        <p:spPr>
          <a:xfrm>
            <a:off x="7973654" y="4333192"/>
            <a:ext cx="2639716" cy="89255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peak Pro" panose="020F0502020204030204"/>
                <a:ea typeface="+mn-ea"/>
                <a:cs typeface="+mn-cs"/>
              </a:rPr>
              <a:t>Sent to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600" b="1" err="1">
                <a:solidFill>
                  <a:srgbClr val="FFFF00"/>
                </a:solidFill>
                <a:latin typeface="Speak Pro" panose="020F0502020204030204"/>
              </a:rPr>
              <a:t>program</a:t>
            </a:r>
            <a:endParaRPr lang="en-US" sz="2600" b="1" i="0" u="none" strike="noStrike" kern="1200" cap="none" spc="0" normalizeH="0" baseline="0" noProof="0" err="1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Speak Pro" panose="020F0502020204030204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552648E5-9101-0758-4016-68C8B6B48E51}"/>
              </a:ext>
            </a:extLst>
          </p:cNvPr>
          <p:cNvSpPr/>
          <p:nvPr/>
        </p:nvSpPr>
        <p:spPr>
          <a:xfrm>
            <a:off x="3299905" y="5740403"/>
            <a:ext cx="8552498" cy="1117941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C4D9E4"/>
              </a:solidFill>
              <a:effectLst/>
              <a:uLnTx/>
              <a:uFillTx/>
              <a:latin typeface="Speak Pro" panose="020F0502020204030204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F45700E-B1FD-F3E1-9E8E-F27E84B028AA}"/>
              </a:ext>
            </a:extLst>
          </p:cNvPr>
          <p:cNvSpPr txBox="1"/>
          <p:nvPr/>
        </p:nvSpPr>
        <p:spPr>
          <a:xfrm>
            <a:off x="4376690" y="5798892"/>
            <a:ext cx="7936637" cy="138499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peak Pro" panose="020F0502020204030204"/>
                <a:ea typeface="+mn-ea"/>
                <a:cs typeface="+mn-cs"/>
              </a:rPr>
              <a:t>Program </a:t>
            </a:r>
            <a:r>
              <a:rPr lang="en-US" sz="2800" b="1">
                <a:solidFill>
                  <a:srgbClr val="FFFF00"/>
                </a:solidFill>
                <a:latin typeface="Speak Pro" panose="020F0502020204030204"/>
              </a:rPr>
              <a:t>reviews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peak Pro" panose="020F0502020204030204"/>
                <a:ea typeface="+mn-ea"/>
                <a:cs typeface="+mn-cs"/>
              </a:rPr>
              <a:t> </a:t>
            </a:r>
            <a:r>
              <a:rPr lang="en-US" sz="2800" b="1">
                <a:solidFill>
                  <a:srgbClr val="FFFF00"/>
                </a:solidFill>
                <a:latin typeface="Speak Pro" panose="020F0502020204030204"/>
              </a:rPr>
              <a:t>the 370 - the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peak Pro" panose="020F0502020204030204"/>
                <a:ea typeface="+mn-ea"/>
                <a:cs typeface="+mn-cs"/>
              </a:rPr>
              <a:t> </a:t>
            </a:r>
            <a:r>
              <a:rPr lang="en-US" sz="2800" b="1">
                <a:solidFill>
                  <a:srgbClr val="FFFF00"/>
                </a:solidFill>
                <a:latin typeface="Speak Pro" panose="020F0502020204030204"/>
              </a:rPr>
              <a:t>team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peak Pro" panose="020F0502020204030204"/>
                <a:ea typeface="+mn-ea"/>
                <a:cs typeface="+mn-cs"/>
              </a:rPr>
              <a:t> </a:t>
            </a:r>
            <a:r>
              <a:rPr lang="en-US" sz="2800" b="1">
                <a:solidFill>
                  <a:srgbClr val="FFFF00"/>
                </a:solidFill>
                <a:latin typeface="Speak Pro" panose="020F0502020204030204"/>
              </a:rPr>
              <a:t>report</a:t>
            </a:r>
            <a:endParaRPr kumimoji="0" lang="en-US" sz="2800" b="1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Speak Pro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Speak Pro" panose="020F0502020204030204"/>
                <a:ea typeface="+mn-ea"/>
                <a:cs typeface="+mn-cs"/>
              </a:rPr>
              <a:t>Usually sent 4-6 weeks after the site visit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Speak Pro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77675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7FC050-34A7-B409-DFE3-4586E92772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FB24C3-1AB0-A248-057F-9F0F8EA158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Myanmar Text"/>
                <a:cs typeface="Myanmar Text"/>
              </a:rPr>
              <a:t>The CPME 370 - Team Report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97A21D1-855B-B80C-337F-20536FFBD93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526" b="7871"/>
          <a:stretch/>
        </p:blipFill>
        <p:spPr>
          <a:xfrm>
            <a:off x="1036320" y="1211094"/>
            <a:ext cx="10608219" cy="5651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9054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95182B3-E31F-8033-4B25-8360F24DF0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85802E-A794-0F1A-E22A-19D9FDFB8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9047" y="643466"/>
            <a:ext cx="2771273" cy="5470463"/>
          </a:xfrm>
        </p:spPr>
        <p:txBody>
          <a:bodyPr anchor="ctr">
            <a:normAutofit/>
          </a:bodyPr>
          <a:lstStyle/>
          <a:p>
            <a:r>
              <a:rPr lang="en-US" sz="3600">
                <a:latin typeface="Myanmar Text"/>
                <a:cs typeface="Myanmar Text"/>
              </a:rPr>
              <a:t>The CPME 370 - Team Report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B2B17742-8992-87EC-04A1-3D6253E5BD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63787" y="1602254"/>
            <a:ext cx="7341903" cy="5470462"/>
          </a:xfrm>
        </p:spPr>
        <p:txBody>
          <a:bodyPr anchor="ctr">
            <a:normAutofit/>
          </a:bodyPr>
          <a:lstStyle/>
          <a:p>
            <a:r>
              <a:rPr lang="en-US">
                <a:latin typeface="Myanmar Text"/>
                <a:cs typeface="Myanmar Text"/>
              </a:rPr>
              <a:t>Program should first</a:t>
            </a:r>
            <a:r>
              <a:rPr lang="en-US" baseline="30000">
                <a:latin typeface="Myanmar Text"/>
                <a:cs typeface="Myanmar Text"/>
              </a:rPr>
              <a:t> </a:t>
            </a:r>
            <a:r>
              <a:rPr lang="en-US">
                <a:latin typeface="Myanmar Text"/>
                <a:cs typeface="Myanmar Text"/>
              </a:rPr>
              <a:t> review to make sure all information is FACTUALLY CORRECT in the report:</a:t>
            </a:r>
          </a:p>
          <a:p>
            <a:endParaRPr lang="en-US"/>
          </a:p>
          <a:p>
            <a:pPr marL="383540" lvl="1"/>
            <a:r>
              <a:rPr lang="en-US"/>
              <a:t>Incorrect names/titles of people</a:t>
            </a:r>
          </a:p>
          <a:p>
            <a:pPr marL="383540" lvl="1"/>
            <a:r>
              <a:rPr lang="en-US"/>
              <a:t>Incorrect people interviewed</a:t>
            </a:r>
          </a:p>
          <a:p>
            <a:pPr marL="383540" lvl="1"/>
            <a:r>
              <a:rPr lang="en-US">
                <a:latin typeface="Myanmar Text"/>
                <a:cs typeface="Myanmar Text"/>
              </a:rPr>
              <a:t>Incorrect rotation names or times</a:t>
            </a:r>
            <a:endParaRPr lang="en-US"/>
          </a:p>
          <a:p>
            <a:pPr marL="383540" lvl="1"/>
            <a:r>
              <a:rPr lang="en-US">
                <a:latin typeface="Myanmar Text"/>
                <a:cs typeface="Myanmar Text"/>
              </a:rPr>
              <a:t>Any other incorrect info</a:t>
            </a:r>
          </a:p>
          <a:p>
            <a:pPr lvl="1"/>
            <a:endParaRPr lang="en-US"/>
          </a:p>
          <a:p>
            <a:pPr marL="200660" lvl="1" indent="0">
              <a:buNone/>
            </a:pPr>
            <a:r>
              <a:rPr lang="en-US">
                <a:latin typeface="Myanmar Text"/>
                <a:cs typeface="Myanmar Text"/>
              </a:rPr>
              <a:t>Put these FACTUAL errors in a well-organized letter to the CPME.</a:t>
            </a:r>
          </a:p>
          <a:p>
            <a:pPr marL="200660" lvl="1" indent="0">
              <a:buNone/>
            </a:pPr>
            <a:r>
              <a:rPr lang="en-US">
                <a:latin typeface="Myanmar Text"/>
                <a:cs typeface="Myanmar Text"/>
              </a:rPr>
              <a:t> </a:t>
            </a:r>
          </a:p>
          <a:p>
            <a:pPr lvl="1"/>
            <a:endParaRPr lang="en-US"/>
          </a:p>
          <a:p>
            <a:pPr lvl="1"/>
            <a:endParaRPr lang="en-US"/>
          </a:p>
          <a:p>
            <a:pPr lvl="1"/>
            <a:endParaRPr lang="en-US"/>
          </a:p>
          <a:p>
            <a:pPr lvl="1"/>
            <a:endParaRPr lang="en-US"/>
          </a:p>
          <a:p>
            <a:pPr marL="201168" lvl="1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10642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BAD41F-7EF5-1BA6-46CF-8743469095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>
                <a:latin typeface="Myanmar Text"/>
                <a:cs typeface="Myanmar Text"/>
              </a:rPr>
              <a:t>Response to Team Report and Potential Areas of Noncompliance (PANC)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848220-2494-82D7-5C10-DC9F36233B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45720" rIns="0" bIns="45720" rtlCol="0" anchor="t">
            <a:normAutofit/>
          </a:bodyPr>
          <a:lstStyle/>
          <a:p>
            <a:r>
              <a:rPr lang="en-US">
                <a:latin typeface="Myanmar Text"/>
                <a:cs typeface="Myanmar Text"/>
              </a:rPr>
              <a:t>The response is also the program's chance to present proof of corrective actions already taken to correct these PANCs.</a:t>
            </a:r>
          </a:p>
          <a:p>
            <a:r>
              <a:rPr lang="en-US">
                <a:latin typeface="Myanmar Text"/>
                <a:cs typeface="Myanmar Text"/>
              </a:rPr>
              <a:t>For example:</a:t>
            </a:r>
          </a:p>
          <a:p>
            <a:r>
              <a:rPr lang="en-US"/>
              <a:t>Provide copies of missing:</a:t>
            </a:r>
          </a:p>
          <a:p>
            <a:pPr marL="383540" lvl="1"/>
            <a:r>
              <a:rPr lang="en-US"/>
              <a:t>Fully executed affiliations agreements</a:t>
            </a:r>
          </a:p>
          <a:p>
            <a:pPr marL="383540" lvl="1"/>
            <a:r>
              <a:rPr lang="en-US">
                <a:latin typeface="Myanmar Text"/>
                <a:cs typeface="Myanmar Text"/>
              </a:rPr>
              <a:t>Signed contracts</a:t>
            </a:r>
          </a:p>
          <a:p>
            <a:pPr marL="383540" lvl="1"/>
            <a:r>
              <a:rPr lang="en-US"/>
              <a:t>ACLS cards</a:t>
            </a:r>
          </a:p>
        </p:txBody>
      </p:sp>
    </p:spTree>
    <p:extLst>
      <p:ext uri="{BB962C8B-B14F-4D97-AF65-F5344CB8AC3E}">
        <p14:creationId xmlns:p14="http://schemas.microsoft.com/office/powerpoint/2010/main" val="18924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A7FCC1-480D-7281-FDB2-27841A52BB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390629-526C-C888-6E56-306333990D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Program Response to Team Report </a:t>
            </a:r>
          </a:p>
        </p:txBody>
      </p:sp>
      <p:graphicFrame>
        <p:nvGraphicFramePr>
          <p:cNvPr id="15" name="Content Placeholder 2">
            <a:extLst>
              <a:ext uri="{FF2B5EF4-FFF2-40B4-BE49-F238E27FC236}">
                <a16:creationId xmlns:a16="http://schemas.microsoft.com/office/drawing/2014/main" id="{22EB366E-706D-D0E4-9C88-0509FE475047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061561" y="2286795"/>
          <a:ext cx="10058400" cy="37608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224502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A9D79D-4568-5774-AE70-16A5BB2809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369" y="605896"/>
            <a:ext cx="3642309" cy="5646208"/>
          </a:xfrm>
        </p:spPr>
        <p:txBody>
          <a:bodyPr anchor="ctr">
            <a:normAutofit/>
          </a:bodyPr>
          <a:lstStyle/>
          <a:p>
            <a:r>
              <a:rPr lang="en-US" sz="4400">
                <a:latin typeface="Myanmar Text"/>
                <a:cs typeface="Myanmar Text"/>
              </a:rPr>
              <a:t>CPME Liaison Reviews the Program's Response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C76FF1-17D6-A7B3-4A58-1914CFB208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31958" y="605896"/>
            <a:ext cx="5923721" cy="5646208"/>
          </a:xfrm>
        </p:spPr>
        <p:txBody>
          <a:bodyPr anchor="ctr">
            <a:normAutofit/>
          </a:bodyPr>
          <a:lstStyle/>
          <a:p>
            <a:r>
              <a:rPr lang="en-US">
                <a:latin typeface="Myanmar Text"/>
                <a:cs typeface="Myanmar Text"/>
              </a:rPr>
              <a:t>Your CPME Staff Liaison will review your reply and the documents submitted.</a:t>
            </a:r>
          </a:p>
          <a:p>
            <a:r>
              <a:rPr lang="en-US"/>
              <a:t>They might:</a:t>
            </a:r>
          </a:p>
          <a:p>
            <a:pPr marL="383540" lvl="1"/>
            <a:r>
              <a:rPr lang="en-US"/>
              <a:t>Ask for clarification</a:t>
            </a:r>
          </a:p>
          <a:p>
            <a:pPr marL="383540" lvl="1"/>
            <a:r>
              <a:rPr lang="en-US">
                <a:latin typeface="Myanmar Text"/>
                <a:cs typeface="Myanmar Text"/>
              </a:rPr>
              <a:t>Ask for a Rotation Schedule (if your PANC involves evaluations/rotations)</a:t>
            </a:r>
          </a:p>
          <a:p>
            <a:pPr marL="383540" lvl="1"/>
            <a:r>
              <a:rPr lang="en-US">
                <a:latin typeface="Myanmar Text"/>
                <a:cs typeface="Myanmar Text"/>
              </a:rPr>
              <a:t>Suggest additional documents for you to submit</a:t>
            </a:r>
          </a:p>
          <a:p>
            <a:pPr marL="383540" lvl="1"/>
            <a:r>
              <a:rPr lang="en-US">
                <a:latin typeface="Myanmar Text"/>
                <a:cs typeface="Myanmar Text"/>
              </a:rPr>
              <a:t>Suggest you obtain required dates and/or signatures if not already there</a:t>
            </a:r>
          </a:p>
        </p:txBody>
      </p:sp>
    </p:spTree>
    <p:extLst>
      <p:ext uri="{BB962C8B-B14F-4D97-AF65-F5344CB8AC3E}">
        <p14:creationId xmlns:p14="http://schemas.microsoft.com/office/powerpoint/2010/main" val="26962874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302FFF-A786-9674-8C8B-4460B5EAD3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RRC Meeting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37949D-3358-B1DA-037B-235F5C93C3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108201"/>
            <a:ext cx="7929988" cy="4029949"/>
          </a:xfrm>
        </p:spPr>
        <p:txBody>
          <a:bodyPr vert="horz" lIns="0" tIns="45720" rIns="0" bIns="45720" rtlCol="0" anchor="t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000">
                <a:latin typeface="Myanmar Text"/>
                <a:cs typeface="Myanmar Text"/>
              </a:rPr>
              <a:t>The Residency Review Committee meets twice a year in the spring and fall.</a:t>
            </a:r>
          </a:p>
          <a:p>
            <a:pPr>
              <a:lnSpc>
                <a:spcPct val="100000"/>
              </a:lnSpc>
            </a:pPr>
            <a:r>
              <a:rPr lang="en-US" sz="2000">
                <a:latin typeface="Myanmar Text"/>
                <a:cs typeface="Myanmar Text"/>
              </a:rPr>
              <a:t>The RRC reviews:</a:t>
            </a:r>
          </a:p>
          <a:p>
            <a:pPr marL="383540" lvl="1">
              <a:lnSpc>
                <a:spcPct val="100000"/>
              </a:lnSpc>
            </a:pPr>
            <a:r>
              <a:rPr lang="en-US" sz="2000">
                <a:latin typeface="Myanmar Text"/>
                <a:cs typeface="Myanmar Text"/>
              </a:rPr>
              <a:t>Team reports completed in prior half of year</a:t>
            </a:r>
          </a:p>
          <a:p>
            <a:pPr marL="932180" lvl="4">
              <a:lnSpc>
                <a:spcPct val="100000"/>
              </a:lnSpc>
            </a:pPr>
            <a:r>
              <a:rPr lang="en-US" sz="1500">
                <a:latin typeface="Myanmar Text"/>
                <a:cs typeface="Myanmar Text"/>
              </a:rPr>
              <a:t>Fall meeting reviews spring on-sites</a:t>
            </a:r>
          </a:p>
          <a:p>
            <a:pPr marL="932180" lvl="4">
              <a:lnSpc>
                <a:spcPct val="100000"/>
              </a:lnSpc>
            </a:pPr>
            <a:r>
              <a:rPr lang="en-US" sz="1500">
                <a:latin typeface="Myanmar Text"/>
                <a:cs typeface="Myanmar Text"/>
              </a:rPr>
              <a:t>Spring meeting reviews fall on-sites</a:t>
            </a:r>
            <a:endParaRPr lang="en-US" sz="1500"/>
          </a:p>
          <a:p>
            <a:pPr lvl="4">
              <a:lnSpc>
                <a:spcPct val="100000"/>
              </a:lnSpc>
            </a:pPr>
            <a:endParaRPr lang="en-US" sz="1500"/>
          </a:p>
          <a:p>
            <a:pPr marL="383540" lvl="1">
              <a:lnSpc>
                <a:spcPct val="100000"/>
              </a:lnSpc>
            </a:pPr>
            <a:r>
              <a:rPr lang="en-US" sz="2000">
                <a:latin typeface="Myanmar Text"/>
                <a:cs typeface="Myanmar Text"/>
              </a:rPr>
              <a:t>Program responses to the team report, and associated materials submitted</a:t>
            </a:r>
          </a:p>
          <a:p>
            <a:pPr lvl="1">
              <a:lnSpc>
                <a:spcPct val="100000"/>
              </a:lnSpc>
            </a:pPr>
            <a:endParaRPr lang="en-US" sz="2000"/>
          </a:p>
          <a:p>
            <a:pPr marL="383540" lvl="1">
              <a:lnSpc>
                <a:spcPct val="100000"/>
              </a:lnSpc>
            </a:pPr>
            <a:r>
              <a:rPr lang="en-US" sz="2000"/>
              <a:t>Logs in PRR if needed</a:t>
            </a:r>
          </a:p>
          <a:p>
            <a:pPr marL="201168" lvl="1" indent="0">
              <a:lnSpc>
                <a:spcPct val="100000"/>
              </a:lnSpc>
              <a:buNone/>
            </a:pPr>
            <a:endParaRPr lang="en-US" sz="1300"/>
          </a:p>
          <a:p>
            <a:pPr marL="201168" lvl="1" indent="0">
              <a:lnSpc>
                <a:spcPct val="100000"/>
              </a:lnSpc>
              <a:buNone/>
            </a:pPr>
            <a:endParaRPr lang="en-US" sz="1500"/>
          </a:p>
        </p:txBody>
      </p:sp>
      <p:pic>
        <p:nvPicPr>
          <p:cNvPr id="7" name="Graphic 6" descr="Meeting">
            <a:extLst>
              <a:ext uri="{FF2B5EF4-FFF2-40B4-BE49-F238E27FC236}">
                <a16:creationId xmlns:a16="http://schemas.microsoft.com/office/drawing/2014/main" id="{0E6EF28B-0499-FEC4-3512-5B150C97BED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839942" y="2023963"/>
            <a:ext cx="3144043" cy="3144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4685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9DDAFAC-ADDA-4EF3-3ED8-6613D3AF4E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A4E769-4C7C-990C-212F-3BA6297939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RRC Meeting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B4A8C5-E20B-3030-9CC1-D63DDC34CC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108201"/>
            <a:ext cx="7929988" cy="4029949"/>
          </a:xfrm>
        </p:spPr>
        <p:txBody>
          <a:bodyPr vert="horz" lIns="0" tIns="45720" rIns="0" bIns="45720" rtlCol="0" anchor="t"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000">
                <a:latin typeface="Myanmar Text"/>
                <a:cs typeface="Myanmar Text"/>
              </a:rPr>
              <a:t>Based on its review, the RRC: </a:t>
            </a:r>
          </a:p>
          <a:p>
            <a:pPr marL="201168" lvl="1" indent="0">
              <a:lnSpc>
                <a:spcPct val="100000"/>
              </a:lnSpc>
              <a:buNone/>
            </a:pPr>
            <a:endParaRPr lang="en-US" sz="1300"/>
          </a:p>
          <a:p>
            <a:pPr marL="201168" lvl="1" indent="0">
              <a:lnSpc>
                <a:spcPct val="100000"/>
              </a:lnSpc>
              <a:buNone/>
            </a:pPr>
            <a:endParaRPr lang="en-US" sz="1300"/>
          </a:p>
          <a:p>
            <a:pPr marL="200660" lvl="1" indent="0">
              <a:lnSpc>
                <a:spcPct val="100000"/>
              </a:lnSpc>
              <a:buNone/>
            </a:pPr>
            <a:r>
              <a:rPr lang="en-US" sz="2200">
                <a:latin typeface="Myanmar Text"/>
                <a:cs typeface="Myanmar Text"/>
              </a:rPr>
              <a:t>Determines if “Potential Areas of Noncompliance” are actually “Areas of Noncompliance”  or not</a:t>
            </a:r>
          </a:p>
          <a:p>
            <a:pPr marL="201168" lvl="1" indent="0">
              <a:lnSpc>
                <a:spcPct val="100000"/>
              </a:lnSpc>
              <a:buNone/>
            </a:pPr>
            <a:endParaRPr lang="en-US" sz="2200"/>
          </a:p>
          <a:p>
            <a:pPr marL="200660" lvl="1" indent="0">
              <a:lnSpc>
                <a:spcPct val="100000"/>
              </a:lnSpc>
              <a:buNone/>
            </a:pPr>
            <a:r>
              <a:rPr lang="en-US" sz="2200">
                <a:latin typeface="Myanmar Text"/>
                <a:cs typeface="Myanmar Text"/>
              </a:rPr>
              <a:t>Determines if OTHER areas of noncompliance should be added</a:t>
            </a:r>
          </a:p>
          <a:p>
            <a:pPr marL="201168" lvl="1" indent="0">
              <a:lnSpc>
                <a:spcPct val="100000"/>
              </a:lnSpc>
              <a:buNone/>
            </a:pPr>
            <a:endParaRPr lang="en-US" sz="1500"/>
          </a:p>
        </p:txBody>
      </p:sp>
      <p:pic>
        <p:nvPicPr>
          <p:cNvPr id="7" name="Graphic 6" descr="Meeting">
            <a:extLst>
              <a:ext uri="{FF2B5EF4-FFF2-40B4-BE49-F238E27FC236}">
                <a16:creationId xmlns:a16="http://schemas.microsoft.com/office/drawing/2014/main" id="{A8EAC2BD-A6C0-A350-FC45-DC1BE48904F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839942" y="2023963"/>
            <a:ext cx="3144043" cy="3144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9312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E3CD74-9894-DED3-7B64-E14A941097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>
            <a:normAutofit/>
          </a:bodyPr>
          <a:lstStyle/>
          <a:p>
            <a:r>
              <a:rPr lang="en-US">
                <a:latin typeface="Myanmar Text"/>
                <a:cs typeface="Myanmar Text"/>
              </a:rPr>
              <a:t>RRC Recommends an Accreditation Action to the Council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6A70AF-B2AD-C3B2-66D0-02FFF0B794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45720" rIns="0" bIns="45720" rtlCol="0" anchor="t">
            <a:normAutofit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/>
              <a:t>Accreditation</a:t>
            </a:r>
          </a:p>
          <a:p>
            <a:pPr marL="457200" indent="-457200">
              <a:buFont typeface="+mj-lt"/>
              <a:buAutoNum type="arabicPeriod"/>
            </a:pPr>
            <a:r>
              <a:rPr lang="en-US"/>
              <a:t>Accreditation </a:t>
            </a:r>
            <a:r>
              <a:rPr lang="en-US" i="1"/>
              <a:t>with Report</a:t>
            </a:r>
          </a:p>
          <a:p>
            <a:pPr marL="457200" indent="-457200">
              <a:buFont typeface="+mj-lt"/>
              <a:buAutoNum type="arabicPeriod"/>
            </a:pPr>
            <a:r>
              <a:rPr lang="en-US">
                <a:latin typeface="Myanmar Text"/>
                <a:cs typeface="Myanmar Text"/>
              </a:rPr>
              <a:t>Probationary Accreditation (with or without the ability to take new residents) </a:t>
            </a:r>
          </a:p>
          <a:p>
            <a:pPr marL="457200" indent="-457200">
              <a:buFont typeface="+mj-lt"/>
              <a:buAutoNum type="arabicPeriod"/>
            </a:pPr>
            <a:r>
              <a:rPr lang="en-US">
                <a:latin typeface="Myanmar Text"/>
                <a:cs typeface="Myanmar Text"/>
              </a:rPr>
              <a:t>Withdrawal of Accreditation</a:t>
            </a:r>
          </a:p>
          <a:p>
            <a:pPr marL="0" indent="0">
              <a:buNone/>
            </a:pPr>
            <a:r>
              <a:rPr lang="en-US">
                <a:latin typeface="Myanmar Text"/>
                <a:cs typeface="Myanmar Text"/>
              </a:rPr>
              <a:t>All materials and a summary are provided to CPME for review and final decision. CPME also meets twice annually, usually a month after the RRC meeting.</a:t>
            </a: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9078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67EAE4-5C80-1BFC-1F08-2DE91F7B07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CPME Accreditation Action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773177-B65D-DE96-50FF-BA31181376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45720" rIns="0" bIns="45720" rtlCol="0" anchor="t">
            <a:normAutofit/>
          </a:bodyPr>
          <a:lstStyle/>
          <a:p>
            <a:pPr marL="0" indent="0">
              <a:buNone/>
            </a:pPr>
            <a:r>
              <a:rPr lang="en-US">
                <a:latin typeface="Myanmar Text"/>
                <a:cs typeface="Myanmar Text"/>
              </a:rPr>
              <a:t>CPME reviews information and RRC recommendations.</a:t>
            </a:r>
            <a:endParaRPr lang="en-US"/>
          </a:p>
          <a:p>
            <a:pPr marL="0" indent="0">
              <a:buNone/>
            </a:pPr>
            <a:r>
              <a:rPr lang="en-US">
                <a:latin typeface="Myanmar Text"/>
                <a:cs typeface="Myanmar Text"/>
              </a:rPr>
              <a:t>CPME decides on final program status and sends a report to the program.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800"/>
              <a:t>Accreditation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800"/>
              <a:t>Accreditation </a:t>
            </a:r>
            <a:r>
              <a:rPr lang="en-US" sz="1800" i="1"/>
              <a:t>with Report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800"/>
              <a:t>Probationary Accreditation (with or without ability to take new residents)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1800"/>
              <a:t>Withdrawal of Accreditation</a:t>
            </a:r>
          </a:p>
          <a:p>
            <a:pPr marL="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2626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62F0BC-4138-4128-8E85-3D70A84C3D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Myanmar Text"/>
                <a:cs typeface="Myanmar Text"/>
              </a:rPr>
              <a:t>Progress Reports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D29315-211D-4EE2-A943-C5DAE6EDEF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108201"/>
            <a:ext cx="10408180" cy="3760891"/>
          </a:xfrm>
        </p:spPr>
        <p:txBody>
          <a:bodyPr vert="horz" lIns="0" tIns="45720" rIns="0" bIns="45720" rtlCol="0" anchor="t">
            <a:normAutofit/>
          </a:bodyPr>
          <a:lstStyle/>
          <a:p>
            <a:r>
              <a:rPr lang="en-US">
                <a:latin typeface="Myanmar Text"/>
                <a:cs typeface="Myanmar Text"/>
              </a:rPr>
              <a:t>If there are areas of noncompliance, the program will need to work to correct them and provide documentation of correction.</a:t>
            </a:r>
          </a:p>
          <a:p>
            <a:r>
              <a:rPr lang="en-US">
                <a:latin typeface="Myanmar Text"/>
                <a:cs typeface="Myanmar Text"/>
              </a:rPr>
              <a:t>The program will have a chance to provide a progress report to RRC/CPME prior to their next meetings. </a:t>
            </a:r>
          </a:p>
          <a:p>
            <a:r>
              <a:rPr lang="en-US">
                <a:latin typeface="Myanmar Text"/>
                <a:cs typeface="Myanmar Text"/>
              </a:rPr>
              <a:t>Link: </a:t>
            </a:r>
            <a:r>
              <a:rPr lang="en-US">
                <a:latin typeface="Myanmar Text"/>
                <a:cs typeface="Myanmar Text"/>
                <a:hlinkClick r:id="rId2"/>
              </a:rPr>
              <a:t>RRC Meeting Dates and Submission Deadlines – </a:t>
            </a:r>
            <a:r>
              <a:rPr lang="en-US">
                <a:latin typeface="Myanmar Text"/>
                <a:cs typeface="Myanmar Text"/>
              </a:rPr>
              <a:t>CPME</a:t>
            </a:r>
          </a:p>
          <a:p>
            <a:r>
              <a:rPr lang="en-US">
                <a:latin typeface="Myanmar Text"/>
                <a:cs typeface="Myanmar Text"/>
              </a:rPr>
              <a:t>The progress report should include a well-organized letter and bookmarked PDF with any supplemental materials.</a:t>
            </a:r>
          </a:p>
        </p:txBody>
      </p:sp>
    </p:spTree>
    <p:extLst>
      <p:ext uri="{BB962C8B-B14F-4D97-AF65-F5344CB8AC3E}">
        <p14:creationId xmlns:p14="http://schemas.microsoft.com/office/powerpoint/2010/main" val="3890763764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VTI">
  <a:themeElements>
    <a:clrScheme name="Custom 2">
      <a:dk1>
        <a:srgbClr val="344068"/>
      </a:dk1>
      <a:lt1>
        <a:srgbClr val="C4D9E4"/>
      </a:lt1>
      <a:dk2>
        <a:srgbClr val="4DA23E"/>
      </a:dk2>
      <a:lt2>
        <a:srgbClr val="A9DC92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ct">
      <a:majorFont>
        <a:latin typeface="Georgia Pro Cond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Speak Pro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VTI" id="{ABE3C30C-0FC0-4450-828E-52DE70F1BCCB}" vid="{A6E2497D-935A-4CFD-B9FD-6DCB15FA68B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21d4c215-7d80-40c8-95cb-1022683f4e5d">
      <UserInfo>
        <DisplayName/>
        <AccountId xsi:nil="true"/>
        <AccountType/>
      </UserInfo>
    </SharedWithUsers>
    <lcf76f155ced4ddcb4097134ff3c332f xmlns="fcd50eeb-4b82-4317-be54-1fe3687ad23d">
      <Terms xmlns="http://schemas.microsoft.com/office/infopath/2007/PartnerControls"/>
    </lcf76f155ced4ddcb4097134ff3c332f>
    <TaxCatchAll xmlns="21d4c215-7d80-40c8-95cb-1022683f4e5d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D679A9C45649340BC7077713D2094F0" ma:contentTypeVersion="19" ma:contentTypeDescription="Create a new document." ma:contentTypeScope="" ma:versionID="3051f97fd229b1959d8e8f704119235e">
  <xsd:schema xmlns:xsd="http://www.w3.org/2001/XMLSchema" xmlns:xs="http://www.w3.org/2001/XMLSchema" xmlns:p="http://schemas.microsoft.com/office/2006/metadata/properties" xmlns:ns2="fcd50eeb-4b82-4317-be54-1fe3687ad23d" xmlns:ns3="21d4c215-7d80-40c8-95cb-1022683f4e5d" targetNamespace="http://schemas.microsoft.com/office/2006/metadata/properties" ma:root="true" ma:fieldsID="4e65001b7654dcc2636992c95bf7b733" ns2:_="" ns3:_="">
    <xsd:import namespace="fcd50eeb-4b82-4317-be54-1fe3687ad23d"/>
    <xsd:import namespace="21d4c215-7d80-40c8-95cb-1022683f4e5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cd50eeb-4b82-4317-be54-1fe3687ad23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67375ec6-d0ce-414e-bc2d-1f160d9ff07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1d4c215-7d80-40c8-95cb-1022683f4e5d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5b0c0bfb-3a42-4f7b-98ac-5c5363924f27}" ma:internalName="TaxCatchAll" ma:showField="CatchAllData" ma:web="21d4c215-7d80-40c8-95cb-1022683f4e5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928149A-2A2D-48BB-AC79-35CB50A12B9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C0ED6DE-CC46-441A-9D84-077322BD32E6}">
  <ds:schemaRefs>
    <ds:schemaRef ds:uri="21d4c215-7d80-40c8-95cb-1022683f4e5d"/>
    <ds:schemaRef ds:uri="fcd50eeb-4b82-4317-be54-1fe3687ad23d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CFEBB720-FFF9-474A-8B9F-9798504F8A97}">
  <ds:schemaRefs>
    <ds:schemaRef ds:uri="21d4c215-7d80-40c8-95cb-1022683f4e5d"/>
    <ds:schemaRef ds:uri="fcd50eeb-4b82-4317-be54-1fe3687ad23d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</TotalTime>
  <Words>689</Words>
  <Application>Microsoft Office PowerPoint</Application>
  <PresentationFormat>Widescreen</PresentationFormat>
  <Paragraphs>95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6" baseType="lpstr">
      <vt:lpstr>Aptos</vt:lpstr>
      <vt:lpstr>Arial</vt:lpstr>
      <vt:lpstr>Calibri</vt:lpstr>
      <vt:lpstr>Georgia Pro Cond Light</vt:lpstr>
      <vt:lpstr>Gill Sans MT</vt:lpstr>
      <vt:lpstr>Gill Sans Nova</vt:lpstr>
      <vt:lpstr>Myanmar Text</vt:lpstr>
      <vt:lpstr>Speak Pro</vt:lpstr>
      <vt:lpstr>Times New Roman</vt:lpstr>
      <vt:lpstr>Wingdings</vt:lpstr>
      <vt:lpstr>RetrospectVTI</vt:lpstr>
      <vt:lpstr>After the On-site Evaluation</vt:lpstr>
      <vt:lpstr>Take a Deep Breath and Relax</vt:lpstr>
      <vt:lpstr>Consider the Summation Review</vt:lpstr>
      <vt:lpstr>Review Any Potential Areas of Noncompli-ance</vt:lpstr>
      <vt:lpstr>What Happens to the Team Report?</vt:lpstr>
      <vt:lpstr>The CPME 370 - Team Report</vt:lpstr>
      <vt:lpstr>The CPME 370 - Team Report</vt:lpstr>
      <vt:lpstr>Response to Team Report and Potential Areas of Noncompliance (PANC)</vt:lpstr>
      <vt:lpstr>Program Response to Team Report </vt:lpstr>
      <vt:lpstr>CPME Liaison Reviews the Program's Response</vt:lpstr>
      <vt:lpstr>RRC Meeting</vt:lpstr>
      <vt:lpstr>RRC Meeting</vt:lpstr>
      <vt:lpstr>RRC Recommends an Accreditation Action to the Council</vt:lpstr>
      <vt:lpstr>CPME Accreditation Action</vt:lpstr>
      <vt:lpstr>Progress Reports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Nancy L. Chouinard</dc:creator>
  <cp:lastModifiedBy>Briana Santos</cp:lastModifiedBy>
  <cp:revision>1</cp:revision>
  <dcterms:created xsi:type="dcterms:W3CDTF">2013-07-15T20:26:40Z</dcterms:created>
  <dcterms:modified xsi:type="dcterms:W3CDTF">2026-09-15T19:08:14Z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0x010100AD679A9C45649340BC7077713D2094F0</vt:lpwstr>
  </property>
  <property fmtid="{D5CDD505-2E9C-101B-9397-08002B2CF9AE}" pid="4" name="ComplianceAssetId">
    <vt:lpwstr/>
  </property>
  <property fmtid="{D5CDD505-2E9C-101B-9397-08002B2CF9AE}" pid="5" name="_ExtendedDescription">
    <vt:lpwstr/>
  </property>
  <property fmtid="{D5CDD505-2E9C-101B-9397-08002B2CF9AE}" pid="6" name="TriggerFlowInfo">
    <vt:lpwstr/>
  </property>
</Properties>
</file>