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2" r:id="rId4"/>
  </p:sldMasterIdLst>
  <p:notesMasterIdLst>
    <p:notesMasterId r:id="rId59"/>
  </p:notesMasterIdLst>
  <p:sldIdLst>
    <p:sldId id="256" r:id="rId5"/>
    <p:sldId id="639" r:id="rId6"/>
    <p:sldId id="617" r:id="rId7"/>
    <p:sldId id="640" r:id="rId8"/>
    <p:sldId id="309" r:id="rId9"/>
    <p:sldId id="641" r:id="rId10"/>
    <p:sldId id="614" r:id="rId11"/>
    <p:sldId id="642" r:id="rId12"/>
    <p:sldId id="643" r:id="rId13"/>
    <p:sldId id="288" r:id="rId14"/>
    <p:sldId id="644" r:id="rId15"/>
    <p:sldId id="265" r:id="rId16"/>
    <p:sldId id="624" r:id="rId17"/>
    <p:sldId id="646" r:id="rId18"/>
    <p:sldId id="266" r:id="rId19"/>
    <p:sldId id="647" r:id="rId20"/>
    <p:sldId id="269" r:id="rId21"/>
    <p:sldId id="623" r:id="rId22"/>
    <p:sldId id="280" r:id="rId23"/>
    <p:sldId id="290" r:id="rId24"/>
    <p:sldId id="291" r:id="rId25"/>
    <p:sldId id="267" r:id="rId26"/>
    <p:sldId id="263" r:id="rId27"/>
    <p:sldId id="650" r:id="rId28"/>
    <p:sldId id="264" r:id="rId29"/>
    <p:sldId id="270" r:id="rId30"/>
    <p:sldId id="271" r:id="rId31"/>
    <p:sldId id="273" r:id="rId32"/>
    <p:sldId id="292" r:id="rId33"/>
    <p:sldId id="652" r:id="rId34"/>
    <p:sldId id="293" r:id="rId35"/>
    <p:sldId id="294" r:id="rId36"/>
    <p:sldId id="653" r:id="rId37"/>
    <p:sldId id="295" r:id="rId38"/>
    <p:sldId id="298" r:id="rId39"/>
    <p:sldId id="301" r:id="rId40"/>
    <p:sldId id="654" r:id="rId41"/>
    <p:sldId id="655" r:id="rId42"/>
    <p:sldId id="296" r:id="rId43"/>
    <p:sldId id="656" r:id="rId44"/>
    <p:sldId id="299" r:id="rId45"/>
    <p:sldId id="300" r:id="rId46"/>
    <p:sldId id="657" r:id="rId47"/>
    <p:sldId id="658" r:id="rId48"/>
    <p:sldId id="659" r:id="rId49"/>
    <p:sldId id="660" r:id="rId50"/>
    <p:sldId id="661" r:id="rId51"/>
    <p:sldId id="303" r:id="rId52"/>
    <p:sldId id="306" r:id="rId53"/>
    <p:sldId id="304" r:id="rId54"/>
    <p:sldId id="305" r:id="rId55"/>
    <p:sldId id="307" r:id="rId56"/>
    <p:sldId id="662" r:id="rId57"/>
    <p:sldId id="663"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3DF"/>
    <a:srgbClr val="0260D7"/>
    <a:srgbClr val="005DDE"/>
    <a:srgbClr val="030000"/>
    <a:srgbClr val="FFFFFF"/>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2" d="100"/>
          <a:sy n="42" d="100"/>
        </p:scale>
        <p:origin x="52" y="4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FCAE7A-2236-4DBF-BDB7-5EF1892C5FD7}" type="doc">
      <dgm:prSet loTypeId="urn:microsoft.com/office/officeart/2008/layout/LinedList" loCatId="list" qsTypeId="urn:microsoft.com/office/officeart/2005/8/quickstyle/simple1#6" qsCatId="simple" csTypeId="urn:microsoft.com/office/officeart/2005/8/colors/accent1_2#2" csCatId="accent1" phldr="1"/>
      <dgm:spPr/>
      <dgm:t>
        <a:bodyPr/>
        <a:lstStyle/>
        <a:p>
          <a:endParaRPr lang="en-US"/>
        </a:p>
      </dgm:t>
    </dgm:pt>
    <dgm:pt modelId="{D228E61C-338D-4DD8-A5EF-E07BD91D24C0}">
      <dgm:prSet/>
      <dgm:spPr/>
      <dgm:t>
        <a:bodyPr/>
        <a:lstStyle/>
        <a:p>
          <a:r>
            <a:rPr lang="en-US"/>
            <a:t>Program </a:t>
          </a:r>
          <a:r>
            <a:rPr lang="en-US">
              <a:latin typeface="Century Gothic" panose="020B0502020202020204"/>
            </a:rPr>
            <a:t>Director</a:t>
          </a:r>
          <a:r>
            <a:rPr lang="en-US"/>
            <a:t> </a:t>
          </a:r>
        </a:p>
      </dgm:t>
    </dgm:pt>
    <dgm:pt modelId="{A0ED5AE6-F150-45C2-974C-2382C7431355}" type="parTrans" cxnId="{C2711B37-2B1C-4500-8624-E6F5E30AD5A3}">
      <dgm:prSet/>
      <dgm:spPr/>
      <dgm:t>
        <a:bodyPr/>
        <a:lstStyle/>
        <a:p>
          <a:endParaRPr lang="en-US"/>
        </a:p>
      </dgm:t>
    </dgm:pt>
    <dgm:pt modelId="{FD23969E-A4CE-4769-9CA3-529ABE1955F4}" type="sibTrans" cxnId="{C2711B37-2B1C-4500-8624-E6F5E30AD5A3}">
      <dgm:prSet/>
      <dgm:spPr/>
      <dgm:t>
        <a:bodyPr/>
        <a:lstStyle/>
        <a:p>
          <a:endParaRPr lang="en-US"/>
        </a:p>
      </dgm:t>
    </dgm:pt>
    <dgm:pt modelId="{542E9C15-1913-4836-A2AE-2916FC87286E}">
      <dgm:prSet/>
      <dgm:spPr/>
      <dgm:t>
        <a:bodyPr/>
        <a:lstStyle/>
        <a:p>
          <a:r>
            <a:rPr lang="en-US"/>
            <a:t>Chief </a:t>
          </a:r>
          <a:r>
            <a:rPr lang="en-US">
              <a:latin typeface="Century Gothic" panose="020B0502020202020204"/>
            </a:rPr>
            <a:t>Executive</a:t>
          </a:r>
          <a:r>
            <a:rPr lang="en-US"/>
            <a:t> </a:t>
          </a:r>
          <a:r>
            <a:rPr lang="en-US">
              <a:latin typeface="Century Gothic" panose="020B0502020202020204"/>
            </a:rPr>
            <a:t>Officer</a:t>
          </a:r>
          <a:r>
            <a:rPr lang="en-US"/>
            <a:t>(s) </a:t>
          </a:r>
        </a:p>
      </dgm:t>
    </dgm:pt>
    <dgm:pt modelId="{7C383299-CEE6-4DB5-806A-E9F573672D21}" type="parTrans" cxnId="{2BE9C4FE-A43B-4355-918F-575127434F0A}">
      <dgm:prSet/>
      <dgm:spPr/>
      <dgm:t>
        <a:bodyPr/>
        <a:lstStyle/>
        <a:p>
          <a:endParaRPr lang="en-US"/>
        </a:p>
      </dgm:t>
    </dgm:pt>
    <dgm:pt modelId="{D2A3EBDE-67A5-4774-9901-529928D8334D}" type="sibTrans" cxnId="{2BE9C4FE-A43B-4355-918F-575127434F0A}">
      <dgm:prSet/>
      <dgm:spPr/>
      <dgm:t>
        <a:bodyPr/>
        <a:lstStyle/>
        <a:p>
          <a:endParaRPr lang="en-US"/>
        </a:p>
      </dgm:t>
    </dgm:pt>
    <dgm:pt modelId="{D93A52E3-F766-4026-990C-B403895A675E}">
      <dgm:prSet/>
      <dgm:spPr/>
      <dgm:t>
        <a:bodyPr/>
        <a:lstStyle/>
        <a:p>
          <a:r>
            <a:rPr lang="en-US"/>
            <a:t>Director of </a:t>
          </a:r>
          <a:r>
            <a:rPr lang="en-US">
              <a:latin typeface="Century Gothic" panose="020B0502020202020204"/>
            </a:rPr>
            <a:t>Medical</a:t>
          </a:r>
          <a:r>
            <a:rPr lang="en-US"/>
            <a:t> </a:t>
          </a:r>
          <a:r>
            <a:rPr lang="en-US">
              <a:latin typeface="Century Gothic" panose="020B0502020202020204"/>
            </a:rPr>
            <a:t>Education</a:t>
          </a:r>
          <a:r>
            <a:rPr lang="en-US"/>
            <a:t> – if department/position exists </a:t>
          </a:r>
        </a:p>
      </dgm:t>
    </dgm:pt>
    <dgm:pt modelId="{3EB07324-C402-4596-B748-5ACEC7E31EDD}" type="parTrans" cxnId="{611388C5-0DD8-44CC-9695-87A025177F31}">
      <dgm:prSet/>
      <dgm:spPr/>
      <dgm:t>
        <a:bodyPr/>
        <a:lstStyle/>
        <a:p>
          <a:endParaRPr lang="en-US"/>
        </a:p>
      </dgm:t>
    </dgm:pt>
    <dgm:pt modelId="{9A6E8EB8-3AA9-4328-B982-D5C9A80C642A}" type="sibTrans" cxnId="{611388C5-0DD8-44CC-9695-87A025177F31}">
      <dgm:prSet/>
      <dgm:spPr/>
      <dgm:t>
        <a:bodyPr/>
        <a:lstStyle/>
        <a:p>
          <a:endParaRPr lang="en-US"/>
        </a:p>
      </dgm:t>
    </dgm:pt>
    <dgm:pt modelId="{CEBCD1C9-83BE-42DA-B2F1-FD291960E6CE}">
      <dgm:prSet/>
      <dgm:spPr/>
      <dgm:t>
        <a:bodyPr/>
        <a:lstStyle/>
        <a:p>
          <a:pPr rtl="0"/>
          <a:r>
            <a:rPr lang="en-US"/>
            <a:t>Site </a:t>
          </a:r>
          <a:r>
            <a:rPr lang="en-US">
              <a:latin typeface="Century Gothic" panose="020B0502020202020204"/>
            </a:rPr>
            <a:t>Coordinators</a:t>
          </a:r>
          <a:r>
            <a:rPr lang="en-US"/>
            <a:t> – if </a:t>
          </a:r>
          <a:r>
            <a:rPr lang="en-US">
              <a:latin typeface="Century Gothic" panose="020B0502020202020204"/>
            </a:rPr>
            <a:t>program director</a:t>
          </a:r>
          <a:r>
            <a:rPr lang="en-US"/>
            <a:t> not active at that site</a:t>
          </a:r>
        </a:p>
      </dgm:t>
    </dgm:pt>
    <dgm:pt modelId="{20C960A5-7A04-4526-B0EB-8CE70077A936}" type="parTrans" cxnId="{733D464A-1EFF-4DCC-A107-3189E4EBF383}">
      <dgm:prSet/>
      <dgm:spPr/>
      <dgm:t>
        <a:bodyPr/>
        <a:lstStyle/>
        <a:p>
          <a:endParaRPr lang="en-US"/>
        </a:p>
      </dgm:t>
    </dgm:pt>
    <dgm:pt modelId="{35DCF648-A182-4DFD-BA53-7A149428946F}" type="sibTrans" cxnId="{733D464A-1EFF-4DCC-A107-3189E4EBF383}">
      <dgm:prSet/>
      <dgm:spPr/>
      <dgm:t>
        <a:bodyPr/>
        <a:lstStyle/>
        <a:p>
          <a:endParaRPr lang="en-US"/>
        </a:p>
      </dgm:t>
    </dgm:pt>
    <dgm:pt modelId="{8AFC05AB-731F-4422-A782-7A5122E99521}">
      <dgm:prSet/>
      <dgm:spPr/>
      <dgm:t>
        <a:bodyPr/>
        <a:lstStyle/>
        <a:p>
          <a:r>
            <a:rPr lang="en-US"/>
            <a:t>Chiefs of </a:t>
          </a:r>
          <a:r>
            <a:rPr lang="en-US">
              <a:latin typeface="Century Gothic" panose="020B0502020202020204"/>
            </a:rPr>
            <a:t>Medical</a:t>
          </a:r>
          <a:r>
            <a:rPr lang="en-US"/>
            <a:t> and/or </a:t>
          </a:r>
          <a:r>
            <a:rPr lang="en-US">
              <a:latin typeface="Century Gothic" panose="020B0502020202020204"/>
            </a:rPr>
            <a:t>Surgical</a:t>
          </a:r>
          <a:r>
            <a:rPr lang="en-US"/>
            <a:t> </a:t>
          </a:r>
          <a:r>
            <a:rPr lang="en-US">
              <a:latin typeface="Century Gothic" panose="020B0502020202020204"/>
            </a:rPr>
            <a:t>Staffs</a:t>
          </a:r>
          <a:r>
            <a:rPr lang="en-US"/>
            <a:t> </a:t>
          </a:r>
        </a:p>
      </dgm:t>
    </dgm:pt>
    <dgm:pt modelId="{1CC50DF4-1BB6-41EF-A96C-29FF792123BE}" type="parTrans" cxnId="{04EC9A3B-CDB3-47A3-9745-12DB0D296E2F}">
      <dgm:prSet/>
      <dgm:spPr/>
      <dgm:t>
        <a:bodyPr/>
        <a:lstStyle/>
        <a:p>
          <a:endParaRPr lang="en-US"/>
        </a:p>
      </dgm:t>
    </dgm:pt>
    <dgm:pt modelId="{DEED02E6-EE11-4894-8503-D283FBE90741}" type="sibTrans" cxnId="{04EC9A3B-CDB3-47A3-9745-12DB0D296E2F}">
      <dgm:prSet/>
      <dgm:spPr/>
      <dgm:t>
        <a:bodyPr/>
        <a:lstStyle/>
        <a:p>
          <a:endParaRPr lang="en-US"/>
        </a:p>
      </dgm:t>
    </dgm:pt>
    <dgm:pt modelId="{AF8F4156-4CDC-415B-85D8-6C26A063328F}">
      <dgm:prSet/>
      <dgm:spPr/>
      <dgm:t>
        <a:bodyPr/>
        <a:lstStyle/>
        <a:p>
          <a:r>
            <a:rPr lang="en-US"/>
            <a:t>Podiatric (active) staff</a:t>
          </a:r>
        </a:p>
      </dgm:t>
    </dgm:pt>
    <dgm:pt modelId="{21C8932C-0AF5-4453-97CD-55F880F28BBA}" type="parTrans" cxnId="{1CD0ED10-3B0E-4E37-8292-B29C312DBEC8}">
      <dgm:prSet/>
      <dgm:spPr/>
      <dgm:t>
        <a:bodyPr/>
        <a:lstStyle/>
        <a:p>
          <a:endParaRPr lang="en-US"/>
        </a:p>
      </dgm:t>
    </dgm:pt>
    <dgm:pt modelId="{5D93D27C-1CCA-4929-A88A-7671F6D925B9}" type="sibTrans" cxnId="{1CD0ED10-3B0E-4E37-8292-B29C312DBEC8}">
      <dgm:prSet/>
      <dgm:spPr/>
      <dgm:t>
        <a:bodyPr/>
        <a:lstStyle/>
        <a:p>
          <a:endParaRPr lang="en-US"/>
        </a:p>
      </dgm:t>
    </dgm:pt>
    <dgm:pt modelId="{F3EE2C90-E177-4C09-ADCD-5E64A084174A}">
      <dgm:prSet/>
      <dgm:spPr/>
      <dgm:t>
        <a:bodyPr/>
        <a:lstStyle/>
        <a:p>
          <a:r>
            <a:rPr lang="en-US"/>
            <a:t>Medical/osteopathic staff - must represent each rotation provided </a:t>
          </a:r>
        </a:p>
      </dgm:t>
    </dgm:pt>
    <dgm:pt modelId="{652EA9EC-9A8E-4C09-8218-251BDC12161C}" type="parTrans" cxnId="{5C6A57A2-C68D-4E26-AE3D-777DB827E632}">
      <dgm:prSet/>
      <dgm:spPr/>
      <dgm:t>
        <a:bodyPr/>
        <a:lstStyle/>
        <a:p>
          <a:endParaRPr lang="en-US"/>
        </a:p>
      </dgm:t>
    </dgm:pt>
    <dgm:pt modelId="{982BA3FE-CE42-481C-9211-C80120928607}" type="sibTrans" cxnId="{5C6A57A2-C68D-4E26-AE3D-777DB827E632}">
      <dgm:prSet/>
      <dgm:spPr/>
      <dgm:t>
        <a:bodyPr/>
        <a:lstStyle/>
        <a:p>
          <a:endParaRPr lang="en-US"/>
        </a:p>
      </dgm:t>
    </dgm:pt>
    <dgm:pt modelId="{FB0597A7-48EC-4D2E-8136-88BD729070F5}">
      <dgm:prSet/>
      <dgm:spPr/>
      <dgm:t>
        <a:bodyPr/>
        <a:lstStyle/>
        <a:p>
          <a:r>
            <a:rPr lang="en-US"/>
            <a:t>OR/</a:t>
          </a:r>
          <a:r>
            <a:rPr lang="en-US">
              <a:latin typeface="Century Gothic" panose="020B0502020202020204"/>
            </a:rPr>
            <a:t>Clinic</a:t>
          </a:r>
          <a:r>
            <a:rPr lang="en-US"/>
            <a:t> </a:t>
          </a:r>
          <a:r>
            <a:rPr lang="en-US">
              <a:latin typeface="Century Gothic" panose="020B0502020202020204"/>
            </a:rPr>
            <a:t>Supervisors</a:t>
          </a:r>
          <a:endParaRPr lang="en-US"/>
        </a:p>
      </dgm:t>
    </dgm:pt>
    <dgm:pt modelId="{8D521040-9FA5-45A6-B2B7-34E2EC87D572}" type="parTrans" cxnId="{88E2B94D-C108-495F-927F-59654DF01639}">
      <dgm:prSet/>
      <dgm:spPr/>
      <dgm:t>
        <a:bodyPr/>
        <a:lstStyle/>
        <a:p>
          <a:endParaRPr lang="en-US"/>
        </a:p>
      </dgm:t>
    </dgm:pt>
    <dgm:pt modelId="{A8878258-92E7-40FF-B883-0389EA0AC27A}" type="sibTrans" cxnId="{88E2B94D-C108-495F-927F-59654DF01639}">
      <dgm:prSet/>
      <dgm:spPr/>
      <dgm:t>
        <a:bodyPr/>
        <a:lstStyle/>
        <a:p>
          <a:endParaRPr lang="en-US"/>
        </a:p>
      </dgm:t>
    </dgm:pt>
    <dgm:pt modelId="{06EEA64D-0975-4280-87C5-D8BC8B9E944A}">
      <dgm:prSet/>
      <dgm:spPr/>
      <dgm:t>
        <a:bodyPr/>
        <a:lstStyle/>
        <a:p>
          <a:r>
            <a:rPr lang="en-US"/>
            <a:t>Podiatric residents (grouped by training year) </a:t>
          </a:r>
        </a:p>
      </dgm:t>
    </dgm:pt>
    <dgm:pt modelId="{3D23CA29-7C56-4BF2-994F-0F842439A423}" type="parTrans" cxnId="{D39A70CF-4C37-4349-BCA2-8E84A03E3287}">
      <dgm:prSet/>
      <dgm:spPr/>
      <dgm:t>
        <a:bodyPr/>
        <a:lstStyle/>
        <a:p>
          <a:endParaRPr lang="en-US"/>
        </a:p>
      </dgm:t>
    </dgm:pt>
    <dgm:pt modelId="{893DB8FE-EE63-482A-9A04-52E0B005ADF6}" type="sibTrans" cxnId="{D39A70CF-4C37-4349-BCA2-8E84A03E3287}">
      <dgm:prSet/>
      <dgm:spPr/>
      <dgm:t>
        <a:bodyPr/>
        <a:lstStyle/>
        <a:p>
          <a:endParaRPr lang="en-US"/>
        </a:p>
      </dgm:t>
    </dgm:pt>
    <dgm:pt modelId="{07651750-419F-4448-9764-45DF6BFA1EF1}" type="pres">
      <dgm:prSet presAssocID="{82FCAE7A-2236-4DBF-BDB7-5EF1892C5FD7}" presName="vert0" presStyleCnt="0">
        <dgm:presLayoutVars>
          <dgm:dir/>
          <dgm:animOne val="branch"/>
          <dgm:animLvl val="lvl"/>
        </dgm:presLayoutVars>
      </dgm:prSet>
      <dgm:spPr/>
    </dgm:pt>
    <dgm:pt modelId="{E279E8AE-C4ED-4A14-8D94-2CC26B5E3D1F}" type="pres">
      <dgm:prSet presAssocID="{D228E61C-338D-4DD8-A5EF-E07BD91D24C0}" presName="thickLine" presStyleLbl="alignNode1" presStyleIdx="0" presStyleCnt="9"/>
      <dgm:spPr/>
    </dgm:pt>
    <dgm:pt modelId="{2003D18B-E898-4FA2-9715-E559F96A77F3}" type="pres">
      <dgm:prSet presAssocID="{D228E61C-338D-4DD8-A5EF-E07BD91D24C0}" presName="horz1" presStyleCnt="0"/>
      <dgm:spPr/>
    </dgm:pt>
    <dgm:pt modelId="{CFE53F77-C66A-4BF6-B342-D0FCF9039D47}" type="pres">
      <dgm:prSet presAssocID="{D228E61C-338D-4DD8-A5EF-E07BD91D24C0}" presName="tx1" presStyleLbl="revTx" presStyleIdx="0" presStyleCnt="9"/>
      <dgm:spPr/>
    </dgm:pt>
    <dgm:pt modelId="{E7745B80-62CC-44A0-88F7-BC336E4CBC16}" type="pres">
      <dgm:prSet presAssocID="{D228E61C-338D-4DD8-A5EF-E07BD91D24C0}" presName="vert1" presStyleCnt="0"/>
      <dgm:spPr/>
    </dgm:pt>
    <dgm:pt modelId="{04BD951E-C4E2-4181-BB78-D11B53EEF9E4}" type="pres">
      <dgm:prSet presAssocID="{542E9C15-1913-4836-A2AE-2916FC87286E}" presName="thickLine" presStyleLbl="alignNode1" presStyleIdx="1" presStyleCnt="9"/>
      <dgm:spPr/>
    </dgm:pt>
    <dgm:pt modelId="{3EC6F50F-7C74-4118-975E-E9FC12586D97}" type="pres">
      <dgm:prSet presAssocID="{542E9C15-1913-4836-A2AE-2916FC87286E}" presName="horz1" presStyleCnt="0"/>
      <dgm:spPr/>
    </dgm:pt>
    <dgm:pt modelId="{B5C5929C-F109-4381-A09E-1962F19A2FD9}" type="pres">
      <dgm:prSet presAssocID="{542E9C15-1913-4836-A2AE-2916FC87286E}" presName="tx1" presStyleLbl="revTx" presStyleIdx="1" presStyleCnt="9"/>
      <dgm:spPr/>
    </dgm:pt>
    <dgm:pt modelId="{BA98BAEB-F6D8-4D65-9929-51F5DB825120}" type="pres">
      <dgm:prSet presAssocID="{542E9C15-1913-4836-A2AE-2916FC87286E}" presName="vert1" presStyleCnt="0"/>
      <dgm:spPr/>
    </dgm:pt>
    <dgm:pt modelId="{EFDF5F41-6127-4C20-AA6D-B7133403EB6A}" type="pres">
      <dgm:prSet presAssocID="{D93A52E3-F766-4026-990C-B403895A675E}" presName="thickLine" presStyleLbl="alignNode1" presStyleIdx="2" presStyleCnt="9"/>
      <dgm:spPr/>
    </dgm:pt>
    <dgm:pt modelId="{0F104912-D6A6-4AFB-93FB-FDF5613AA35D}" type="pres">
      <dgm:prSet presAssocID="{D93A52E3-F766-4026-990C-B403895A675E}" presName="horz1" presStyleCnt="0"/>
      <dgm:spPr/>
    </dgm:pt>
    <dgm:pt modelId="{AB45FB9B-8113-4738-890A-9C6FDF2550FC}" type="pres">
      <dgm:prSet presAssocID="{D93A52E3-F766-4026-990C-B403895A675E}" presName="tx1" presStyleLbl="revTx" presStyleIdx="2" presStyleCnt="9"/>
      <dgm:spPr/>
    </dgm:pt>
    <dgm:pt modelId="{E4D52010-286D-4388-9876-CD39C73B77F3}" type="pres">
      <dgm:prSet presAssocID="{D93A52E3-F766-4026-990C-B403895A675E}" presName="vert1" presStyleCnt="0"/>
      <dgm:spPr/>
    </dgm:pt>
    <dgm:pt modelId="{4EF3280F-6FDE-4DF1-82F6-F043A6BB74A1}" type="pres">
      <dgm:prSet presAssocID="{CEBCD1C9-83BE-42DA-B2F1-FD291960E6CE}" presName="thickLine" presStyleLbl="alignNode1" presStyleIdx="3" presStyleCnt="9"/>
      <dgm:spPr/>
    </dgm:pt>
    <dgm:pt modelId="{243A2525-BE2F-4E4B-A164-5FAE5CECD703}" type="pres">
      <dgm:prSet presAssocID="{CEBCD1C9-83BE-42DA-B2F1-FD291960E6CE}" presName="horz1" presStyleCnt="0"/>
      <dgm:spPr/>
    </dgm:pt>
    <dgm:pt modelId="{AEF2C4CF-102E-42D4-8DF4-16AF81E22339}" type="pres">
      <dgm:prSet presAssocID="{CEBCD1C9-83BE-42DA-B2F1-FD291960E6CE}" presName="tx1" presStyleLbl="revTx" presStyleIdx="3" presStyleCnt="9"/>
      <dgm:spPr/>
    </dgm:pt>
    <dgm:pt modelId="{482687EF-0AD3-4D50-8282-18A0BC4365B3}" type="pres">
      <dgm:prSet presAssocID="{CEBCD1C9-83BE-42DA-B2F1-FD291960E6CE}" presName="vert1" presStyleCnt="0"/>
      <dgm:spPr/>
    </dgm:pt>
    <dgm:pt modelId="{EBE543C2-97D0-4B47-B3D8-4E25041904A9}" type="pres">
      <dgm:prSet presAssocID="{8AFC05AB-731F-4422-A782-7A5122E99521}" presName="thickLine" presStyleLbl="alignNode1" presStyleIdx="4" presStyleCnt="9"/>
      <dgm:spPr/>
    </dgm:pt>
    <dgm:pt modelId="{793D9B2D-97B4-447E-ABAA-728071B7EF55}" type="pres">
      <dgm:prSet presAssocID="{8AFC05AB-731F-4422-A782-7A5122E99521}" presName="horz1" presStyleCnt="0"/>
      <dgm:spPr/>
    </dgm:pt>
    <dgm:pt modelId="{79563E2C-6754-4F79-8AE2-A3D4111B8215}" type="pres">
      <dgm:prSet presAssocID="{8AFC05AB-731F-4422-A782-7A5122E99521}" presName="tx1" presStyleLbl="revTx" presStyleIdx="4" presStyleCnt="9"/>
      <dgm:spPr/>
    </dgm:pt>
    <dgm:pt modelId="{899A880F-7229-46AD-97EC-CD5AF27D48BE}" type="pres">
      <dgm:prSet presAssocID="{8AFC05AB-731F-4422-A782-7A5122E99521}" presName="vert1" presStyleCnt="0"/>
      <dgm:spPr/>
    </dgm:pt>
    <dgm:pt modelId="{A7C504D7-980D-455C-A179-21CC3E5700B1}" type="pres">
      <dgm:prSet presAssocID="{AF8F4156-4CDC-415B-85D8-6C26A063328F}" presName="thickLine" presStyleLbl="alignNode1" presStyleIdx="5" presStyleCnt="9"/>
      <dgm:spPr/>
    </dgm:pt>
    <dgm:pt modelId="{77211C5D-5413-4CE6-A1F9-FDC08A62FC16}" type="pres">
      <dgm:prSet presAssocID="{AF8F4156-4CDC-415B-85D8-6C26A063328F}" presName="horz1" presStyleCnt="0"/>
      <dgm:spPr/>
    </dgm:pt>
    <dgm:pt modelId="{0ABD9322-E63A-45F4-BA6F-81FFF100B3DC}" type="pres">
      <dgm:prSet presAssocID="{AF8F4156-4CDC-415B-85D8-6C26A063328F}" presName="tx1" presStyleLbl="revTx" presStyleIdx="5" presStyleCnt="9"/>
      <dgm:spPr/>
    </dgm:pt>
    <dgm:pt modelId="{18CCD1C4-3081-4D3F-8AE1-737CBEA4F77F}" type="pres">
      <dgm:prSet presAssocID="{AF8F4156-4CDC-415B-85D8-6C26A063328F}" presName="vert1" presStyleCnt="0"/>
      <dgm:spPr/>
    </dgm:pt>
    <dgm:pt modelId="{4846A184-C609-4941-88B6-5196D7AD97A8}" type="pres">
      <dgm:prSet presAssocID="{F3EE2C90-E177-4C09-ADCD-5E64A084174A}" presName="thickLine" presStyleLbl="alignNode1" presStyleIdx="6" presStyleCnt="9"/>
      <dgm:spPr/>
    </dgm:pt>
    <dgm:pt modelId="{EDE00470-32B2-43CA-9088-E488EB9B0842}" type="pres">
      <dgm:prSet presAssocID="{F3EE2C90-E177-4C09-ADCD-5E64A084174A}" presName="horz1" presStyleCnt="0"/>
      <dgm:spPr/>
    </dgm:pt>
    <dgm:pt modelId="{29A29274-57FD-4050-BC6E-4FD5EC06C149}" type="pres">
      <dgm:prSet presAssocID="{F3EE2C90-E177-4C09-ADCD-5E64A084174A}" presName="tx1" presStyleLbl="revTx" presStyleIdx="6" presStyleCnt="9"/>
      <dgm:spPr/>
    </dgm:pt>
    <dgm:pt modelId="{AE77E29B-AB7E-4D2C-8302-5DC6C936DCE0}" type="pres">
      <dgm:prSet presAssocID="{F3EE2C90-E177-4C09-ADCD-5E64A084174A}" presName="vert1" presStyleCnt="0"/>
      <dgm:spPr/>
    </dgm:pt>
    <dgm:pt modelId="{9F922DFB-D771-4AF8-9841-947EEF186A33}" type="pres">
      <dgm:prSet presAssocID="{FB0597A7-48EC-4D2E-8136-88BD729070F5}" presName="thickLine" presStyleLbl="alignNode1" presStyleIdx="7" presStyleCnt="9"/>
      <dgm:spPr/>
    </dgm:pt>
    <dgm:pt modelId="{2328DB84-B17C-4E6B-A3BB-A23CC590C480}" type="pres">
      <dgm:prSet presAssocID="{FB0597A7-48EC-4D2E-8136-88BD729070F5}" presName="horz1" presStyleCnt="0"/>
      <dgm:spPr/>
    </dgm:pt>
    <dgm:pt modelId="{8FBF9F33-A84E-40FB-A0AE-4C8223C392E0}" type="pres">
      <dgm:prSet presAssocID="{FB0597A7-48EC-4D2E-8136-88BD729070F5}" presName="tx1" presStyleLbl="revTx" presStyleIdx="7" presStyleCnt="9"/>
      <dgm:spPr/>
    </dgm:pt>
    <dgm:pt modelId="{7B06A1E6-9882-494B-AE88-1C40DA2497F6}" type="pres">
      <dgm:prSet presAssocID="{FB0597A7-48EC-4D2E-8136-88BD729070F5}" presName="vert1" presStyleCnt="0"/>
      <dgm:spPr/>
    </dgm:pt>
    <dgm:pt modelId="{69E61D5A-35E7-4E7B-A10F-115C1DEE7409}" type="pres">
      <dgm:prSet presAssocID="{06EEA64D-0975-4280-87C5-D8BC8B9E944A}" presName="thickLine" presStyleLbl="alignNode1" presStyleIdx="8" presStyleCnt="9"/>
      <dgm:spPr/>
    </dgm:pt>
    <dgm:pt modelId="{CF2FFBAA-8F98-4E4D-ACAC-DA93DEC63BFF}" type="pres">
      <dgm:prSet presAssocID="{06EEA64D-0975-4280-87C5-D8BC8B9E944A}" presName="horz1" presStyleCnt="0"/>
      <dgm:spPr/>
    </dgm:pt>
    <dgm:pt modelId="{DF3A4264-9BD2-49B2-B795-E50DC974C913}" type="pres">
      <dgm:prSet presAssocID="{06EEA64D-0975-4280-87C5-D8BC8B9E944A}" presName="tx1" presStyleLbl="revTx" presStyleIdx="8" presStyleCnt="9"/>
      <dgm:spPr/>
    </dgm:pt>
    <dgm:pt modelId="{E80D0189-6EC1-4C07-882E-C29B05DB993A}" type="pres">
      <dgm:prSet presAssocID="{06EEA64D-0975-4280-87C5-D8BC8B9E944A}" presName="vert1" presStyleCnt="0"/>
      <dgm:spPr/>
    </dgm:pt>
  </dgm:ptLst>
  <dgm:cxnLst>
    <dgm:cxn modelId="{22BA4900-4204-4FC8-908F-536A6EC5CD95}" type="presOf" srcId="{FB0597A7-48EC-4D2E-8136-88BD729070F5}" destId="{8FBF9F33-A84E-40FB-A0AE-4C8223C392E0}" srcOrd="0" destOrd="0" presId="urn:microsoft.com/office/officeart/2008/layout/LinedList"/>
    <dgm:cxn modelId="{1CD0ED10-3B0E-4E37-8292-B29C312DBEC8}" srcId="{82FCAE7A-2236-4DBF-BDB7-5EF1892C5FD7}" destId="{AF8F4156-4CDC-415B-85D8-6C26A063328F}" srcOrd="5" destOrd="0" parTransId="{21C8932C-0AF5-4453-97CD-55F880F28BBA}" sibTransId="{5D93D27C-1CCA-4929-A88A-7671F6D925B9}"/>
    <dgm:cxn modelId="{C2711B37-2B1C-4500-8624-E6F5E30AD5A3}" srcId="{82FCAE7A-2236-4DBF-BDB7-5EF1892C5FD7}" destId="{D228E61C-338D-4DD8-A5EF-E07BD91D24C0}" srcOrd="0" destOrd="0" parTransId="{A0ED5AE6-F150-45C2-974C-2382C7431355}" sibTransId="{FD23969E-A4CE-4769-9CA3-529ABE1955F4}"/>
    <dgm:cxn modelId="{F408E738-E206-4A9F-A7CE-BA14D02C5221}" type="presOf" srcId="{F3EE2C90-E177-4C09-ADCD-5E64A084174A}" destId="{29A29274-57FD-4050-BC6E-4FD5EC06C149}" srcOrd="0" destOrd="0" presId="urn:microsoft.com/office/officeart/2008/layout/LinedList"/>
    <dgm:cxn modelId="{04EC9A3B-CDB3-47A3-9745-12DB0D296E2F}" srcId="{82FCAE7A-2236-4DBF-BDB7-5EF1892C5FD7}" destId="{8AFC05AB-731F-4422-A782-7A5122E99521}" srcOrd="4" destOrd="0" parTransId="{1CC50DF4-1BB6-41EF-A96C-29FF792123BE}" sibTransId="{DEED02E6-EE11-4894-8503-D283FBE90741}"/>
    <dgm:cxn modelId="{8BDBE240-E098-4627-B44E-50229265DDA9}" type="presOf" srcId="{542E9C15-1913-4836-A2AE-2916FC87286E}" destId="{B5C5929C-F109-4381-A09E-1962F19A2FD9}" srcOrd="0" destOrd="0" presId="urn:microsoft.com/office/officeart/2008/layout/LinedList"/>
    <dgm:cxn modelId="{AFC11447-898C-4561-B0DA-AB8F384989FB}" type="presOf" srcId="{AF8F4156-4CDC-415B-85D8-6C26A063328F}" destId="{0ABD9322-E63A-45F4-BA6F-81FFF100B3DC}" srcOrd="0" destOrd="0" presId="urn:microsoft.com/office/officeart/2008/layout/LinedList"/>
    <dgm:cxn modelId="{733D464A-1EFF-4DCC-A107-3189E4EBF383}" srcId="{82FCAE7A-2236-4DBF-BDB7-5EF1892C5FD7}" destId="{CEBCD1C9-83BE-42DA-B2F1-FD291960E6CE}" srcOrd="3" destOrd="0" parTransId="{20C960A5-7A04-4526-B0EB-8CE70077A936}" sibTransId="{35DCF648-A182-4DFD-BA53-7A149428946F}"/>
    <dgm:cxn modelId="{88E2B94D-C108-495F-927F-59654DF01639}" srcId="{82FCAE7A-2236-4DBF-BDB7-5EF1892C5FD7}" destId="{FB0597A7-48EC-4D2E-8136-88BD729070F5}" srcOrd="7" destOrd="0" parTransId="{8D521040-9FA5-45A6-B2B7-34E2EC87D572}" sibTransId="{A8878258-92E7-40FF-B883-0389EA0AC27A}"/>
    <dgm:cxn modelId="{02FA4C72-2B59-4E3D-8EC9-E0E40F7A0292}" type="presOf" srcId="{06EEA64D-0975-4280-87C5-D8BC8B9E944A}" destId="{DF3A4264-9BD2-49B2-B795-E50DC974C913}" srcOrd="0" destOrd="0" presId="urn:microsoft.com/office/officeart/2008/layout/LinedList"/>
    <dgm:cxn modelId="{5C6A57A2-C68D-4E26-AE3D-777DB827E632}" srcId="{82FCAE7A-2236-4DBF-BDB7-5EF1892C5FD7}" destId="{F3EE2C90-E177-4C09-ADCD-5E64A084174A}" srcOrd="6" destOrd="0" parTransId="{652EA9EC-9A8E-4C09-8218-251BDC12161C}" sibTransId="{982BA3FE-CE42-481C-9211-C80120928607}"/>
    <dgm:cxn modelId="{8693BBB5-5AC7-4502-A513-8C626229F852}" type="presOf" srcId="{8AFC05AB-731F-4422-A782-7A5122E99521}" destId="{79563E2C-6754-4F79-8AE2-A3D4111B8215}" srcOrd="0" destOrd="0" presId="urn:microsoft.com/office/officeart/2008/layout/LinedList"/>
    <dgm:cxn modelId="{CE9526C5-764B-4146-8639-779F6CC882D9}" type="presOf" srcId="{82FCAE7A-2236-4DBF-BDB7-5EF1892C5FD7}" destId="{07651750-419F-4448-9764-45DF6BFA1EF1}" srcOrd="0" destOrd="0" presId="urn:microsoft.com/office/officeart/2008/layout/LinedList"/>
    <dgm:cxn modelId="{611388C5-0DD8-44CC-9695-87A025177F31}" srcId="{82FCAE7A-2236-4DBF-BDB7-5EF1892C5FD7}" destId="{D93A52E3-F766-4026-990C-B403895A675E}" srcOrd="2" destOrd="0" parTransId="{3EB07324-C402-4596-B748-5ACEC7E31EDD}" sibTransId="{9A6E8EB8-3AA9-4328-B982-D5C9A80C642A}"/>
    <dgm:cxn modelId="{D39A70CF-4C37-4349-BCA2-8E84A03E3287}" srcId="{82FCAE7A-2236-4DBF-BDB7-5EF1892C5FD7}" destId="{06EEA64D-0975-4280-87C5-D8BC8B9E944A}" srcOrd="8" destOrd="0" parTransId="{3D23CA29-7C56-4BF2-994F-0F842439A423}" sibTransId="{893DB8FE-EE63-482A-9A04-52E0B005ADF6}"/>
    <dgm:cxn modelId="{53CE87DB-74AD-4DC8-9F2A-651C1B8B5F98}" type="presOf" srcId="{D228E61C-338D-4DD8-A5EF-E07BD91D24C0}" destId="{CFE53F77-C66A-4BF6-B342-D0FCF9039D47}" srcOrd="0" destOrd="0" presId="urn:microsoft.com/office/officeart/2008/layout/LinedList"/>
    <dgm:cxn modelId="{E618C0E9-D5AC-4705-9866-6732432AD9C9}" type="presOf" srcId="{D93A52E3-F766-4026-990C-B403895A675E}" destId="{AB45FB9B-8113-4738-890A-9C6FDF2550FC}" srcOrd="0" destOrd="0" presId="urn:microsoft.com/office/officeart/2008/layout/LinedList"/>
    <dgm:cxn modelId="{FEAA4CF0-E558-4B27-8DDA-CE7303F37B90}" type="presOf" srcId="{CEBCD1C9-83BE-42DA-B2F1-FD291960E6CE}" destId="{AEF2C4CF-102E-42D4-8DF4-16AF81E22339}" srcOrd="0" destOrd="0" presId="urn:microsoft.com/office/officeart/2008/layout/LinedList"/>
    <dgm:cxn modelId="{2BE9C4FE-A43B-4355-918F-575127434F0A}" srcId="{82FCAE7A-2236-4DBF-BDB7-5EF1892C5FD7}" destId="{542E9C15-1913-4836-A2AE-2916FC87286E}" srcOrd="1" destOrd="0" parTransId="{7C383299-CEE6-4DB5-806A-E9F573672D21}" sibTransId="{D2A3EBDE-67A5-4774-9901-529928D8334D}"/>
    <dgm:cxn modelId="{209FAC86-E13E-4F35-8AF6-B972231AE26C}" type="presParOf" srcId="{07651750-419F-4448-9764-45DF6BFA1EF1}" destId="{E279E8AE-C4ED-4A14-8D94-2CC26B5E3D1F}" srcOrd="0" destOrd="0" presId="urn:microsoft.com/office/officeart/2008/layout/LinedList"/>
    <dgm:cxn modelId="{F7867710-768D-4C58-9B05-AB175034E6CC}" type="presParOf" srcId="{07651750-419F-4448-9764-45DF6BFA1EF1}" destId="{2003D18B-E898-4FA2-9715-E559F96A77F3}" srcOrd="1" destOrd="0" presId="urn:microsoft.com/office/officeart/2008/layout/LinedList"/>
    <dgm:cxn modelId="{CEA10289-3C77-4934-B379-39EE37BC2334}" type="presParOf" srcId="{2003D18B-E898-4FA2-9715-E559F96A77F3}" destId="{CFE53F77-C66A-4BF6-B342-D0FCF9039D47}" srcOrd="0" destOrd="0" presId="urn:microsoft.com/office/officeart/2008/layout/LinedList"/>
    <dgm:cxn modelId="{EF4CE0D5-2CC1-4226-9EE5-601C964C586E}" type="presParOf" srcId="{2003D18B-E898-4FA2-9715-E559F96A77F3}" destId="{E7745B80-62CC-44A0-88F7-BC336E4CBC16}" srcOrd="1" destOrd="0" presId="urn:microsoft.com/office/officeart/2008/layout/LinedList"/>
    <dgm:cxn modelId="{7C986B4B-B53A-473F-A285-E059864C6ADC}" type="presParOf" srcId="{07651750-419F-4448-9764-45DF6BFA1EF1}" destId="{04BD951E-C4E2-4181-BB78-D11B53EEF9E4}" srcOrd="2" destOrd="0" presId="urn:microsoft.com/office/officeart/2008/layout/LinedList"/>
    <dgm:cxn modelId="{D0A40742-D259-420C-88C0-75B719391AB0}" type="presParOf" srcId="{07651750-419F-4448-9764-45DF6BFA1EF1}" destId="{3EC6F50F-7C74-4118-975E-E9FC12586D97}" srcOrd="3" destOrd="0" presId="urn:microsoft.com/office/officeart/2008/layout/LinedList"/>
    <dgm:cxn modelId="{334DBFDE-E5EA-4791-B7F3-FF57202373A6}" type="presParOf" srcId="{3EC6F50F-7C74-4118-975E-E9FC12586D97}" destId="{B5C5929C-F109-4381-A09E-1962F19A2FD9}" srcOrd="0" destOrd="0" presId="urn:microsoft.com/office/officeart/2008/layout/LinedList"/>
    <dgm:cxn modelId="{52258CFD-AF05-4507-8388-88D358C9FDB1}" type="presParOf" srcId="{3EC6F50F-7C74-4118-975E-E9FC12586D97}" destId="{BA98BAEB-F6D8-4D65-9929-51F5DB825120}" srcOrd="1" destOrd="0" presId="urn:microsoft.com/office/officeart/2008/layout/LinedList"/>
    <dgm:cxn modelId="{843B94BA-5BBF-4A0F-809D-C6EE5CBF9895}" type="presParOf" srcId="{07651750-419F-4448-9764-45DF6BFA1EF1}" destId="{EFDF5F41-6127-4C20-AA6D-B7133403EB6A}" srcOrd="4" destOrd="0" presId="urn:microsoft.com/office/officeart/2008/layout/LinedList"/>
    <dgm:cxn modelId="{6E07C21B-03DB-4505-BBA5-29DEDE8CD1A5}" type="presParOf" srcId="{07651750-419F-4448-9764-45DF6BFA1EF1}" destId="{0F104912-D6A6-4AFB-93FB-FDF5613AA35D}" srcOrd="5" destOrd="0" presId="urn:microsoft.com/office/officeart/2008/layout/LinedList"/>
    <dgm:cxn modelId="{C7C44219-B923-4393-A2DC-FCE125EDDA37}" type="presParOf" srcId="{0F104912-D6A6-4AFB-93FB-FDF5613AA35D}" destId="{AB45FB9B-8113-4738-890A-9C6FDF2550FC}" srcOrd="0" destOrd="0" presId="urn:microsoft.com/office/officeart/2008/layout/LinedList"/>
    <dgm:cxn modelId="{250109FE-6A0E-497D-B4BD-2B5DDF0B70DB}" type="presParOf" srcId="{0F104912-D6A6-4AFB-93FB-FDF5613AA35D}" destId="{E4D52010-286D-4388-9876-CD39C73B77F3}" srcOrd="1" destOrd="0" presId="urn:microsoft.com/office/officeart/2008/layout/LinedList"/>
    <dgm:cxn modelId="{6A05F8C1-4F4A-49D8-8E75-491B039AA74F}" type="presParOf" srcId="{07651750-419F-4448-9764-45DF6BFA1EF1}" destId="{4EF3280F-6FDE-4DF1-82F6-F043A6BB74A1}" srcOrd="6" destOrd="0" presId="urn:microsoft.com/office/officeart/2008/layout/LinedList"/>
    <dgm:cxn modelId="{0841A28B-D8AA-425F-AEFC-F89E6E4423ED}" type="presParOf" srcId="{07651750-419F-4448-9764-45DF6BFA1EF1}" destId="{243A2525-BE2F-4E4B-A164-5FAE5CECD703}" srcOrd="7" destOrd="0" presId="urn:microsoft.com/office/officeart/2008/layout/LinedList"/>
    <dgm:cxn modelId="{EF8A1A7B-5C4E-496C-B5F6-B96E57C4D544}" type="presParOf" srcId="{243A2525-BE2F-4E4B-A164-5FAE5CECD703}" destId="{AEF2C4CF-102E-42D4-8DF4-16AF81E22339}" srcOrd="0" destOrd="0" presId="urn:microsoft.com/office/officeart/2008/layout/LinedList"/>
    <dgm:cxn modelId="{423000D1-C2AF-4433-9AA2-B549F77A3030}" type="presParOf" srcId="{243A2525-BE2F-4E4B-A164-5FAE5CECD703}" destId="{482687EF-0AD3-4D50-8282-18A0BC4365B3}" srcOrd="1" destOrd="0" presId="urn:microsoft.com/office/officeart/2008/layout/LinedList"/>
    <dgm:cxn modelId="{D736C0F1-08BA-4D4E-A9A2-935C103FFDEA}" type="presParOf" srcId="{07651750-419F-4448-9764-45DF6BFA1EF1}" destId="{EBE543C2-97D0-4B47-B3D8-4E25041904A9}" srcOrd="8" destOrd="0" presId="urn:microsoft.com/office/officeart/2008/layout/LinedList"/>
    <dgm:cxn modelId="{C582741A-91B6-4752-9002-AF18E2CEF1A8}" type="presParOf" srcId="{07651750-419F-4448-9764-45DF6BFA1EF1}" destId="{793D9B2D-97B4-447E-ABAA-728071B7EF55}" srcOrd="9" destOrd="0" presId="urn:microsoft.com/office/officeart/2008/layout/LinedList"/>
    <dgm:cxn modelId="{0DB44E3C-B4DC-4A93-B132-3E7E03E7D2FF}" type="presParOf" srcId="{793D9B2D-97B4-447E-ABAA-728071B7EF55}" destId="{79563E2C-6754-4F79-8AE2-A3D4111B8215}" srcOrd="0" destOrd="0" presId="urn:microsoft.com/office/officeart/2008/layout/LinedList"/>
    <dgm:cxn modelId="{C28A6811-7BB3-47AD-8F28-D0F9E72BF59B}" type="presParOf" srcId="{793D9B2D-97B4-447E-ABAA-728071B7EF55}" destId="{899A880F-7229-46AD-97EC-CD5AF27D48BE}" srcOrd="1" destOrd="0" presId="urn:microsoft.com/office/officeart/2008/layout/LinedList"/>
    <dgm:cxn modelId="{EED032C0-C96F-43B9-829F-75F78D9F1083}" type="presParOf" srcId="{07651750-419F-4448-9764-45DF6BFA1EF1}" destId="{A7C504D7-980D-455C-A179-21CC3E5700B1}" srcOrd="10" destOrd="0" presId="urn:microsoft.com/office/officeart/2008/layout/LinedList"/>
    <dgm:cxn modelId="{F381771D-1D0B-430D-9995-5B303E93F503}" type="presParOf" srcId="{07651750-419F-4448-9764-45DF6BFA1EF1}" destId="{77211C5D-5413-4CE6-A1F9-FDC08A62FC16}" srcOrd="11" destOrd="0" presId="urn:microsoft.com/office/officeart/2008/layout/LinedList"/>
    <dgm:cxn modelId="{A10F31D2-D459-4A49-B0E4-AA16F40E45A3}" type="presParOf" srcId="{77211C5D-5413-4CE6-A1F9-FDC08A62FC16}" destId="{0ABD9322-E63A-45F4-BA6F-81FFF100B3DC}" srcOrd="0" destOrd="0" presId="urn:microsoft.com/office/officeart/2008/layout/LinedList"/>
    <dgm:cxn modelId="{1EE783B9-F5AA-4061-819F-90AE45C02826}" type="presParOf" srcId="{77211C5D-5413-4CE6-A1F9-FDC08A62FC16}" destId="{18CCD1C4-3081-4D3F-8AE1-737CBEA4F77F}" srcOrd="1" destOrd="0" presId="urn:microsoft.com/office/officeart/2008/layout/LinedList"/>
    <dgm:cxn modelId="{5DA09AC7-385C-45AA-A68D-4E4D690576FE}" type="presParOf" srcId="{07651750-419F-4448-9764-45DF6BFA1EF1}" destId="{4846A184-C609-4941-88B6-5196D7AD97A8}" srcOrd="12" destOrd="0" presId="urn:microsoft.com/office/officeart/2008/layout/LinedList"/>
    <dgm:cxn modelId="{4BF1A4D2-AA96-4044-8BB2-B3DD79A1FF48}" type="presParOf" srcId="{07651750-419F-4448-9764-45DF6BFA1EF1}" destId="{EDE00470-32B2-43CA-9088-E488EB9B0842}" srcOrd="13" destOrd="0" presId="urn:microsoft.com/office/officeart/2008/layout/LinedList"/>
    <dgm:cxn modelId="{FFE76B6F-56E6-403A-B539-B075004CEA3B}" type="presParOf" srcId="{EDE00470-32B2-43CA-9088-E488EB9B0842}" destId="{29A29274-57FD-4050-BC6E-4FD5EC06C149}" srcOrd="0" destOrd="0" presId="urn:microsoft.com/office/officeart/2008/layout/LinedList"/>
    <dgm:cxn modelId="{E20E23EB-094A-45FD-9946-FCBB9F855194}" type="presParOf" srcId="{EDE00470-32B2-43CA-9088-E488EB9B0842}" destId="{AE77E29B-AB7E-4D2C-8302-5DC6C936DCE0}" srcOrd="1" destOrd="0" presId="urn:microsoft.com/office/officeart/2008/layout/LinedList"/>
    <dgm:cxn modelId="{4F31F509-A676-47A1-93F5-3B16991B09A7}" type="presParOf" srcId="{07651750-419F-4448-9764-45DF6BFA1EF1}" destId="{9F922DFB-D771-4AF8-9841-947EEF186A33}" srcOrd="14" destOrd="0" presId="urn:microsoft.com/office/officeart/2008/layout/LinedList"/>
    <dgm:cxn modelId="{6327C747-4BCA-457C-A36C-7D53C0BF0FFD}" type="presParOf" srcId="{07651750-419F-4448-9764-45DF6BFA1EF1}" destId="{2328DB84-B17C-4E6B-A3BB-A23CC590C480}" srcOrd="15" destOrd="0" presId="urn:microsoft.com/office/officeart/2008/layout/LinedList"/>
    <dgm:cxn modelId="{52BCB913-F6C4-427F-89DD-4F6E8313F0E6}" type="presParOf" srcId="{2328DB84-B17C-4E6B-A3BB-A23CC590C480}" destId="{8FBF9F33-A84E-40FB-A0AE-4C8223C392E0}" srcOrd="0" destOrd="0" presId="urn:microsoft.com/office/officeart/2008/layout/LinedList"/>
    <dgm:cxn modelId="{C786E510-4C1A-42F7-8E6D-B0F739902DB5}" type="presParOf" srcId="{2328DB84-B17C-4E6B-A3BB-A23CC590C480}" destId="{7B06A1E6-9882-494B-AE88-1C40DA2497F6}" srcOrd="1" destOrd="0" presId="urn:microsoft.com/office/officeart/2008/layout/LinedList"/>
    <dgm:cxn modelId="{554FD0FF-D058-489A-94E7-1C894CD497EF}" type="presParOf" srcId="{07651750-419F-4448-9764-45DF6BFA1EF1}" destId="{69E61D5A-35E7-4E7B-A10F-115C1DEE7409}" srcOrd="16" destOrd="0" presId="urn:microsoft.com/office/officeart/2008/layout/LinedList"/>
    <dgm:cxn modelId="{329FF1B5-C310-4EDF-A449-729596F010DB}" type="presParOf" srcId="{07651750-419F-4448-9764-45DF6BFA1EF1}" destId="{CF2FFBAA-8F98-4E4D-ACAC-DA93DEC63BFF}" srcOrd="17" destOrd="0" presId="urn:microsoft.com/office/officeart/2008/layout/LinedList"/>
    <dgm:cxn modelId="{F62DC0FB-9990-4C69-849D-F2D645F6AA97}" type="presParOf" srcId="{CF2FFBAA-8F98-4E4D-ACAC-DA93DEC63BFF}" destId="{DF3A4264-9BD2-49B2-B795-E50DC974C913}" srcOrd="0" destOrd="0" presId="urn:microsoft.com/office/officeart/2008/layout/LinedList"/>
    <dgm:cxn modelId="{46F975B5-478E-47E4-82BE-4457D9D338E7}" type="presParOf" srcId="{CF2FFBAA-8F98-4E4D-ACAC-DA93DEC63BFF}" destId="{E80D0189-6EC1-4C07-882E-C29B05DB993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79E8AE-C4ED-4A14-8D94-2CC26B5E3D1F}">
      <dsp:nvSpPr>
        <dsp:cNvPr id="0" name=""/>
        <dsp:cNvSpPr/>
      </dsp:nvSpPr>
      <dsp:spPr>
        <a:xfrm>
          <a:off x="0" y="542"/>
          <a:ext cx="8915400"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E53F77-C66A-4BF6-B342-D0FCF9039D47}">
      <dsp:nvSpPr>
        <dsp:cNvPr id="0" name=""/>
        <dsp:cNvSpPr/>
      </dsp:nvSpPr>
      <dsp:spPr>
        <a:xfrm>
          <a:off x="0" y="542"/>
          <a:ext cx="8915400" cy="494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Program </a:t>
          </a:r>
          <a:r>
            <a:rPr lang="en-US" sz="2100" kern="1200">
              <a:latin typeface="Century Gothic" panose="020B0502020202020204"/>
            </a:rPr>
            <a:t>Director</a:t>
          </a:r>
          <a:r>
            <a:rPr lang="en-US" sz="2100" kern="1200"/>
            <a:t> </a:t>
          </a:r>
        </a:p>
      </dsp:txBody>
      <dsp:txXfrm>
        <a:off x="0" y="542"/>
        <a:ext cx="8915400" cy="494059"/>
      </dsp:txXfrm>
    </dsp:sp>
    <dsp:sp modelId="{04BD951E-C4E2-4181-BB78-D11B53EEF9E4}">
      <dsp:nvSpPr>
        <dsp:cNvPr id="0" name=""/>
        <dsp:cNvSpPr/>
      </dsp:nvSpPr>
      <dsp:spPr>
        <a:xfrm>
          <a:off x="0" y="494602"/>
          <a:ext cx="8915400"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C5929C-F109-4381-A09E-1962F19A2FD9}">
      <dsp:nvSpPr>
        <dsp:cNvPr id="0" name=""/>
        <dsp:cNvSpPr/>
      </dsp:nvSpPr>
      <dsp:spPr>
        <a:xfrm>
          <a:off x="0" y="494602"/>
          <a:ext cx="8915400" cy="494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Chief </a:t>
          </a:r>
          <a:r>
            <a:rPr lang="en-US" sz="2100" kern="1200">
              <a:latin typeface="Century Gothic" panose="020B0502020202020204"/>
            </a:rPr>
            <a:t>Executive</a:t>
          </a:r>
          <a:r>
            <a:rPr lang="en-US" sz="2100" kern="1200"/>
            <a:t> </a:t>
          </a:r>
          <a:r>
            <a:rPr lang="en-US" sz="2100" kern="1200">
              <a:latin typeface="Century Gothic" panose="020B0502020202020204"/>
            </a:rPr>
            <a:t>Officer</a:t>
          </a:r>
          <a:r>
            <a:rPr lang="en-US" sz="2100" kern="1200"/>
            <a:t>(s) </a:t>
          </a:r>
        </a:p>
      </dsp:txBody>
      <dsp:txXfrm>
        <a:off x="0" y="494602"/>
        <a:ext cx="8915400" cy="494059"/>
      </dsp:txXfrm>
    </dsp:sp>
    <dsp:sp modelId="{EFDF5F41-6127-4C20-AA6D-B7133403EB6A}">
      <dsp:nvSpPr>
        <dsp:cNvPr id="0" name=""/>
        <dsp:cNvSpPr/>
      </dsp:nvSpPr>
      <dsp:spPr>
        <a:xfrm>
          <a:off x="0" y="988661"/>
          <a:ext cx="8915400"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B45FB9B-8113-4738-890A-9C6FDF2550FC}">
      <dsp:nvSpPr>
        <dsp:cNvPr id="0" name=""/>
        <dsp:cNvSpPr/>
      </dsp:nvSpPr>
      <dsp:spPr>
        <a:xfrm>
          <a:off x="0" y="988661"/>
          <a:ext cx="8915400" cy="494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Director of </a:t>
          </a:r>
          <a:r>
            <a:rPr lang="en-US" sz="2100" kern="1200">
              <a:latin typeface="Century Gothic" panose="020B0502020202020204"/>
            </a:rPr>
            <a:t>Medical</a:t>
          </a:r>
          <a:r>
            <a:rPr lang="en-US" sz="2100" kern="1200"/>
            <a:t> </a:t>
          </a:r>
          <a:r>
            <a:rPr lang="en-US" sz="2100" kern="1200">
              <a:latin typeface="Century Gothic" panose="020B0502020202020204"/>
            </a:rPr>
            <a:t>Education</a:t>
          </a:r>
          <a:r>
            <a:rPr lang="en-US" sz="2100" kern="1200"/>
            <a:t> – if department/position exists </a:t>
          </a:r>
        </a:p>
      </dsp:txBody>
      <dsp:txXfrm>
        <a:off x="0" y="988661"/>
        <a:ext cx="8915400" cy="494059"/>
      </dsp:txXfrm>
    </dsp:sp>
    <dsp:sp modelId="{4EF3280F-6FDE-4DF1-82F6-F043A6BB74A1}">
      <dsp:nvSpPr>
        <dsp:cNvPr id="0" name=""/>
        <dsp:cNvSpPr/>
      </dsp:nvSpPr>
      <dsp:spPr>
        <a:xfrm>
          <a:off x="0" y="1482720"/>
          <a:ext cx="8915400"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F2C4CF-102E-42D4-8DF4-16AF81E22339}">
      <dsp:nvSpPr>
        <dsp:cNvPr id="0" name=""/>
        <dsp:cNvSpPr/>
      </dsp:nvSpPr>
      <dsp:spPr>
        <a:xfrm>
          <a:off x="0" y="1482720"/>
          <a:ext cx="8915400" cy="494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rtl="0">
            <a:lnSpc>
              <a:spcPct val="90000"/>
            </a:lnSpc>
            <a:spcBef>
              <a:spcPct val="0"/>
            </a:spcBef>
            <a:spcAft>
              <a:spcPct val="35000"/>
            </a:spcAft>
            <a:buNone/>
          </a:pPr>
          <a:r>
            <a:rPr lang="en-US" sz="2100" kern="1200"/>
            <a:t>Site </a:t>
          </a:r>
          <a:r>
            <a:rPr lang="en-US" sz="2100" kern="1200">
              <a:latin typeface="Century Gothic" panose="020B0502020202020204"/>
            </a:rPr>
            <a:t>Coordinators</a:t>
          </a:r>
          <a:r>
            <a:rPr lang="en-US" sz="2100" kern="1200"/>
            <a:t> – if </a:t>
          </a:r>
          <a:r>
            <a:rPr lang="en-US" sz="2100" kern="1200">
              <a:latin typeface="Century Gothic" panose="020B0502020202020204"/>
            </a:rPr>
            <a:t>program director</a:t>
          </a:r>
          <a:r>
            <a:rPr lang="en-US" sz="2100" kern="1200"/>
            <a:t> not active at that site</a:t>
          </a:r>
        </a:p>
      </dsp:txBody>
      <dsp:txXfrm>
        <a:off x="0" y="1482720"/>
        <a:ext cx="8915400" cy="494059"/>
      </dsp:txXfrm>
    </dsp:sp>
    <dsp:sp modelId="{EBE543C2-97D0-4B47-B3D8-4E25041904A9}">
      <dsp:nvSpPr>
        <dsp:cNvPr id="0" name=""/>
        <dsp:cNvSpPr/>
      </dsp:nvSpPr>
      <dsp:spPr>
        <a:xfrm>
          <a:off x="0" y="1976780"/>
          <a:ext cx="8915400"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563E2C-6754-4F79-8AE2-A3D4111B8215}">
      <dsp:nvSpPr>
        <dsp:cNvPr id="0" name=""/>
        <dsp:cNvSpPr/>
      </dsp:nvSpPr>
      <dsp:spPr>
        <a:xfrm>
          <a:off x="0" y="1976780"/>
          <a:ext cx="8915400" cy="494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Chiefs of </a:t>
          </a:r>
          <a:r>
            <a:rPr lang="en-US" sz="2100" kern="1200">
              <a:latin typeface="Century Gothic" panose="020B0502020202020204"/>
            </a:rPr>
            <a:t>Medical</a:t>
          </a:r>
          <a:r>
            <a:rPr lang="en-US" sz="2100" kern="1200"/>
            <a:t> and/or </a:t>
          </a:r>
          <a:r>
            <a:rPr lang="en-US" sz="2100" kern="1200">
              <a:latin typeface="Century Gothic" panose="020B0502020202020204"/>
            </a:rPr>
            <a:t>Surgical</a:t>
          </a:r>
          <a:r>
            <a:rPr lang="en-US" sz="2100" kern="1200"/>
            <a:t> </a:t>
          </a:r>
          <a:r>
            <a:rPr lang="en-US" sz="2100" kern="1200">
              <a:latin typeface="Century Gothic" panose="020B0502020202020204"/>
            </a:rPr>
            <a:t>Staffs</a:t>
          </a:r>
          <a:r>
            <a:rPr lang="en-US" sz="2100" kern="1200"/>
            <a:t> </a:t>
          </a:r>
        </a:p>
      </dsp:txBody>
      <dsp:txXfrm>
        <a:off x="0" y="1976780"/>
        <a:ext cx="8915400" cy="494059"/>
      </dsp:txXfrm>
    </dsp:sp>
    <dsp:sp modelId="{A7C504D7-980D-455C-A179-21CC3E5700B1}">
      <dsp:nvSpPr>
        <dsp:cNvPr id="0" name=""/>
        <dsp:cNvSpPr/>
      </dsp:nvSpPr>
      <dsp:spPr>
        <a:xfrm>
          <a:off x="0" y="2470839"/>
          <a:ext cx="8915400"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BD9322-E63A-45F4-BA6F-81FFF100B3DC}">
      <dsp:nvSpPr>
        <dsp:cNvPr id="0" name=""/>
        <dsp:cNvSpPr/>
      </dsp:nvSpPr>
      <dsp:spPr>
        <a:xfrm>
          <a:off x="0" y="2470839"/>
          <a:ext cx="8915400" cy="494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Podiatric (active) staff</a:t>
          </a:r>
        </a:p>
      </dsp:txBody>
      <dsp:txXfrm>
        <a:off x="0" y="2470839"/>
        <a:ext cx="8915400" cy="494059"/>
      </dsp:txXfrm>
    </dsp:sp>
    <dsp:sp modelId="{4846A184-C609-4941-88B6-5196D7AD97A8}">
      <dsp:nvSpPr>
        <dsp:cNvPr id="0" name=""/>
        <dsp:cNvSpPr/>
      </dsp:nvSpPr>
      <dsp:spPr>
        <a:xfrm>
          <a:off x="0" y="2964899"/>
          <a:ext cx="8915400"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A29274-57FD-4050-BC6E-4FD5EC06C149}">
      <dsp:nvSpPr>
        <dsp:cNvPr id="0" name=""/>
        <dsp:cNvSpPr/>
      </dsp:nvSpPr>
      <dsp:spPr>
        <a:xfrm>
          <a:off x="0" y="2964899"/>
          <a:ext cx="8915400" cy="494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Medical/osteopathic staff - must represent each rotation provided </a:t>
          </a:r>
        </a:p>
      </dsp:txBody>
      <dsp:txXfrm>
        <a:off x="0" y="2964899"/>
        <a:ext cx="8915400" cy="494059"/>
      </dsp:txXfrm>
    </dsp:sp>
    <dsp:sp modelId="{9F922DFB-D771-4AF8-9841-947EEF186A33}">
      <dsp:nvSpPr>
        <dsp:cNvPr id="0" name=""/>
        <dsp:cNvSpPr/>
      </dsp:nvSpPr>
      <dsp:spPr>
        <a:xfrm>
          <a:off x="0" y="3458958"/>
          <a:ext cx="8915400"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BF9F33-A84E-40FB-A0AE-4C8223C392E0}">
      <dsp:nvSpPr>
        <dsp:cNvPr id="0" name=""/>
        <dsp:cNvSpPr/>
      </dsp:nvSpPr>
      <dsp:spPr>
        <a:xfrm>
          <a:off x="0" y="3458958"/>
          <a:ext cx="8915400" cy="494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OR/</a:t>
          </a:r>
          <a:r>
            <a:rPr lang="en-US" sz="2100" kern="1200">
              <a:latin typeface="Century Gothic" panose="020B0502020202020204"/>
            </a:rPr>
            <a:t>Clinic</a:t>
          </a:r>
          <a:r>
            <a:rPr lang="en-US" sz="2100" kern="1200"/>
            <a:t> </a:t>
          </a:r>
          <a:r>
            <a:rPr lang="en-US" sz="2100" kern="1200">
              <a:latin typeface="Century Gothic" panose="020B0502020202020204"/>
            </a:rPr>
            <a:t>Supervisors</a:t>
          </a:r>
          <a:endParaRPr lang="en-US" sz="2100" kern="1200"/>
        </a:p>
      </dsp:txBody>
      <dsp:txXfrm>
        <a:off x="0" y="3458958"/>
        <a:ext cx="8915400" cy="494059"/>
      </dsp:txXfrm>
    </dsp:sp>
    <dsp:sp modelId="{69E61D5A-35E7-4E7B-A10F-115C1DEE7409}">
      <dsp:nvSpPr>
        <dsp:cNvPr id="0" name=""/>
        <dsp:cNvSpPr/>
      </dsp:nvSpPr>
      <dsp:spPr>
        <a:xfrm>
          <a:off x="0" y="3953017"/>
          <a:ext cx="8915400"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3A4264-9BD2-49B2-B795-E50DC974C913}">
      <dsp:nvSpPr>
        <dsp:cNvPr id="0" name=""/>
        <dsp:cNvSpPr/>
      </dsp:nvSpPr>
      <dsp:spPr>
        <a:xfrm>
          <a:off x="0" y="3953017"/>
          <a:ext cx="8915400" cy="494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Podiatric residents (grouped by training year) </a:t>
          </a:r>
        </a:p>
      </dsp:txBody>
      <dsp:txXfrm>
        <a:off x="0" y="3953017"/>
        <a:ext cx="8915400" cy="49405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5DE4D1-5A0A-41E2-A3E8-BCE9CCA07853}"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CEF83C-049A-4CE7-8737-D1F3D21FB6B5}" type="slidenum">
              <a:rPr lang="en-US" smtClean="0"/>
              <a:t>‹#›</a:t>
            </a:fld>
            <a:endParaRPr lang="en-US"/>
          </a:p>
        </p:txBody>
      </p:sp>
    </p:spTree>
    <p:extLst>
      <p:ext uri="{BB962C8B-B14F-4D97-AF65-F5344CB8AC3E}">
        <p14:creationId xmlns:p14="http://schemas.microsoft.com/office/powerpoint/2010/main" val="2906917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9D1B35B-0FF8-4738-BB58-F0F0C1A696C0}" type="datetimeFigureOut">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9/15/2026</a:t>
            </a:fld>
            <a:endPar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531812" y="4529540"/>
            <a:ext cx="7797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C097F08-FA96-46D8-B87B-A9E126E13F6F}"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75337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9D1B35B-0FF8-4738-BB58-F0F0C1A696C0}" type="datetimeFigureOut">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9/15/2026</a:t>
            </a:fld>
            <a:endPar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C097F08-FA96-46D8-B87B-A9E126E13F6F}"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16795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9D1B35B-0FF8-4738-BB58-F0F0C1A696C0}" type="datetimeFigureOut">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9/15/2026</a:t>
            </a:fld>
            <a:endPar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C097F08-FA96-46D8-B87B-A9E126E13F6F}"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0621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9D1B35B-0FF8-4738-BB58-F0F0C1A696C0}" type="datetimeFigureOut">
              <a:rPr kumimoji="0" lang="en-US"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9/15/2026</a:t>
            </a:fld>
            <a:endPar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C097F08-FA96-46D8-B87B-A9E126E13F6F}"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970210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9D1B35B-0FF8-4738-BB58-F0F0C1A696C0}" type="datetimeFigureOut">
              <a:rPr lang="en-US" smtClean="0"/>
              <a:t>9/15/2026</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C097F08-FA96-46D8-B87B-A9E126E13F6F}" type="slidenum">
              <a:rPr lang="en-US" smtClean="0"/>
              <a:t>‹#›</a:t>
            </a:fld>
            <a:endParaRPr lang="en-US"/>
          </a:p>
        </p:txBody>
      </p:sp>
    </p:spTree>
    <p:extLst>
      <p:ext uri="{BB962C8B-B14F-4D97-AF65-F5344CB8AC3E}">
        <p14:creationId xmlns:p14="http://schemas.microsoft.com/office/powerpoint/2010/main" val="3684058660"/>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pxhere.com/en/photo/695757"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xfuel.com/en/free-photo-jrzdp"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pxfuel.com/en/free-photo-epiyu"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s://socks-studio.com/2014/02/08/rooms-in-the-forest-jan-szpakowiczs-house-1971/" TargetMode="External"/><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https://www.wallpaperflare.com/opened-hardbound-book-on-brown-wooden-floor-literature-page-wallpaper-wqyuu/download/1920x1080" TargetMode="External"/><Relationship Id="rId2" Type="http://schemas.openxmlformats.org/officeDocument/2006/relationships/image" Target="../media/image9.jpeg"/><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hyperlink" Target="https://pxhere.com/en/photo/723680" TargetMode="External"/><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hyperlink" Target="https://www.deviantart.com/dan121314/art/Invisible-man-164492892" TargetMode="External"/><Relationship Id="rId2" Type="http://schemas.openxmlformats.org/officeDocument/2006/relationships/image" Target="../media/image14.png"/><Relationship Id="rId1" Type="http://schemas.openxmlformats.org/officeDocument/2006/relationships/slideLayout" Target="../slideLayouts/slideLayout4.xml"/><Relationship Id="rId4" Type="http://schemas.openxmlformats.org/officeDocument/2006/relationships/hyperlink" Target="https://creativecommons.org/licenses/by/3.0/"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hyperlink" Target="https://mariapcclass.blogspot.com/2016/09/questionnaire-on-learning-english.html" TargetMode="External"/><Relationship Id="rId2" Type="http://schemas.openxmlformats.org/officeDocument/2006/relationships/image" Target="../media/image16.jpeg"/><Relationship Id="rId1" Type="http://schemas.openxmlformats.org/officeDocument/2006/relationships/slideLayout" Target="../slideLayouts/slideLayout4.xml"/><Relationship Id="rId4" Type="http://schemas.openxmlformats.org/officeDocument/2006/relationships/hyperlink" Target="https://creativecommons.org/licenses/by-nc-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1819F9-8CAC-4A6C-8F06-0482027F97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 name="Subtitle 2">
            <a:extLst>
              <a:ext uri="{FF2B5EF4-FFF2-40B4-BE49-F238E27FC236}">
                <a16:creationId xmlns:a16="http://schemas.microsoft.com/office/drawing/2014/main" id="{9AAFA52A-7DFA-7060-DCEC-F109A28134B7}"/>
              </a:ext>
            </a:extLst>
          </p:cNvPr>
          <p:cNvSpPr>
            <a:spLocks noGrp="1"/>
          </p:cNvSpPr>
          <p:nvPr>
            <p:ph type="subTitle" idx="1"/>
          </p:nvPr>
        </p:nvSpPr>
        <p:spPr>
          <a:xfrm>
            <a:off x="3373062" y="4127644"/>
            <a:ext cx="8131550" cy="1126283"/>
          </a:xfrm>
        </p:spPr>
        <p:txBody>
          <a:bodyPr>
            <a:normAutofit/>
          </a:bodyPr>
          <a:lstStyle/>
          <a:p>
            <a:r>
              <a:rPr lang="en-US" b="1" i="1"/>
              <a:t>These informal slides were intended to be delivered in a conversational format, with the presenter sharing practical examples and emphasizing the key elements that contribute to a successful on-site evaluation.</a:t>
            </a:r>
          </a:p>
        </p:txBody>
      </p:sp>
      <p:sp>
        <p:nvSpPr>
          <p:cNvPr id="2" name="Title 1">
            <a:extLst>
              <a:ext uri="{FF2B5EF4-FFF2-40B4-BE49-F238E27FC236}">
                <a16:creationId xmlns:a16="http://schemas.microsoft.com/office/drawing/2014/main" id="{D59B0CDC-8186-D965-4247-DCEFF1864B6E}"/>
              </a:ext>
            </a:extLst>
          </p:cNvPr>
          <p:cNvSpPr>
            <a:spLocks noGrp="1"/>
          </p:cNvSpPr>
          <p:nvPr>
            <p:ph type="ctrTitle"/>
          </p:nvPr>
        </p:nvSpPr>
        <p:spPr>
          <a:xfrm>
            <a:off x="3373062" y="1864865"/>
            <a:ext cx="8131550" cy="2262781"/>
          </a:xfrm>
        </p:spPr>
        <p:txBody>
          <a:bodyPr>
            <a:normAutofit/>
          </a:bodyPr>
          <a:lstStyle/>
          <a:p>
            <a:r>
              <a:rPr lang="en-US" b="1"/>
              <a:t>On-site Evaluation Process Overview</a:t>
            </a:r>
          </a:p>
        </p:txBody>
      </p:sp>
      <p:sp>
        <p:nvSpPr>
          <p:cNvPr id="10" name="Rectangle 9">
            <a:extLst>
              <a:ext uri="{FF2B5EF4-FFF2-40B4-BE49-F238E27FC236}">
                <a16:creationId xmlns:a16="http://schemas.microsoft.com/office/drawing/2014/main" id="{4A98CC08-AEC2-4E8F-8F52-0F5C6372D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12" name="Group 11">
            <a:extLst>
              <a:ext uri="{FF2B5EF4-FFF2-40B4-BE49-F238E27FC236}">
                <a16:creationId xmlns:a16="http://schemas.microsoft.com/office/drawing/2014/main" id="{5D1545E6-EB3C-4478-A661-A2CA963F12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13" name="Freeform 11">
              <a:extLst>
                <a:ext uri="{FF2B5EF4-FFF2-40B4-BE49-F238E27FC236}">
                  <a16:creationId xmlns:a16="http://schemas.microsoft.com/office/drawing/2014/main" id="{B2E5B960-0C5D-4F77-8E9F-9F3D883D83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4" name="Freeform 12">
              <a:extLst>
                <a:ext uri="{FF2B5EF4-FFF2-40B4-BE49-F238E27FC236}">
                  <a16:creationId xmlns:a16="http://schemas.microsoft.com/office/drawing/2014/main" id="{258E44FC-92AD-43A0-BB05-DB268C82D8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Freeform 13">
              <a:extLst>
                <a:ext uri="{FF2B5EF4-FFF2-40B4-BE49-F238E27FC236}">
                  <a16:creationId xmlns:a16="http://schemas.microsoft.com/office/drawing/2014/main" id="{C63D3083-A56C-4199-8DE0-63C8BE9EDF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6" name="Freeform 14">
              <a:extLst>
                <a:ext uri="{FF2B5EF4-FFF2-40B4-BE49-F238E27FC236}">
                  <a16:creationId xmlns:a16="http://schemas.microsoft.com/office/drawing/2014/main" id="{C7CD3581-635D-438F-A64F-68404E7AE0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7" name="Freeform 15">
              <a:extLst>
                <a:ext uri="{FF2B5EF4-FFF2-40B4-BE49-F238E27FC236}">
                  <a16:creationId xmlns:a16="http://schemas.microsoft.com/office/drawing/2014/main" id="{AD6904C0-211C-41A2-BDB8-3B07C90BBB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8" name="Freeform 16">
              <a:extLst>
                <a:ext uri="{FF2B5EF4-FFF2-40B4-BE49-F238E27FC236}">
                  <a16:creationId xmlns:a16="http://schemas.microsoft.com/office/drawing/2014/main" id="{B0837DA6-CAF9-4E78-A39E-6358EDE2B1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9" name="Freeform 17">
              <a:extLst>
                <a:ext uri="{FF2B5EF4-FFF2-40B4-BE49-F238E27FC236}">
                  <a16:creationId xmlns:a16="http://schemas.microsoft.com/office/drawing/2014/main" id="{0A99DD7D-3AB3-471E-842F-8AFEA09D07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 name="Freeform 18">
              <a:extLst>
                <a:ext uri="{FF2B5EF4-FFF2-40B4-BE49-F238E27FC236}">
                  <a16:creationId xmlns:a16="http://schemas.microsoft.com/office/drawing/2014/main" id="{9C70B0D4-92FE-478F-86BD-93BA2C4DFC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reeform 19">
              <a:extLst>
                <a:ext uri="{FF2B5EF4-FFF2-40B4-BE49-F238E27FC236}">
                  <a16:creationId xmlns:a16="http://schemas.microsoft.com/office/drawing/2014/main" id="{C9156BE6-11D4-4696-9E3F-C325BFAC81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2" name="Freeform 20">
              <a:extLst>
                <a:ext uri="{FF2B5EF4-FFF2-40B4-BE49-F238E27FC236}">
                  <a16:creationId xmlns:a16="http://schemas.microsoft.com/office/drawing/2014/main" id="{4E667226-1D20-4A9D-BBE3-AC17EA436F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Freeform 21">
              <a:extLst>
                <a:ext uri="{FF2B5EF4-FFF2-40B4-BE49-F238E27FC236}">
                  <a16:creationId xmlns:a16="http://schemas.microsoft.com/office/drawing/2014/main" id="{2F87E3B6-5202-4434-9B26-42B46774F3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4" name="Freeform 22">
              <a:extLst>
                <a:ext uri="{FF2B5EF4-FFF2-40B4-BE49-F238E27FC236}">
                  <a16:creationId xmlns:a16="http://schemas.microsoft.com/office/drawing/2014/main" id="{AEA5E85F-F1F4-40E4-A62C-95324F6749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grpSp>
        <p:nvGrpSpPr>
          <p:cNvPr id="26" name="Group 25">
            <a:extLst>
              <a:ext uri="{FF2B5EF4-FFF2-40B4-BE49-F238E27FC236}">
                <a16:creationId xmlns:a16="http://schemas.microsoft.com/office/drawing/2014/main" id="{40A75861-F6C5-44A9-B161-B03701CBDE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27" name="Freeform 27">
              <a:extLst>
                <a:ext uri="{FF2B5EF4-FFF2-40B4-BE49-F238E27FC236}">
                  <a16:creationId xmlns:a16="http://schemas.microsoft.com/office/drawing/2014/main" id="{72EE642D-4F69-47C0-99BA-CE43503573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8" name="Freeform 28">
              <a:extLst>
                <a:ext uri="{FF2B5EF4-FFF2-40B4-BE49-F238E27FC236}">
                  <a16:creationId xmlns:a16="http://schemas.microsoft.com/office/drawing/2014/main" id="{26178CE4-DA2D-46EA-AB8D-341C5AC563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9" name="Freeform 29">
              <a:extLst>
                <a:ext uri="{FF2B5EF4-FFF2-40B4-BE49-F238E27FC236}">
                  <a16:creationId xmlns:a16="http://schemas.microsoft.com/office/drawing/2014/main" id="{698E9F53-8381-4FA5-A510-846925D242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0" name="Freeform 30">
              <a:extLst>
                <a:ext uri="{FF2B5EF4-FFF2-40B4-BE49-F238E27FC236}">
                  <a16:creationId xmlns:a16="http://schemas.microsoft.com/office/drawing/2014/main" id="{B13CE284-F21E-411B-BB8E-9C03B853CE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1" name="Freeform 31">
              <a:extLst>
                <a:ext uri="{FF2B5EF4-FFF2-40B4-BE49-F238E27FC236}">
                  <a16:creationId xmlns:a16="http://schemas.microsoft.com/office/drawing/2014/main" id="{23DF4578-4703-437C-A797-2A2D0CEE5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2" name="Freeform 32">
              <a:extLst>
                <a:ext uri="{FF2B5EF4-FFF2-40B4-BE49-F238E27FC236}">
                  <a16:creationId xmlns:a16="http://schemas.microsoft.com/office/drawing/2014/main" id="{F878F330-AF64-4F8F-88FD-A4A408D6D3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3" name="Freeform 33">
              <a:extLst>
                <a:ext uri="{FF2B5EF4-FFF2-40B4-BE49-F238E27FC236}">
                  <a16:creationId xmlns:a16="http://schemas.microsoft.com/office/drawing/2014/main" id="{AC9B00BF-4FB7-42FA-BBBD-7DB54ED3F0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4" name="Freeform 34">
              <a:extLst>
                <a:ext uri="{FF2B5EF4-FFF2-40B4-BE49-F238E27FC236}">
                  <a16:creationId xmlns:a16="http://schemas.microsoft.com/office/drawing/2014/main" id="{BD3D64CA-2AAD-4609-8DAA-3EAD4609A6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5" name="Freeform 35">
              <a:extLst>
                <a:ext uri="{FF2B5EF4-FFF2-40B4-BE49-F238E27FC236}">
                  <a16:creationId xmlns:a16="http://schemas.microsoft.com/office/drawing/2014/main" id="{C669E05A-8550-4E91-B29E-E1912228E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6" name="Freeform 36">
              <a:extLst>
                <a:ext uri="{FF2B5EF4-FFF2-40B4-BE49-F238E27FC236}">
                  <a16:creationId xmlns:a16="http://schemas.microsoft.com/office/drawing/2014/main" id="{F8C1FD53-1E8F-46CA-BC2D-FCEC4DAE0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7" name="Freeform 37">
              <a:extLst>
                <a:ext uri="{FF2B5EF4-FFF2-40B4-BE49-F238E27FC236}">
                  <a16:creationId xmlns:a16="http://schemas.microsoft.com/office/drawing/2014/main" id="{CC97A31F-CFDE-4EA3-98F1-13FDD16702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8" name="Freeform 38">
              <a:extLst>
                <a:ext uri="{FF2B5EF4-FFF2-40B4-BE49-F238E27FC236}">
                  <a16:creationId xmlns:a16="http://schemas.microsoft.com/office/drawing/2014/main" id="{9E1540E7-E6C3-4907-B70A-B175683655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sp>
        <p:nvSpPr>
          <p:cNvPr id="40" name="Freeform 11">
            <a:extLst>
              <a:ext uri="{FF2B5EF4-FFF2-40B4-BE49-F238E27FC236}">
                <a16:creationId xmlns:a16="http://schemas.microsoft.com/office/drawing/2014/main" id="{1310EFE2-B91D-47E7-B117-C2A802800A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2441345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F27737A0-D7E0-4415-8E90-FD4F69E76C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22" name="Freeform 11">
              <a:extLst>
                <a:ext uri="{FF2B5EF4-FFF2-40B4-BE49-F238E27FC236}">
                  <a16:creationId xmlns:a16="http://schemas.microsoft.com/office/drawing/2014/main" id="{506CE375-B39D-4C51-A858-F4A383311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Freeform 12">
              <a:extLst>
                <a:ext uri="{FF2B5EF4-FFF2-40B4-BE49-F238E27FC236}">
                  <a16:creationId xmlns:a16="http://schemas.microsoft.com/office/drawing/2014/main" id="{64EA8B46-395C-41F6-BE09-548B108098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4" name="Freeform 13">
              <a:extLst>
                <a:ext uri="{FF2B5EF4-FFF2-40B4-BE49-F238E27FC236}">
                  <a16:creationId xmlns:a16="http://schemas.microsoft.com/office/drawing/2014/main" id="{BC7EDC6D-8B00-48D9-B8FD-9B5285FB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5" name="Freeform 14">
              <a:extLst>
                <a:ext uri="{FF2B5EF4-FFF2-40B4-BE49-F238E27FC236}">
                  <a16:creationId xmlns:a16="http://schemas.microsoft.com/office/drawing/2014/main" id="{DE4BD3C3-5C1B-4305-BFA1-9054820B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6" name="Freeform 15">
              <a:extLst>
                <a:ext uri="{FF2B5EF4-FFF2-40B4-BE49-F238E27FC236}">
                  <a16:creationId xmlns:a16="http://schemas.microsoft.com/office/drawing/2014/main" id="{4635ED79-E821-4CFD-9F97-D6137E5DCA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7" name="Freeform 16">
              <a:extLst>
                <a:ext uri="{FF2B5EF4-FFF2-40B4-BE49-F238E27FC236}">
                  <a16:creationId xmlns:a16="http://schemas.microsoft.com/office/drawing/2014/main" id="{92FD5F9A-0D1B-4304-AC95-EA6A4E70E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8" name="Freeform 17">
              <a:extLst>
                <a:ext uri="{FF2B5EF4-FFF2-40B4-BE49-F238E27FC236}">
                  <a16:creationId xmlns:a16="http://schemas.microsoft.com/office/drawing/2014/main" id="{E9BB96F9-6F99-413C-909E-6FCF017C1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9" name="Freeform 18">
              <a:extLst>
                <a:ext uri="{FF2B5EF4-FFF2-40B4-BE49-F238E27FC236}">
                  <a16:creationId xmlns:a16="http://schemas.microsoft.com/office/drawing/2014/main" id="{1CCAEE3F-DFD6-4F56-91DF-94C715261B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0" name="Freeform 19">
              <a:extLst>
                <a:ext uri="{FF2B5EF4-FFF2-40B4-BE49-F238E27FC236}">
                  <a16:creationId xmlns:a16="http://schemas.microsoft.com/office/drawing/2014/main" id="{A9965128-6557-433B-B75B-BDF307311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1" name="Freeform 20">
              <a:extLst>
                <a:ext uri="{FF2B5EF4-FFF2-40B4-BE49-F238E27FC236}">
                  <a16:creationId xmlns:a16="http://schemas.microsoft.com/office/drawing/2014/main" id="{6ACA7D22-11B5-4768-B195-51BF6E7C16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2" name="Freeform 21">
              <a:extLst>
                <a:ext uri="{FF2B5EF4-FFF2-40B4-BE49-F238E27FC236}">
                  <a16:creationId xmlns:a16="http://schemas.microsoft.com/office/drawing/2014/main" id="{A10AD997-8BE7-4F95-8B7C-4E59DA1AC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3" name="Freeform 22">
              <a:extLst>
                <a:ext uri="{FF2B5EF4-FFF2-40B4-BE49-F238E27FC236}">
                  <a16:creationId xmlns:a16="http://schemas.microsoft.com/office/drawing/2014/main" id="{DE270B5A-1647-4C9C-BA5F-6BC559F869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grpSp>
        <p:nvGrpSpPr>
          <p:cNvPr id="35" name="Group 34">
            <a:extLst>
              <a:ext uri="{FF2B5EF4-FFF2-40B4-BE49-F238E27FC236}">
                <a16:creationId xmlns:a16="http://schemas.microsoft.com/office/drawing/2014/main" id="{57D8AB18-1DD7-4D60-B9FA-190B47BB26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36" name="Freeform 27">
              <a:extLst>
                <a:ext uri="{FF2B5EF4-FFF2-40B4-BE49-F238E27FC236}">
                  <a16:creationId xmlns:a16="http://schemas.microsoft.com/office/drawing/2014/main" id="{AE3C8994-22F6-4B7D-B50B-80ECD1E2A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7" name="Freeform 28">
              <a:extLst>
                <a:ext uri="{FF2B5EF4-FFF2-40B4-BE49-F238E27FC236}">
                  <a16:creationId xmlns:a16="http://schemas.microsoft.com/office/drawing/2014/main" id="{DDCDE2FF-5BFC-4807-AB1E-D6928F8F4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8" name="Freeform 29">
              <a:extLst>
                <a:ext uri="{FF2B5EF4-FFF2-40B4-BE49-F238E27FC236}">
                  <a16:creationId xmlns:a16="http://schemas.microsoft.com/office/drawing/2014/main" id="{63EF93F1-6EAF-4409-A623-76533740E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9" name="Freeform 30">
              <a:extLst>
                <a:ext uri="{FF2B5EF4-FFF2-40B4-BE49-F238E27FC236}">
                  <a16:creationId xmlns:a16="http://schemas.microsoft.com/office/drawing/2014/main" id="{ED3B5256-3F5C-4FDE-8A9A-5A124E92B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40" name="Freeform 31">
              <a:extLst>
                <a:ext uri="{FF2B5EF4-FFF2-40B4-BE49-F238E27FC236}">
                  <a16:creationId xmlns:a16="http://schemas.microsoft.com/office/drawing/2014/main" id="{ED5D4282-BFB9-4BFC-A20D-18E1C4EEA6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41" name="Freeform 32">
              <a:extLst>
                <a:ext uri="{FF2B5EF4-FFF2-40B4-BE49-F238E27FC236}">
                  <a16:creationId xmlns:a16="http://schemas.microsoft.com/office/drawing/2014/main" id="{3E6394EB-0752-433A-BA70-AF42B45F17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42" name="Freeform 33">
              <a:extLst>
                <a:ext uri="{FF2B5EF4-FFF2-40B4-BE49-F238E27FC236}">
                  <a16:creationId xmlns:a16="http://schemas.microsoft.com/office/drawing/2014/main" id="{DF27BE5F-DA8D-4260-9D0D-69E9CE146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43" name="Freeform 34">
              <a:extLst>
                <a:ext uri="{FF2B5EF4-FFF2-40B4-BE49-F238E27FC236}">
                  <a16:creationId xmlns:a16="http://schemas.microsoft.com/office/drawing/2014/main" id="{9A6E5CBE-AE54-40B7-9A00-E3975FEACB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44" name="Freeform 35">
              <a:extLst>
                <a:ext uri="{FF2B5EF4-FFF2-40B4-BE49-F238E27FC236}">
                  <a16:creationId xmlns:a16="http://schemas.microsoft.com/office/drawing/2014/main" id="{6C307890-5461-4D51-ADA6-A3DA6D35B8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45" name="Freeform 36">
              <a:extLst>
                <a:ext uri="{FF2B5EF4-FFF2-40B4-BE49-F238E27FC236}">
                  <a16:creationId xmlns:a16="http://schemas.microsoft.com/office/drawing/2014/main" id="{3F9B7E4B-6412-4B97-AD48-30B1F61F3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46" name="Freeform 37">
              <a:extLst>
                <a:ext uri="{FF2B5EF4-FFF2-40B4-BE49-F238E27FC236}">
                  <a16:creationId xmlns:a16="http://schemas.microsoft.com/office/drawing/2014/main" id="{D345D359-869B-4305-B7D7-0B5C4FDEC1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47" name="Freeform 38">
              <a:extLst>
                <a:ext uri="{FF2B5EF4-FFF2-40B4-BE49-F238E27FC236}">
                  <a16:creationId xmlns:a16="http://schemas.microsoft.com/office/drawing/2014/main" id="{2F688B27-AEB8-45BD-9597-78A97EE0DD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sp>
        <p:nvSpPr>
          <p:cNvPr id="49" name="Rectangle 48">
            <a:extLst>
              <a:ext uri="{FF2B5EF4-FFF2-40B4-BE49-F238E27FC236}">
                <a16:creationId xmlns:a16="http://schemas.microsoft.com/office/drawing/2014/main" id="{4EB21FA6-8B6A-4699-8408-91E699800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1" name="Freeform 11">
            <a:extLst>
              <a:ext uri="{FF2B5EF4-FFF2-40B4-BE49-F238E27FC236}">
                <a16:creationId xmlns:a16="http://schemas.microsoft.com/office/drawing/2014/main" id="{664D6319-AE80-458F-A2C6-1F0351266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53" name="Rectangle 52">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2" name="Picture 1" descr="Fireworks over a city at night  AI-generated content may be incorrect.">
            <a:extLst>
              <a:ext uri="{FF2B5EF4-FFF2-40B4-BE49-F238E27FC236}">
                <a16:creationId xmlns:a16="http://schemas.microsoft.com/office/drawing/2014/main" id="{9A5D3DF1-D08D-4ABE-499E-34848BF066A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4004" r="17027"/>
          <a:stretch/>
        </p:blipFill>
        <p:spPr>
          <a:xfrm>
            <a:off x="1" y="10"/>
            <a:ext cx="7574440" cy="6857990"/>
          </a:xfrm>
          <a:prstGeom prst="rect">
            <a:avLst/>
          </a:prstGeom>
        </p:spPr>
      </p:pic>
      <p:sp>
        <p:nvSpPr>
          <p:cNvPr id="55"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4" name="TextBox 3">
            <a:extLst>
              <a:ext uri="{FF2B5EF4-FFF2-40B4-BE49-F238E27FC236}">
                <a16:creationId xmlns:a16="http://schemas.microsoft.com/office/drawing/2014/main" id="{1326BD11-2F1B-1D0D-2312-CE3356501E36}"/>
              </a:ext>
            </a:extLst>
          </p:cNvPr>
          <p:cNvSpPr txBox="1"/>
          <p:nvPr/>
        </p:nvSpPr>
        <p:spPr>
          <a:xfrm>
            <a:off x="541867" y="787400"/>
            <a:ext cx="7145866" cy="778933"/>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600"/>
              </a:spcAft>
              <a:buClrTx/>
              <a:buSzTx/>
              <a:buFontTx/>
              <a:buNone/>
              <a:tabLst/>
              <a:defRPr/>
            </a:pPr>
            <a:r>
              <a:rPr kumimoji="0" lang="en-US" sz="3200" b="1" i="0" u="none" strike="noStrike" kern="1200" cap="none" spc="0" normalizeH="0" baseline="0" noProof="0">
                <a:ln>
                  <a:noFill/>
                </a:ln>
                <a:solidFill>
                  <a:srgbClr val="FEFFFF"/>
                </a:solidFill>
                <a:effectLst/>
                <a:uLnTx/>
                <a:uFillTx/>
                <a:latin typeface="Century Gothic" panose="020B0502020202020204"/>
                <a:ea typeface="+mn-ea"/>
                <a:cs typeface="+mn-cs"/>
              </a:rPr>
              <a:t>Notification of on-site</a:t>
            </a:r>
          </a:p>
        </p:txBody>
      </p:sp>
      <p:sp>
        <p:nvSpPr>
          <p:cNvPr id="3" name="TextBox 2">
            <a:extLst>
              <a:ext uri="{FF2B5EF4-FFF2-40B4-BE49-F238E27FC236}">
                <a16:creationId xmlns:a16="http://schemas.microsoft.com/office/drawing/2014/main" id="{7EEB78AA-0EA2-9BC3-0EB6-751B0F8EB63A}"/>
              </a:ext>
            </a:extLst>
          </p:cNvPr>
          <p:cNvSpPr txBox="1"/>
          <p:nvPr/>
        </p:nvSpPr>
        <p:spPr>
          <a:xfrm>
            <a:off x="7860770" y="2017668"/>
            <a:ext cx="3750205" cy="3857816"/>
          </a:xfrm>
          <a:prstGeom prst="rect">
            <a:avLst/>
          </a:prstGeom>
        </p:spPr>
        <p:txBody>
          <a:bodyPr vert="horz" lIns="91440" tIns="45720" rIns="91440" bIns="45720" rtlCol="0" anchor="t">
            <a:normAutofit fontScale="92500"/>
          </a:bodyPr>
          <a:lstStyle/>
          <a:p>
            <a:pPr marL="365760" marR="0" lvl="0" indent="-274320" algn="l" defTabSz="457200" rtl="0" eaLnBrk="1" fontAlgn="auto" latinLnBrk="0" hangingPunct="1">
              <a:lnSpc>
                <a:spcPct val="90000"/>
              </a:lnSpc>
              <a:spcBef>
                <a:spcPts val="1000"/>
              </a:spcBef>
              <a:spcAft>
                <a:spcPts val="0"/>
              </a:spcAft>
              <a:buClr>
                <a:srgbClr val="353535"/>
              </a:buClr>
              <a:buSzTx/>
              <a:buFont typeface="Wingdings 3" charset="2"/>
              <a:buChar char=""/>
              <a:tabLst/>
              <a:defRPr/>
            </a:pPr>
            <a:r>
              <a:rPr kumimoji="0" lang="en-US" sz="1700" b="0" i="0" u="none" strike="noStrike" kern="1200" cap="none" spc="0" normalizeH="0" baseline="0" noProof="0">
                <a:ln>
                  <a:noFill/>
                </a:ln>
                <a:solidFill>
                  <a:prstClr val="black">
                    <a:lumMod val="95000"/>
                    <a:lumOff val="5000"/>
                  </a:prstClr>
                </a:solidFill>
                <a:effectLst/>
                <a:uLnTx/>
                <a:uFillTx/>
                <a:latin typeface="Century Gothic" panose="020B0502020202020204"/>
                <a:ea typeface="+mn-ea"/>
                <a:cs typeface="+mn-cs"/>
              </a:rPr>
              <a:t>Congratulations! </a:t>
            </a:r>
          </a:p>
          <a:p>
            <a:pPr marL="365760" marR="0" lvl="0" indent="-274320" algn="l" defTabSz="457200" rtl="0" eaLnBrk="1" fontAlgn="auto" latinLnBrk="0" hangingPunct="1">
              <a:lnSpc>
                <a:spcPct val="90000"/>
              </a:lnSpc>
              <a:spcBef>
                <a:spcPts val="1000"/>
              </a:spcBef>
              <a:spcAft>
                <a:spcPts val="0"/>
              </a:spcAft>
              <a:buClr>
                <a:srgbClr val="353535"/>
              </a:buClr>
              <a:buSzTx/>
              <a:buFont typeface="Wingdings 3" charset="2"/>
              <a:buChar char=""/>
              <a:tabLst/>
              <a:defRPr/>
            </a:pPr>
            <a:endParaRPr kumimoji="0" lang="en-US" sz="1700" b="0" i="0" u="none" strike="noStrike" kern="1200" cap="none" spc="0" normalizeH="0" baseline="0" noProof="0">
              <a:ln>
                <a:noFill/>
              </a:ln>
              <a:solidFill>
                <a:prstClr val="black">
                  <a:lumMod val="95000"/>
                  <a:lumOff val="5000"/>
                </a:prstClr>
              </a:solidFill>
              <a:effectLst/>
              <a:uLnTx/>
              <a:uFillTx/>
              <a:latin typeface="Century Gothic" panose="020B0502020202020204"/>
              <a:ea typeface="+mn-ea"/>
              <a:cs typeface="+mn-cs"/>
            </a:endParaRPr>
          </a:p>
          <a:p>
            <a:pPr marL="365760" indent="-274320" defTabSz="457200">
              <a:lnSpc>
                <a:spcPct val="90000"/>
              </a:lnSpc>
              <a:spcBef>
                <a:spcPts val="1000"/>
              </a:spcBef>
              <a:buClr>
                <a:srgbClr val="353535"/>
              </a:buClr>
              <a:buFont typeface="Wingdings 3" charset="2"/>
              <a:buChar char=""/>
              <a:defRPr/>
            </a:pPr>
            <a:r>
              <a:rPr kumimoji="0" lang="en-US" sz="1700" b="0" i="0" u="none" strike="noStrike" kern="1200" cap="none" spc="0" normalizeH="0" baseline="0" noProof="0">
                <a:ln>
                  <a:noFill/>
                </a:ln>
                <a:solidFill>
                  <a:prstClr val="black">
                    <a:lumMod val="95000"/>
                    <a:lumOff val="5000"/>
                  </a:prstClr>
                </a:solidFill>
                <a:effectLst/>
                <a:uLnTx/>
                <a:uFillTx/>
                <a:latin typeface="Century Gothic" panose="020B0502020202020204"/>
                <a:ea typeface="+mn-ea"/>
                <a:cs typeface="+mn-cs"/>
              </a:rPr>
              <a:t>You’ve received an email from CPME notifying you that </a:t>
            </a:r>
            <a:r>
              <a:rPr lang="en-US" sz="1700">
                <a:solidFill>
                  <a:prstClr val="black">
                    <a:lumMod val="95000"/>
                    <a:lumOff val="5000"/>
                  </a:prstClr>
                </a:solidFill>
                <a:latin typeface="Century Gothic" panose="020B0502020202020204"/>
              </a:rPr>
              <a:t>your program is </a:t>
            </a:r>
            <a:r>
              <a:rPr kumimoji="0" lang="en-US" sz="1700" b="0" i="0" u="none" strike="noStrike" kern="1200" cap="none" spc="0" normalizeH="0" baseline="0" noProof="0">
                <a:ln>
                  <a:noFill/>
                </a:ln>
                <a:solidFill>
                  <a:prstClr val="black">
                    <a:lumMod val="95000"/>
                    <a:lumOff val="5000"/>
                  </a:prstClr>
                </a:solidFill>
                <a:effectLst/>
                <a:uLnTx/>
                <a:uFillTx/>
                <a:latin typeface="Century Gothic" panose="020B0502020202020204"/>
                <a:ea typeface="+mn-ea"/>
                <a:cs typeface="+mn-cs"/>
              </a:rPr>
              <a:t>scheduled for a re-evaluation.</a:t>
            </a:r>
            <a:endParaRPr lang="en-US" sz="1700" b="0" i="0" u="none" strike="noStrike" kern="1200" cap="none" spc="0" normalizeH="0" baseline="0" noProof="0">
              <a:ln>
                <a:noFill/>
              </a:ln>
              <a:solidFill>
                <a:prstClr val="black">
                  <a:lumMod val="95000"/>
                  <a:lumOff val="5000"/>
                </a:prstClr>
              </a:solidFill>
              <a:effectLst/>
              <a:uLnTx/>
              <a:uFillTx/>
              <a:latin typeface="Century Gothic" panose="020B0502020202020204"/>
            </a:endParaRPr>
          </a:p>
          <a:p>
            <a:pPr marL="365760" marR="0" lvl="0" indent="-274320" algn="l" defTabSz="457200" rtl="0" eaLnBrk="1" fontAlgn="auto" latinLnBrk="0" hangingPunct="1">
              <a:lnSpc>
                <a:spcPct val="90000"/>
              </a:lnSpc>
              <a:spcBef>
                <a:spcPts val="1000"/>
              </a:spcBef>
              <a:spcAft>
                <a:spcPts val="0"/>
              </a:spcAft>
              <a:buClr>
                <a:srgbClr val="353535"/>
              </a:buClr>
              <a:buSzTx/>
              <a:buFont typeface="Wingdings 3" charset="2"/>
              <a:buChar char=""/>
              <a:tabLst/>
              <a:defRPr/>
            </a:pPr>
            <a:endParaRPr kumimoji="0" lang="en-US" sz="1700" b="0" i="0" u="none" strike="noStrike" kern="1200" cap="none" spc="0" normalizeH="0" baseline="0" noProof="0">
              <a:ln>
                <a:noFill/>
              </a:ln>
              <a:solidFill>
                <a:prstClr val="black">
                  <a:lumMod val="95000"/>
                  <a:lumOff val="5000"/>
                </a:prstClr>
              </a:solidFill>
              <a:effectLst/>
              <a:uLnTx/>
              <a:uFillTx/>
              <a:latin typeface="Century Gothic" panose="020B0502020202020204"/>
              <a:ea typeface="+mn-ea"/>
              <a:cs typeface="+mn-cs"/>
            </a:endParaRPr>
          </a:p>
          <a:p>
            <a:pPr marL="365760" marR="0" lvl="0" indent="-274320" algn="l" defTabSz="457200" rtl="0" eaLnBrk="1" fontAlgn="auto" latinLnBrk="0" hangingPunct="1">
              <a:lnSpc>
                <a:spcPct val="90000"/>
              </a:lnSpc>
              <a:spcBef>
                <a:spcPts val="1000"/>
              </a:spcBef>
              <a:spcAft>
                <a:spcPts val="0"/>
              </a:spcAft>
              <a:buClr>
                <a:srgbClr val="353535"/>
              </a:buClr>
              <a:buSzTx/>
              <a:buFont typeface="Wingdings 3" charset="2"/>
              <a:buChar char=""/>
              <a:tabLst/>
              <a:defRPr/>
            </a:pPr>
            <a:r>
              <a:rPr kumimoji="0" lang="en-US" sz="1700" b="0" i="0" u="none" strike="noStrike" kern="1200" cap="none" spc="0" normalizeH="0" baseline="0" noProof="0">
                <a:ln>
                  <a:noFill/>
                </a:ln>
                <a:solidFill>
                  <a:prstClr val="black">
                    <a:lumMod val="95000"/>
                    <a:lumOff val="5000"/>
                  </a:prstClr>
                </a:solidFill>
                <a:effectLst/>
                <a:uLnTx/>
                <a:uFillTx/>
                <a:latin typeface="Century Gothic" panose="020B0502020202020204"/>
                <a:ea typeface="+mn-ea"/>
                <a:cs typeface="+mn-cs"/>
              </a:rPr>
              <a:t>This is your opportunity to shine!</a:t>
            </a:r>
          </a:p>
          <a:p>
            <a:pPr marL="365760" marR="0" lvl="0" indent="-274320" algn="l" defTabSz="457200" rtl="0" eaLnBrk="1" fontAlgn="auto" latinLnBrk="0" hangingPunct="1">
              <a:lnSpc>
                <a:spcPct val="90000"/>
              </a:lnSpc>
              <a:spcBef>
                <a:spcPts val="1000"/>
              </a:spcBef>
              <a:spcAft>
                <a:spcPts val="0"/>
              </a:spcAft>
              <a:buClr>
                <a:srgbClr val="353535"/>
              </a:buClr>
              <a:buSzTx/>
              <a:buFont typeface="Wingdings 3" charset="2"/>
              <a:buChar char=""/>
              <a:tabLst/>
              <a:defRPr/>
            </a:pPr>
            <a:endParaRPr kumimoji="0" lang="en-US" sz="1700" b="0" i="0" u="none" strike="noStrike" kern="1200" cap="none" spc="0" normalizeH="0" baseline="0" noProof="0">
              <a:ln>
                <a:noFill/>
              </a:ln>
              <a:solidFill>
                <a:prstClr val="black">
                  <a:lumMod val="95000"/>
                  <a:lumOff val="5000"/>
                </a:prstClr>
              </a:solidFill>
              <a:effectLst/>
              <a:uLnTx/>
              <a:uFillTx/>
              <a:latin typeface="Century Gothic" panose="020B0502020202020204"/>
              <a:ea typeface="+mn-ea"/>
              <a:cs typeface="+mn-cs"/>
            </a:endParaRPr>
          </a:p>
          <a:p>
            <a:pPr marL="365760" marR="0" lvl="0" indent="-274320" algn="l" defTabSz="457200" rtl="0" eaLnBrk="1" fontAlgn="auto" latinLnBrk="0" hangingPunct="1">
              <a:lnSpc>
                <a:spcPct val="90000"/>
              </a:lnSpc>
              <a:spcBef>
                <a:spcPts val="1000"/>
              </a:spcBef>
              <a:spcAft>
                <a:spcPts val="0"/>
              </a:spcAft>
              <a:buClr>
                <a:srgbClr val="353535"/>
              </a:buClr>
              <a:buSzTx/>
              <a:buFont typeface="Wingdings 3" charset="2"/>
              <a:buChar char=""/>
              <a:tabLst/>
              <a:defRPr/>
            </a:pPr>
            <a:r>
              <a:rPr kumimoji="0" lang="en-US" sz="1700" b="0" i="0" u="none" strike="noStrike" kern="1200" cap="none" spc="0" normalizeH="0" baseline="0" noProof="0">
                <a:ln>
                  <a:noFill/>
                </a:ln>
                <a:solidFill>
                  <a:prstClr val="black">
                    <a:lumMod val="95000"/>
                    <a:lumOff val="5000"/>
                  </a:prstClr>
                </a:solidFill>
                <a:effectLst/>
                <a:uLnTx/>
                <a:uFillTx/>
                <a:latin typeface="Century Gothic" panose="020B0502020202020204"/>
                <a:ea typeface="+mn-ea"/>
                <a:cs typeface="+mn-cs"/>
              </a:rPr>
              <a:t>It’s also an amazing opportunity for you to receive feedback on what’s going great and ways to improve the program.</a:t>
            </a:r>
            <a:endParaRPr lang="en-US" sz="1700" b="0" i="0" u="none" strike="noStrike" kern="1200" cap="none" spc="0" normalizeH="0" baseline="0" noProof="0">
              <a:ln>
                <a:noFill/>
              </a:ln>
              <a:solidFill>
                <a:prstClr val="black">
                  <a:lumMod val="95000"/>
                  <a:lumOff val="5000"/>
                </a:prstClr>
              </a:solidFill>
              <a:effectLst/>
              <a:uLnTx/>
              <a:uFillTx/>
              <a:latin typeface="Century Gothic" panose="020B0502020202020204"/>
            </a:endParaRPr>
          </a:p>
          <a:p>
            <a:pPr marL="0" marR="0" lvl="0" indent="0" algn="l" defTabSz="457200" rtl="0" eaLnBrk="1" fontAlgn="auto" latinLnBrk="0" hangingPunct="1">
              <a:lnSpc>
                <a:spcPct val="90000"/>
              </a:lnSpc>
              <a:spcBef>
                <a:spcPts val="1000"/>
              </a:spcBef>
              <a:spcAft>
                <a:spcPts val="0"/>
              </a:spcAft>
              <a:buClr>
                <a:srgbClr val="353535"/>
              </a:buClr>
              <a:buSzTx/>
              <a:buFont typeface="Wingdings 3" charset="2"/>
              <a:buChar char=""/>
              <a:tabLst/>
              <a:defRPr/>
            </a:pPr>
            <a:endParaRPr kumimoji="0" lang="en-US" sz="1700" b="0" i="0" u="none" strike="noStrike" kern="1200" cap="none" spc="0" normalizeH="0" baseline="0" noProof="0">
              <a:ln>
                <a:noFill/>
              </a:ln>
              <a:solidFill>
                <a:prstClr val="black">
                  <a:lumMod val="95000"/>
                  <a:lumOff val="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31534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F27737A0-D7E0-4415-8E90-FD4F69E76C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6" name="Freeform 11">
              <a:extLst>
                <a:ext uri="{FF2B5EF4-FFF2-40B4-BE49-F238E27FC236}">
                  <a16:creationId xmlns:a16="http://schemas.microsoft.com/office/drawing/2014/main" id="{506CE375-B39D-4C51-A858-F4A383311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7" name="Freeform 12">
              <a:extLst>
                <a:ext uri="{FF2B5EF4-FFF2-40B4-BE49-F238E27FC236}">
                  <a16:creationId xmlns:a16="http://schemas.microsoft.com/office/drawing/2014/main" id="{64EA8B46-395C-41F6-BE09-548B108098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8" name="Freeform 13">
              <a:extLst>
                <a:ext uri="{FF2B5EF4-FFF2-40B4-BE49-F238E27FC236}">
                  <a16:creationId xmlns:a16="http://schemas.microsoft.com/office/drawing/2014/main" id="{BC7EDC6D-8B00-48D9-B8FD-9B5285FB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9" name="Freeform 14">
              <a:extLst>
                <a:ext uri="{FF2B5EF4-FFF2-40B4-BE49-F238E27FC236}">
                  <a16:creationId xmlns:a16="http://schemas.microsoft.com/office/drawing/2014/main" id="{DE4BD3C3-5C1B-4305-BFA1-9054820B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 name="Freeform 15">
              <a:extLst>
                <a:ext uri="{FF2B5EF4-FFF2-40B4-BE49-F238E27FC236}">
                  <a16:creationId xmlns:a16="http://schemas.microsoft.com/office/drawing/2014/main" id="{4635ED79-E821-4CFD-9F97-D6137E5DCA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reeform 16">
              <a:extLst>
                <a:ext uri="{FF2B5EF4-FFF2-40B4-BE49-F238E27FC236}">
                  <a16:creationId xmlns:a16="http://schemas.microsoft.com/office/drawing/2014/main" id="{92FD5F9A-0D1B-4304-AC95-EA6A4E70E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2" name="Freeform 17">
              <a:extLst>
                <a:ext uri="{FF2B5EF4-FFF2-40B4-BE49-F238E27FC236}">
                  <a16:creationId xmlns:a16="http://schemas.microsoft.com/office/drawing/2014/main" id="{E9BB96F9-6F99-413C-909E-6FCF017C1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Freeform 18">
              <a:extLst>
                <a:ext uri="{FF2B5EF4-FFF2-40B4-BE49-F238E27FC236}">
                  <a16:creationId xmlns:a16="http://schemas.microsoft.com/office/drawing/2014/main" id="{1CCAEE3F-DFD6-4F56-91DF-94C715261B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4" name="Freeform 19">
              <a:extLst>
                <a:ext uri="{FF2B5EF4-FFF2-40B4-BE49-F238E27FC236}">
                  <a16:creationId xmlns:a16="http://schemas.microsoft.com/office/drawing/2014/main" id="{A9965128-6557-433B-B75B-BDF307311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5" name="Freeform 20">
              <a:extLst>
                <a:ext uri="{FF2B5EF4-FFF2-40B4-BE49-F238E27FC236}">
                  <a16:creationId xmlns:a16="http://schemas.microsoft.com/office/drawing/2014/main" id="{6ACA7D22-11B5-4768-B195-51BF6E7C16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6" name="Freeform 21">
              <a:extLst>
                <a:ext uri="{FF2B5EF4-FFF2-40B4-BE49-F238E27FC236}">
                  <a16:creationId xmlns:a16="http://schemas.microsoft.com/office/drawing/2014/main" id="{A10AD997-8BE7-4F95-8B7C-4E59DA1AC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7" name="Freeform 22">
              <a:extLst>
                <a:ext uri="{FF2B5EF4-FFF2-40B4-BE49-F238E27FC236}">
                  <a16:creationId xmlns:a16="http://schemas.microsoft.com/office/drawing/2014/main" id="{DE270B5A-1647-4C9C-BA5F-6BC559F869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grpSp>
        <p:nvGrpSpPr>
          <p:cNvPr id="29" name="Group 28">
            <a:extLst>
              <a:ext uri="{FF2B5EF4-FFF2-40B4-BE49-F238E27FC236}">
                <a16:creationId xmlns:a16="http://schemas.microsoft.com/office/drawing/2014/main" id="{57D8AB18-1DD7-4D60-B9FA-190B47BB26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30" name="Freeform 27">
              <a:extLst>
                <a:ext uri="{FF2B5EF4-FFF2-40B4-BE49-F238E27FC236}">
                  <a16:creationId xmlns:a16="http://schemas.microsoft.com/office/drawing/2014/main" id="{AE3C8994-22F6-4B7D-B50B-80ECD1E2A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1" name="Freeform 28">
              <a:extLst>
                <a:ext uri="{FF2B5EF4-FFF2-40B4-BE49-F238E27FC236}">
                  <a16:creationId xmlns:a16="http://schemas.microsoft.com/office/drawing/2014/main" id="{DDCDE2FF-5BFC-4807-AB1E-D6928F8F4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2" name="Freeform 29">
              <a:extLst>
                <a:ext uri="{FF2B5EF4-FFF2-40B4-BE49-F238E27FC236}">
                  <a16:creationId xmlns:a16="http://schemas.microsoft.com/office/drawing/2014/main" id="{63EF93F1-6EAF-4409-A623-76533740E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3" name="Freeform 30">
              <a:extLst>
                <a:ext uri="{FF2B5EF4-FFF2-40B4-BE49-F238E27FC236}">
                  <a16:creationId xmlns:a16="http://schemas.microsoft.com/office/drawing/2014/main" id="{ED3B5256-3F5C-4FDE-8A9A-5A124E92B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4" name="Freeform 31">
              <a:extLst>
                <a:ext uri="{FF2B5EF4-FFF2-40B4-BE49-F238E27FC236}">
                  <a16:creationId xmlns:a16="http://schemas.microsoft.com/office/drawing/2014/main" id="{ED5D4282-BFB9-4BFC-A20D-18E1C4EEA6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5" name="Freeform 32">
              <a:extLst>
                <a:ext uri="{FF2B5EF4-FFF2-40B4-BE49-F238E27FC236}">
                  <a16:creationId xmlns:a16="http://schemas.microsoft.com/office/drawing/2014/main" id="{3E6394EB-0752-433A-BA70-AF42B45F17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6" name="Freeform 33">
              <a:extLst>
                <a:ext uri="{FF2B5EF4-FFF2-40B4-BE49-F238E27FC236}">
                  <a16:creationId xmlns:a16="http://schemas.microsoft.com/office/drawing/2014/main" id="{DF27BE5F-DA8D-4260-9D0D-69E9CE146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7" name="Freeform 34">
              <a:extLst>
                <a:ext uri="{FF2B5EF4-FFF2-40B4-BE49-F238E27FC236}">
                  <a16:creationId xmlns:a16="http://schemas.microsoft.com/office/drawing/2014/main" id="{9A6E5CBE-AE54-40B7-9A00-E3975FEACB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8" name="Freeform 35">
              <a:extLst>
                <a:ext uri="{FF2B5EF4-FFF2-40B4-BE49-F238E27FC236}">
                  <a16:creationId xmlns:a16="http://schemas.microsoft.com/office/drawing/2014/main" id="{6C307890-5461-4D51-ADA6-A3DA6D35B8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9" name="Freeform 36">
              <a:extLst>
                <a:ext uri="{FF2B5EF4-FFF2-40B4-BE49-F238E27FC236}">
                  <a16:creationId xmlns:a16="http://schemas.microsoft.com/office/drawing/2014/main" id="{3F9B7E4B-6412-4B97-AD48-30B1F61F3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40" name="Freeform 37">
              <a:extLst>
                <a:ext uri="{FF2B5EF4-FFF2-40B4-BE49-F238E27FC236}">
                  <a16:creationId xmlns:a16="http://schemas.microsoft.com/office/drawing/2014/main" id="{D345D359-869B-4305-B7D7-0B5C4FDEC1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41" name="Freeform 38">
              <a:extLst>
                <a:ext uri="{FF2B5EF4-FFF2-40B4-BE49-F238E27FC236}">
                  <a16:creationId xmlns:a16="http://schemas.microsoft.com/office/drawing/2014/main" id="{2F688B27-AEB8-45BD-9597-78A97EE0DD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sp>
        <p:nvSpPr>
          <p:cNvPr id="43" name="Rectangle 42">
            <a:extLst>
              <a:ext uri="{FF2B5EF4-FFF2-40B4-BE49-F238E27FC236}">
                <a16:creationId xmlns:a16="http://schemas.microsoft.com/office/drawing/2014/main" id="{4EB21FA6-8B6A-4699-8408-91E699800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45" name="Freeform 6">
            <a:extLst>
              <a:ext uri="{FF2B5EF4-FFF2-40B4-BE49-F238E27FC236}">
                <a16:creationId xmlns:a16="http://schemas.microsoft.com/office/drawing/2014/main" id="{BA1AABB7-0FD0-4445-8B8B-7A0C680C5C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pic>
        <p:nvPicPr>
          <p:cNvPr id="3" name="Picture 2" descr="A person writing in a notebook  AI-generated content may be incorrect.">
            <a:extLst>
              <a:ext uri="{FF2B5EF4-FFF2-40B4-BE49-F238E27FC236}">
                <a16:creationId xmlns:a16="http://schemas.microsoft.com/office/drawing/2014/main" id="{0AF78A82-EDAD-B3FB-0EF5-BC3102BC738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28820" b="6894"/>
          <a:stretch/>
        </p:blipFill>
        <p:spPr>
          <a:xfrm>
            <a:off x="20" y="10"/>
            <a:ext cx="12191980" cy="6857990"/>
          </a:xfrm>
          <a:prstGeom prst="rect">
            <a:avLst/>
          </a:prstGeom>
        </p:spPr>
      </p:pic>
      <p:sp>
        <p:nvSpPr>
          <p:cNvPr id="47" name="Freeform 5">
            <a:extLst>
              <a:ext uri="{FF2B5EF4-FFF2-40B4-BE49-F238E27FC236}">
                <a16:creationId xmlns:a16="http://schemas.microsoft.com/office/drawing/2014/main" id="{2F2D0089-EE06-49C0-9C5F-56B94DF2D3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3632297"/>
            <a:ext cx="10602096" cy="2170389"/>
          </a:xfrm>
          <a:custGeom>
            <a:avLst/>
            <a:gdLst>
              <a:gd name="T0" fmla="*/ 2253 w 2259"/>
              <a:gd name="T1" fmla="*/ 195 h 413"/>
              <a:gd name="T2" fmla="*/ 2064 w 2259"/>
              <a:gd name="T3" fmla="*/ 7 h 413"/>
              <a:gd name="T4" fmla="*/ 2062 w 2259"/>
              <a:gd name="T5" fmla="*/ 5 h 413"/>
              <a:gd name="T6" fmla="*/ 2048 w 2259"/>
              <a:gd name="T7" fmla="*/ 0 h 413"/>
              <a:gd name="T8" fmla="*/ 891 w 2259"/>
              <a:gd name="T9" fmla="*/ 0 h 413"/>
              <a:gd name="T10" fmla="*/ 851 w 2259"/>
              <a:gd name="T11" fmla="*/ 0 h 413"/>
              <a:gd name="T12" fmla="*/ 541 w 2259"/>
              <a:gd name="T13" fmla="*/ 0 h 413"/>
              <a:gd name="T14" fmla="*/ 54 w 2259"/>
              <a:gd name="T15" fmla="*/ 0 h 413"/>
              <a:gd name="T16" fmla="*/ 0 w 2259"/>
              <a:gd name="T17" fmla="*/ 0 h 413"/>
              <a:gd name="T18" fmla="*/ 0 w 2259"/>
              <a:gd name="T19" fmla="*/ 413 h 413"/>
              <a:gd name="T20" fmla="*/ 54 w 2259"/>
              <a:gd name="T21" fmla="*/ 413 h 413"/>
              <a:gd name="T22" fmla="*/ 541 w 2259"/>
              <a:gd name="T23" fmla="*/ 413 h 413"/>
              <a:gd name="T24" fmla="*/ 851 w 2259"/>
              <a:gd name="T25" fmla="*/ 413 h 413"/>
              <a:gd name="T26" fmla="*/ 891 w 2259"/>
              <a:gd name="T27" fmla="*/ 413 h 413"/>
              <a:gd name="T28" fmla="*/ 2048 w 2259"/>
              <a:gd name="T29" fmla="*/ 413 h 413"/>
              <a:gd name="T30" fmla="*/ 2062 w 2259"/>
              <a:gd name="T31" fmla="*/ 408 h 413"/>
              <a:gd name="T32" fmla="*/ 2064 w 2259"/>
              <a:gd name="T33" fmla="*/ 406 h 413"/>
              <a:gd name="T34" fmla="*/ 2253 w 2259"/>
              <a:gd name="T35" fmla="*/ 217 h 413"/>
              <a:gd name="T36" fmla="*/ 2253 w 2259"/>
              <a:gd name="T37" fmla="*/ 1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59" h="413">
                <a:moveTo>
                  <a:pt x="2253" y="195"/>
                </a:moveTo>
                <a:cubicBezTo>
                  <a:pt x="2064" y="7"/>
                  <a:pt x="2064" y="7"/>
                  <a:pt x="2064" y="7"/>
                </a:cubicBezTo>
                <a:cubicBezTo>
                  <a:pt x="2064" y="6"/>
                  <a:pt x="2063" y="5"/>
                  <a:pt x="2062" y="5"/>
                </a:cubicBezTo>
                <a:cubicBezTo>
                  <a:pt x="2058" y="2"/>
                  <a:pt x="2053" y="0"/>
                  <a:pt x="2048" y="0"/>
                </a:cubicBezTo>
                <a:cubicBezTo>
                  <a:pt x="891" y="0"/>
                  <a:pt x="891" y="0"/>
                  <a:pt x="891" y="0"/>
                </a:cubicBezTo>
                <a:cubicBezTo>
                  <a:pt x="851" y="0"/>
                  <a:pt x="851" y="0"/>
                  <a:pt x="851" y="0"/>
                </a:cubicBezTo>
                <a:cubicBezTo>
                  <a:pt x="541" y="0"/>
                  <a:pt x="541" y="0"/>
                  <a:pt x="541" y="0"/>
                </a:cubicBezTo>
                <a:cubicBezTo>
                  <a:pt x="54" y="0"/>
                  <a:pt x="54" y="0"/>
                  <a:pt x="54" y="0"/>
                </a:cubicBezTo>
                <a:cubicBezTo>
                  <a:pt x="0" y="0"/>
                  <a:pt x="0" y="0"/>
                  <a:pt x="0" y="0"/>
                </a:cubicBezTo>
                <a:cubicBezTo>
                  <a:pt x="0" y="413"/>
                  <a:pt x="0" y="413"/>
                  <a:pt x="0" y="413"/>
                </a:cubicBezTo>
                <a:cubicBezTo>
                  <a:pt x="54" y="413"/>
                  <a:pt x="54" y="413"/>
                  <a:pt x="54" y="413"/>
                </a:cubicBezTo>
                <a:cubicBezTo>
                  <a:pt x="541" y="413"/>
                  <a:pt x="541" y="413"/>
                  <a:pt x="541" y="413"/>
                </a:cubicBezTo>
                <a:cubicBezTo>
                  <a:pt x="851" y="413"/>
                  <a:pt x="851" y="413"/>
                  <a:pt x="851" y="413"/>
                </a:cubicBezTo>
                <a:cubicBezTo>
                  <a:pt x="891" y="413"/>
                  <a:pt x="891" y="413"/>
                  <a:pt x="891" y="413"/>
                </a:cubicBezTo>
                <a:cubicBezTo>
                  <a:pt x="2048" y="413"/>
                  <a:pt x="2048" y="413"/>
                  <a:pt x="2048" y="413"/>
                </a:cubicBezTo>
                <a:cubicBezTo>
                  <a:pt x="2053" y="413"/>
                  <a:pt x="2058" y="411"/>
                  <a:pt x="2062" y="408"/>
                </a:cubicBezTo>
                <a:cubicBezTo>
                  <a:pt x="2063" y="407"/>
                  <a:pt x="2064" y="406"/>
                  <a:pt x="2064" y="406"/>
                </a:cubicBezTo>
                <a:cubicBezTo>
                  <a:pt x="2253" y="217"/>
                  <a:pt x="2253" y="217"/>
                  <a:pt x="2253" y="217"/>
                </a:cubicBezTo>
                <a:cubicBezTo>
                  <a:pt x="2259" y="211"/>
                  <a:pt x="2259" y="201"/>
                  <a:pt x="2253" y="195"/>
                </a:cubicBezTo>
                <a:close/>
              </a:path>
            </a:pathLst>
          </a:custGeom>
          <a:solidFill>
            <a:schemeClr val="tx1">
              <a:alpha val="92000"/>
            </a:schemeClr>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4" name="TextBox 3">
            <a:extLst>
              <a:ext uri="{FF2B5EF4-FFF2-40B4-BE49-F238E27FC236}">
                <a16:creationId xmlns:a16="http://schemas.microsoft.com/office/drawing/2014/main" id="{BB29C1C3-44BB-623D-C73A-4ADDBE31685F}"/>
              </a:ext>
            </a:extLst>
          </p:cNvPr>
          <p:cNvSpPr txBox="1"/>
          <p:nvPr/>
        </p:nvSpPr>
        <p:spPr>
          <a:xfrm>
            <a:off x="1083733" y="3962400"/>
            <a:ext cx="8458200" cy="958911"/>
          </a:xfrm>
          <a:prstGeom prst="rect">
            <a:avLst/>
          </a:prstGeom>
        </p:spPr>
        <p:txBody>
          <a:bodyPr vert="horz" lIns="91440" tIns="45720" rIns="91440" bIns="45720" rtlCol="0" anchor="b">
            <a:normAutofit/>
          </a:bodyPr>
          <a:lstStyle/>
          <a:p>
            <a:pPr marL="0" marR="0" lvl="0" indent="0" algn="l" defTabSz="457200" rtl="0" eaLnBrk="1" fontAlgn="auto" latinLnBrk="0" hangingPunct="1">
              <a:lnSpc>
                <a:spcPct val="90000"/>
              </a:lnSpc>
              <a:spcBef>
                <a:spcPct val="0"/>
              </a:spcBef>
              <a:spcAft>
                <a:spcPts val="600"/>
              </a:spcAft>
              <a:buClrTx/>
              <a:buSzTx/>
              <a:buFontTx/>
              <a:buNone/>
              <a:tabLst/>
              <a:defRPr/>
            </a:pPr>
            <a:r>
              <a:rPr kumimoji="0" lang="en-US" sz="3100" b="1" i="0" u="none" strike="noStrike" kern="1200" cap="none" spc="0" normalizeH="0" baseline="0" noProof="0">
                <a:ln>
                  <a:noFill/>
                </a:ln>
                <a:solidFill>
                  <a:srgbClr val="FEFFFF"/>
                </a:solidFill>
                <a:effectLst/>
                <a:uLnTx/>
                <a:uFillTx/>
                <a:latin typeface="Century Gothic" panose="020B0502020202020204"/>
                <a:ea typeface="+mn-ea"/>
                <a:cs typeface="+mn-cs"/>
              </a:rPr>
              <a:t>Organization, planning</a:t>
            </a:r>
            <a:r>
              <a:rPr lang="en-US" sz="3100" b="1">
                <a:solidFill>
                  <a:srgbClr val="FEFFFF"/>
                </a:solidFill>
                <a:latin typeface="Century Gothic" panose="020B0502020202020204"/>
              </a:rPr>
              <a:t>,</a:t>
            </a:r>
            <a:r>
              <a:rPr kumimoji="0" lang="en-US" sz="3100" b="1" i="0" u="none" strike="noStrike" kern="1200" cap="none" spc="0" normalizeH="0" baseline="0" noProof="0">
                <a:ln>
                  <a:noFill/>
                </a:ln>
                <a:solidFill>
                  <a:srgbClr val="FEFFFF"/>
                </a:solidFill>
                <a:effectLst/>
                <a:uLnTx/>
                <a:uFillTx/>
                <a:latin typeface="Century Gothic" panose="020B0502020202020204"/>
                <a:ea typeface="+mn-ea"/>
                <a:cs typeface="+mn-cs"/>
              </a:rPr>
              <a:t> and preparation will lead to success.</a:t>
            </a:r>
          </a:p>
        </p:txBody>
      </p:sp>
      <p:sp>
        <p:nvSpPr>
          <p:cNvPr id="5" name="TextBox 4">
            <a:extLst>
              <a:ext uri="{FF2B5EF4-FFF2-40B4-BE49-F238E27FC236}">
                <a16:creationId xmlns:a16="http://schemas.microsoft.com/office/drawing/2014/main" id="{AA43A1D2-C53F-AAEB-8298-5125E86C3305}"/>
              </a:ext>
            </a:extLst>
          </p:cNvPr>
          <p:cNvSpPr txBox="1"/>
          <p:nvPr/>
        </p:nvSpPr>
        <p:spPr>
          <a:xfrm>
            <a:off x="1083733" y="4944531"/>
            <a:ext cx="8458200" cy="524935"/>
          </a:xfrm>
          <a:prstGeom prst="rect">
            <a:avLst/>
          </a:prstGeom>
        </p:spPr>
        <p:txBody>
          <a:bodyPr vert="horz" lIns="91440" tIns="45720" rIns="91440" bIns="45720" rtlCol="0" anchor="t">
            <a:normAutofit/>
          </a:bodyPr>
          <a:lstStyle/>
          <a:p>
            <a:pPr marL="0" marR="0" lvl="0" indent="0" algn="l" defTabSz="457200" rtl="0" eaLnBrk="1" fontAlgn="auto" latinLnBrk="0" hangingPunct="1">
              <a:lnSpc>
                <a:spcPct val="100000"/>
              </a:lnSpc>
              <a:spcBef>
                <a:spcPts val="1000"/>
              </a:spcBef>
              <a:spcAft>
                <a:spcPts val="0"/>
              </a:spcAft>
              <a:buClr>
                <a:srgbClr val="353535"/>
              </a:buClr>
              <a:buSzTx/>
              <a:buFontTx/>
              <a:buNone/>
              <a:tabLst/>
              <a:defRPr/>
            </a:pPr>
            <a:r>
              <a:rPr kumimoji="0" lang="en-US" sz="1800" b="0" i="0" u="none" strike="noStrike" kern="1200" cap="none" spc="0" normalizeH="0" baseline="0" noProof="0">
                <a:ln>
                  <a:noFill/>
                </a:ln>
                <a:solidFill>
                  <a:srgbClr val="FEFFFF"/>
                </a:solidFill>
                <a:effectLst/>
                <a:uLnTx/>
                <a:uFillTx/>
                <a:latin typeface="Century Gothic" panose="020B0502020202020204"/>
                <a:ea typeface="+mn-ea"/>
                <a:cs typeface="+mn-cs"/>
              </a:rPr>
              <a:t>It’s never too late to develop habits or new routines to improve outcomes.</a:t>
            </a:r>
          </a:p>
        </p:txBody>
      </p:sp>
    </p:spTree>
    <p:extLst>
      <p:ext uri="{BB962C8B-B14F-4D97-AF65-F5344CB8AC3E}">
        <p14:creationId xmlns:p14="http://schemas.microsoft.com/office/powerpoint/2010/main" val="4271782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25A4D-413C-FB36-CDD6-44638188E90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00A2DD9-D82C-A71A-D2F2-78D45D8859F7}"/>
              </a:ext>
            </a:extLst>
          </p:cNvPr>
          <p:cNvSpPr/>
          <p:nvPr/>
        </p:nvSpPr>
        <p:spPr>
          <a:xfrm>
            <a:off x="39329" y="759879"/>
            <a:ext cx="12113342" cy="555924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4" name="TextBox 3">
            <a:extLst>
              <a:ext uri="{FF2B5EF4-FFF2-40B4-BE49-F238E27FC236}">
                <a16:creationId xmlns:a16="http://schemas.microsoft.com/office/drawing/2014/main" id="{D2C00617-DD55-8F56-FC87-DE3092DBCC99}"/>
              </a:ext>
            </a:extLst>
          </p:cNvPr>
          <p:cNvSpPr txBox="1"/>
          <p:nvPr/>
        </p:nvSpPr>
        <p:spPr>
          <a:xfrm>
            <a:off x="343324" y="215715"/>
            <a:ext cx="6598250"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Myanmar Text" panose="020B0502040204020203" pitchFamily="34" charset="0"/>
                <a:ea typeface="+mn-ea"/>
                <a:cs typeface="Myanmar Text" panose="020B0502040204020203" pitchFamily="34" charset="0"/>
              </a:rPr>
              <a:t>Notice of Evaluation Email</a:t>
            </a:r>
          </a:p>
        </p:txBody>
      </p:sp>
      <p:grpSp>
        <p:nvGrpSpPr>
          <p:cNvPr id="12" name="Group 11">
            <a:extLst>
              <a:ext uri="{FF2B5EF4-FFF2-40B4-BE49-F238E27FC236}">
                <a16:creationId xmlns:a16="http://schemas.microsoft.com/office/drawing/2014/main" id="{5A192586-03CE-CC5F-A230-DAF5BFFC875C}"/>
              </a:ext>
            </a:extLst>
          </p:cNvPr>
          <p:cNvGrpSpPr/>
          <p:nvPr/>
        </p:nvGrpSpPr>
        <p:grpSpPr>
          <a:xfrm>
            <a:off x="242926" y="912621"/>
            <a:ext cx="11844159" cy="5253756"/>
            <a:chOff x="173920" y="912621"/>
            <a:chExt cx="11844159" cy="5253756"/>
          </a:xfrm>
        </p:grpSpPr>
        <p:pic>
          <p:nvPicPr>
            <p:cNvPr id="3" name="Picture 2" descr="A screenshot of a computer  AI-generated content may be incorrect.">
              <a:extLst>
                <a:ext uri="{FF2B5EF4-FFF2-40B4-BE49-F238E27FC236}">
                  <a16:creationId xmlns:a16="http://schemas.microsoft.com/office/drawing/2014/main" id="{D2E8472F-4A7E-BE61-5E47-FBD38AC57B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920" y="912621"/>
              <a:ext cx="11844159" cy="5253756"/>
            </a:xfrm>
            <a:prstGeom prst="rect">
              <a:avLst/>
            </a:prstGeom>
          </p:spPr>
        </p:pic>
        <p:sp>
          <p:nvSpPr>
            <p:cNvPr id="9" name="TextBox 8">
              <a:extLst>
                <a:ext uri="{FF2B5EF4-FFF2-40B4-BE49-F238E27FC236}">
                  <a16:creationId xmlns:a16="http://schemas.microsoft.com/office/drawing/2014/main" id="{FC17C913-7262-6774-62B7-F0E3699C5A63}"/>
                </a:ext>
              </a:extLst>
            </p:cNvPr>
            <p:cNvSpPr txBox="1"/>
            <p:nvPr/>
          </p:nvSpPr>
          <p:spPr>
            <a:xfrm>
              <a:off x="943896" y="1534239"/>
              <a:ext cx="8858865"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Times New Roman" panose="02020603050405020304" pitchFamily="18" charset="0"/>
                  <a:ea typeface="+mn-ea"/>
                  <a:cs typeface="Times New Roman" panose="02020603050405020304" pitchFamily="18" charset="0"/>
                </a:rPr>
                <a:t>Sent to: Program Director, DIO, Program Coordinator, CPME Staff Liaison</a:t>
              </a:r>
            </a:p>
          </p:txBody>
        </p:sp>
      </p:grpSp>
      <p:sp>
        <p:nvSpPr>
          <p:cNvPr id="2" name="TextBox 1">
            <a:extLst>
              <a:ext uri="{FF2B5EF4-FFF2-40B4-BE49-F238E27FC236}">
                <a16:creationId xmlns:a16="http://schemas.microsoft.com/office/drawing/2014/main" id="{09EE78A6-872F-DB75-201F-D4B82861B466}"/>
              </a:ext>
            </a:extLst>
          </p:cNvPr>
          <p:cNvSpPr txBox="1"/>
          <p:nvPr/>
        </p:nvSpPr>
        <p:spPr>
          <a:xfrm>
            <a:off x="6418074" y="4800541"/>
            <a:ext cx="5391219"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entury Gothic" panose="020B0502020202020204"/>
                <a:ea typeface="+mn-ea"/>
                <a:cs typeface="+mn-cs"/>
              </a:rPr>
              <a:t>310 DEADLINE 2 months away </a:t>
            </a:r>
          </a:p>
        </p:txBody>
      </p:sp>
    </p:spTree>
    <p:extLst>
      <p:ext uri="{BB962C8B-B14F-4D97-AF65-F5344CB8AC3E}">
        <p14:creationId xmlns:p14="http://schemas.microsoft.com/office/powerpoint/2010/main" val="1562835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8" name="Freeform 11">
            <a:extLst>
              <a:ext uri="{FF2B5EF4-FFF2-40B4-BE49-F238E27FC236}">
                <a16:creationId xmlns:a16="http://schemas.microsoft.com/office/drawing/2014/main" id="{54EEEBD9-D37D-42B9-BE64-2C102B1D6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A2F47212-081A-4E41-8623-C5BD41ADDC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9211" y="643467"/>
            <a:ext cx="8959322" cy="5571066"/>
          </a:xfrm>
          <a:prstGeom prst="rect">
            <a:avLst/>
          </a:prstGeom>
          <a:solidFill>
            <a:srgbClr val="FFFFFF"/>
          </a:solidFill>
          <a:ln w="1270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3" name="Picture 2" descr="A screenshot of a computer  AI-generated content may be incorrect.">
            <a:extLst>
              <a:ext uri="{FF2B5EF4-FFF2-40B4-BE49-F238E27FC236}">
                <a16:creationId xmlns:a16="http://schemas.microsoft.com/office/drawing/2014/main" id="{86A16B6A-50A2-0C4F-761D-39F573800D3B}"/>
              </a:ext>
            </a:extLst>
          </p:cNvPr>
          <p:cNvPicPr>
            <a:picLocks noChangeAspect="1"/>
          </p:cNvPicPr>
          <p:nvPr/>
        </p:nvPicPr>
        <p:blipFill>
          <a:blip r:embed="rId2">
            <a:extLst>
              <a:ext uri="{28A0092B-C50C-407E-A947-70E740481C1C}">
                <a14:useLocalDpi xmlns:a14="http://schemas.microsoft.com/office/drawing/2010/main" val="0"/>
              </a:ext>
            </a:extLst>
          </a:blip>
          <a:srcRect t="53678" r="37803"/>
          <a:stretch/>
        </p:blipFill>
        <p:spPr>
          <a:xfrm>
            <a:off x="645255" y="1317834"/>
            <a:ext cx="11112833" cy="3671203"/>
          </a:xfrm>
          <a:prstGeom prst="rect">
            <a:avLst/>
          </a:prstGeom>
        </p:spPr>
      </p:pic>
      <p:sp>
        <p:nvSpPr>
          <p:cNvPr id="4" name="TextBox 3">
            <a:extLst>
              <a:ext uri="{FF2B5EF4-FFF2-40B4-BE49-F238E27FC236}">
                <a16:creationId xmlns:a16="http://schemas.microsoft.com/office/drawing/2014/main" id="{B5336C4C-A5F9-79F4-9F74-95305187B05F}"/>
              </a:ext>
            </a:extLst>
          </p:cNvPr>
          <p:cNvSpPr txBox="1"/>
          <p:nvPr/>
        </p:nvSpPr>
        <p:spPr>
          <a:xfrm>
            <a:off x="4295516" y="5150734"/>
            <a:ext cx="5546711"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entury Gothic" panose="020B0502020202020204"/>
                <a:ea typeface="+mn-ea"/>
                <a:cs typeface="+mn-cs"/>
              </a:rPr>
              <a:t>CONFIRM and review the resources!</a:t>
            </a:r>
          </a:p>
        </p:txBody>
      </p:sp>
    </p:spTree>
    <p:extLst>
      <p:ext uri="{BB962C8B-B14F-4D97-AF65-F5344CB8AC3E}">
        <p14:creationId xmlns:p14="http://schemas.microsoft.com/office/powerpoint/2010/main" val="2950240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handshake on a computer screen">
            <a:extLst>
              <a:ext uri="{FF2B5EF4-FFF2-40B4-BE49-F238E27FC236}">
                <a16:creationId xmlns:a16="http://schemas.microsoft.com/office/drawing/2014/main" id="{C7AD7508-ED14-D298-9E93-4207601C4D4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371724" y="862012"/>
            <a:ext cx="8058151" cy="4782283"/>
          </a:xfrm>
          <a:prstGeom prst="rect">
            <a:avLst/>
          </a:prstGeom>
        </p:spPr>
      </p:pic>
      <p:sp>
        <p:nvSpPr>
          <p:cNvPr id="4" name="TextBox 3">
            <a:extLst>
              <a:ext uri="{FF2B5EF4-FFF2-40B4-BE49-F238E27FC236}">
                <a16:creationId xmlns:a16="http://schemas.microsoft.com/office/drawing/2014/main" id="{8EF72209-EE46-0BE9-584A-38C6FEDA5A67}"/>
              </a:ext>
            </a:extLst>
          </p:cNvPr>
          <p:cNvSpPr txBox="1"/>
          <p:nvPr/>
        </p:nvSpPr>
        <p:spPr>
          <a:xfrm>
            <a:off x="1527581" y="5818653"/>
            <a:ext cx="10445488" cy="830997"/>
          </a:xfrm>
          <a:prstGeom prst="rect">
            <a:avLst/>
          </a:prstGeom>
          <a:noFill/>
        </p:spPr>
        <p:txBody>
          <a:bodyPr wrap="none" lIns="91440" tIns="45720" rIns="91440" bIns="45720" rtlCol="0" anchor="t">
            <a:spAutoFit/>
          </a:bodyPr>
          <a:lstStyle/>
          <a:p>
            <a:pPr defTabSz="457200">
              <a:defRPr/>
            </a:pPr>
            <a:r>
              <a:rPr lang="en-US" sz="2400" b="1">
                <a:solidFill>
                  <a:prstClr val="black"/>
                </a:solidFill>
                <a:latin typeface="Century Gothic" panose="020B0502020202020204"/>
              </a:rPr>
              <a:t>The chair contacts the program director, and both agree </a:t>
            </a:r>
            <a:r>
              <a:rPr kumimoji="0" lang="en-US" sz="2400" b="1" i="0" u="none" strike="noStrike" kern="1200" cap="none" spc="0" normalizeH="0" baseline="0" noProof="0">
                <a:ln>
                  <a:noFill/>
                </a:ln>
                <a:solidFill>
                  <a:prstClr val="black"/>
                </a:solidFill>
                <a:effectLst/>
                <a:uLnTx/>
                <a:uFillTx/>
                <a:latin typeface="Century Gothic" panose="020B0502020202020204"/>
                <a:ea typeface="+mn-ea"/>
                <a:cs typeface="+mn-cs"/>
              </a:rPr>
              <a:t>to a date for</a:t>
            </a:r>
            <a:endParaRPr lang="en-US" b="1">
              <a:solidFill>
                <a:prstClr val="black"/>
              </a:solidFill>
            </a:endParaRPr>
          </a:p>
          <a:p>
            <a:pPr defTabSz="457200">
              <a:defRPr/>
            </a:pPr>
            <a:r>
              <a:rPr kumimoji="0" lang="en-US" sz="2400" b="1" i="0" u="none" strike="noStrike" kern="1200" cap="none" spc="0" normalizeH="0" baseline="0" noProof="0">
                <a:ln>
                  <a:noFill/>
                </a:ln>
                <a:solidFill>
                  <a:prstClr val="black"/>
                </a:solidFill>
                <a:effectLst/>
                <a:uLnTx/>
                <a:uFillTx/>
                <a:latin typeface="Century Gothic" panose="020B0502020202020204"/>
                <a:ea typeface="+mn-ea"/>
                <a:cs typeface="+mn-cs"/>
              </a:rPr>
              <a:t>the on-site</a:t>
            </a:r>
            <a:r>
              <a:rPr lang="en-US" sz="2400" b="1">
                <a:solidFill>
                  <a:prstClr val="black"/>
                </a:solidFill>
                <a:latin typeface="Century Gothic" panose="020B0502020202020204"/>
              </a:rPr>
              <a:t> evaluation</a:t>
            </a:r>
            <a:r>
              <a:rPr kumimoji="0" lang="en-US" sz="2400" b="1" i="0" u="none" strike="noStrike" kern="1200" cap="none" spc="0" normalizeH="0" baseline="0" noProof="0">
                <a:ln>
                  <a:noFill/>
                </a:ln>
                <a:solidFill>
                  <a:prstClr val="black"/>
                </a:solidFill>
                <a:effectLst/>
                <a:uLnTx/>
                <a:uFillTx/>
                <a:latin typeface="Century Gothic" panose="020B0502020202020204"/>
                <a:ea typeface="+mn-ea"/>
                <a:cs typeface="+mn-cs"/>
              </a:rPr>
              <a:t>.</a:t>
            </a:r>
            <a:endParaRPr lang="en-US" b="1">
              <a:solidFill>
                <a:prstClr val="black"/>
              </a:solidFill>
              <a:ea typeface="+mn-ea"/>
              <a:cs typeface="+mn-cs"/>
            </a:endParaRPr>
          </a:p>
        </p:txBody>
      </p:sp>
    </p:spTree>
    <p:extLst>
      <p:ext uri="{BB962C8B-B14F-4D97-AF65-F5344CB8AC3E}">
        <p14:creationId xmlns:p14="http://schemas.microsoft.com/office/powerpoint/2010/main" val="288132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91065-7B74-2F81-E784-4F28874E7D1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8A21337-3927-3737-BF8E-511D193523C2}"/>
              </a:ext>
            </a:extLst>
          </p:cNvPr>
          <p:cNvSpPr txBox="1"/>
          <p:nvPr/>
        </p:nvSpPr>
        <p:spPr>
          <a:xfrm>
            <a:off x="343323" y="284557"/>
            <a:ext cx="10826121"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Myanmar Text" panose="020B0502040204020203" pitchFamily="34" charset="0"/>
                <a:ea typeface="+mn-ea"/>
                <a:cs typeface="Myanmar Text" panose="020B0502040204020203" pitchFamily="34" charset="0"/>
              </a:rPr>
              <a:t>On-site Evaluation Confirmation Email</a:t>
            </a:r>
          </a:p>
        </p:txBody>
      </p:sp>
      <p:sp>
        <p:nvSpPr>
          <p:cNvPr id="11" name="Rectangle 10">
            <a:extLst>
              <a:ext uri="{FF2B5EF4-FFF2-40B4-BE49-F238E27FC236}">
                <a16:creationId xmlns:a16="http://schemas.microsoft.com/office/drawing/2014/main" id="{9E63D331-98BC-4F59-764B-A8142351A3AD}"/>
              </a:ext>
            </a:extLst>
          </p:cNvPr>
          <p:cNvSpPr/>
          <p:nvPr/>
        </p:nvSpPr>
        <p:spPr>
          <a:xfrm>
            <a:off x="257203" y="937544"/>
            <a:ext cx="11676116" cy="4509527"/>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TextBox 6">
            <a:extLst>
              <a:ext uri="{FF2B5EF4-FFF2-40B4-BE49-F238E27FC236}">
                <a16:creationId xmlns:a16="http://schemas.microsoft.com/office/drawing/2014/main" id="{91123DA6-451D-8BA1-2CDB-E42849615C44}"/>
              </a:ext>
            </a:extLst>
          </p:cNvPr>
          <p:cNvSpPr txBox="1"/>
          <p:nvPr/>
        </p:nvSpPr>
        <p:spPr>
          <a:xfrm>
            <a:off x="5181835" y="5711384"/>
            <a:ext cx="6751484"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rPr>
              <a:t>Attached: </a:t>
            </a:r>
            <a:r>
              <a:rPr kumimoji="0" lang="en-US" sz="2400" b="1" i="0" u="none" strike="noStrike" kern="1200" cap="none" spc="0" normalizeH="0" baseline="0" noProof="0">
                <a:ln>
                  <a:noFill/>
                </a:ln>
                <a:solidFill>
                  <a:prstClr val="black"/>
                </a:solidFill>
                <a:effectLst/>
                <a:uLnTx/>
                <a:uFillTx/>
                <a:latin typeface="Century Gothic" panose="020B0502020202020204"/>
                <a:ea typeface="+mn-ea"/>
                <a:cs typeface="+mn-cs"/>
              </a:rPr>
              <a:t>Agenda Guide </a:t>
            </a:r>
            <a:r>
              <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rPr>
              <a:t>&amp; Confirmation Letter</a:t>
            </a:r>
          </a:p>
        </p:txBody>
      </p:sp>
      <p:grpSp>
        <p:nvGrpSpPr>
          <p:cNvPr id="12" name="Group 11">
            <a:extLst>
              <a:ext uri="{FF2B5EF4-FFF2-40B4-BE49-F238E27FC236}">
                <a16:creationId xmlns:a16="http://schemas.microsoft.com/office/drawing/2014/main" id="{A475191D-4D8E-1E37-7E87-83AB3424FF56}"/>
              </a:ext>
            </a:extLst>
          </p:cNvPr>
          <p:cNvGrpSpPr/>
          <p:nvPr/>
        </p:nvGrpSpPr>
        <p:grpSpPr>
          <a:xfrm>
            <a:off x="395794" y="1178904"/>
            <a:ext cx="11398933" cy="4026805"/>
            <a:chOff x="395794" y="1178904"/>
            <a:chExt cx="11398933" cy="4026805"/>
          </a:xfrm>
        </p:grpSpPr>
        <p:pic>
          <p:nvPicPr>
            <p:cNvPr id="3" name="Picture 2" descr="A screenshot of a computer  AI-generated content may be incorrect.">
              <a:extLst>
                <a:ext uri="{FF2B5EF4-FFF2-40B4-BE49-F238E27FC236}">
                  <a16:creationId xmlns:a16="http://schemas.microsoft.com/office/drawing/2014/main" id="{C0FF2B06-72EB-0BCF-3973-2E72B0F5B04F}"/>
                </a:ext>
              </a:extLst>
            </p:cNvPr>
            <p:cNvPicPr>
              <a:picLocks noChangeAspect="1"/>
            </p:cNvPicPr>
            <p:nvPr/>
          </p:nvPicPr>
          <p:blipFill>
            <a:blip r:embed="rId2">
              <a:extLst>
                <a:ext uri="{28A0092B-C50C-407E-A947-70E740481C1C}">
                  <a14:useLocalDpi xmlns:a14="http://schemas.microsoft.com/office/drawing/2010/main" val="0"/>
                </a:ext>
              </a:extLst>
            </a:blip>
            <a:srcRect r="26418"/>
            <a:stretch/>
          </p:blipFill>
          <p:spPr>
            <a:xfrm>
              <a:off x="395794" y="1178904"/>
              <a:ext cx="11398933" cy="4026805"/>
            </a:xfrm>
            <a:prstGeom prst="rect">
              <a:avLst/>
            </a:prstGeom>
          </p:spPr>
        </p:pic>
        <p:sp>
          <p:nvSpPr>
            <p:cNvPr id="9" name="TextBox 8">
              <a:extLst>
                <a:ext uri="{FF2B5EF4-FFF2-40B4-BE49-F238E27FC236}">
                  <a16:creationId xmlns:a16="http://schemas.microsoft.com/office/drawing/2014/main" id="{002FD5AE-F9FB-4AFA-1DBB-29B057FDB27D}"/>
                </a:ext>
              </a:extLst>
            </p:cNvPr>
            <p:cNvSpPr txBox="1"/>
            <p:nvPr/>
          </p:nvSpPr>
          <p:spPr>
            <a:xfrm>
              <a:off x="1406011" y="2065182"/>
              <a:ext cx="8858865"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Times New Roman" panose="02020603050405020304" pitchFamily="18" charset="0"/>
                  <a:ea typeface="+mn-ea"/>
                  <a:cs typeface="Times New Roman" panose="02020603050405020304" pitchFamily="18" charset="0"/>
                </a:rPr>
                <a:t>Sent to: Program Director, Program Coordinator, Evaluation Team, CPME Staff Liaison</a:t>
              </a:r>
            </a:p>
          </p:txBody>
        </p:sp>
      </p:grpSp>
      <p:sp>
        <p:nvSpPr>
          <p:cNvPr id="2" name="TextBox 1">
            <a:extLst>
              <a:ext uri="{FF2B5EF4-FFF2-40B4-BE49-F238E27FC236}">
                <a16:creationId xmlns:a16="http://schemas.microsoft.com/office/drawing/2014/main" id="{65397BB1-B338-2023-6709-57DC5496C87B}"/>
              </a:ext>
            </a:extLst>
          </p:cNvPr>
          <p:cNvSpPr txBox="1"/>
          <p:nvPr/>
        </p:nvSpPr>
        <p:spPr>
          <a:xfrm>
            <a:off x="7147278" y="4317357"/>
            <a:ext cx="3866764"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entury Gothic" panose="020B0502020202020204"/>
                <a:ea typeface="+mn-ea"/>
                <a:cs typeface="+mn-cs"/>
              </a:rPr>
              <a:t>NOTE the DEADLINES!</a:t>
            </a:r>
          </a:p>
        </p:txBody>
      </p:sp>
    </p:spTree>
    <p:extLst>
      <p:ext uri="{BB962C8B-B14F-4D97-AF65-F5344CB8AC3E}">
        <p14:creationId xmlns:p14="http://schemas.microsoft.com/office/powerpoint/2010/main" val="598626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D481-8EC5-AF05-53D0-7A18B6E426B1}"/>
              </a:ext>
            </a:extLst>
          </p:cNvPr>
          <p:cNvSpPr>
            <a:spLocks noGrp="1"/>
          </p:cNvSpPr>
          <p:nvPr>
            <p:ph type="title"/>
          </p:nvPr>
        </p:nvSpPr>
        <p:spPr/>
        <p:txBody>
          <a:bodyPr/>
          <a:lstStyle/>
          <a:p>
            <a:r>
              <a:rPr lang="en-US" b="1">
                <a:solidFill>
                  <a:schemeClr val="tx1"/>
                </a:solidFill>
              </a:rPr>
              <a:t>On-site Team</a:t>
            </a:r>
          </a:p>
        </p:txBody>
      </p:sp>
      <p:sp>
        <p:nvSpPr>
          <p:cNvPr id="3" name="Content Placeholder 2">
            <a:extLst>
              <a:ext uri="{FF2B5EF4-FFF2-40B4-BE49-F238E27FC236}">
                <a16:creationId xmlns:a16="http://schemas.microsoft.com/office/drawing/2014/main" id="{54EE028B-8428-E4BB-6C8E-BAD318A85F34}"/>
              </a:ext>
            </a:extLst>
          </p:cNvPr>
          <p:cNvSpPr>
            <a:spLocks noGrp="1"/>
          </p:cNvSpPr>
          <p:nvPr>
            <p:ph idx="1"/>
          </p:nvPr>
        </p:nvSpPr>
        <p:spPr/>
        <p:txBody>
          <a:bodyPr vert="horz" lIns="91440" tIns="45720" rIns="91440" bIns="45720" rtlCol="0" anchor="t">
            <a:normAutofit fontScale="92500" lnSpcReduction="20000"/>
          </a:bodyPr>
          <a:lstStyle/>
          <a:p>
            <a:pPr marL="365760" indent="-365760">
              <a:lnSpc>
                <a:spcPct val="119000"/>
              </a:lnSpc>
              <a:spcBef>
                <a:spcPts val="0"/>
              </a:spcBef>
              <a:spcAft>
                <a:spcPts val="600"/>
              </a:spcAft>
            </a:pPr>
            <a:r>
              <a:rPr lang="en-US" sz="2800" kern="1400">
                <a:ln>
                  <a:noFill/>
                </a:ln>
                <a:solidFill>
                  <a:srgbClr val="000000"/>
                </a:solidFill>
                <a:effectLst/>
                <a:latin typeface="Calibri"/>
                <a:ea typeface="Calibri"/>
                <a:cs typeface="Calibri"/>
              </a:rPr>
              <a:t>The on-site </a:t>
            </a:r>
            <a:r>
              <a:rPr lang="en-US" sz="2800" kern="1400">
                <a:solidFill>
                  <a:srgbClr val="000000"/>
                </a:solidFill>
                <a:latin typeface="Calibri"/>
                <a:ea typeface="Calibri"/>
                <a:cs typeface="Calibri"/>
              </a:rPr>
              <a:t>evaluation is</a:t>
            </a:r>
            <a:r>
              <a:rPr lang="en-US" sz="2800" kern="1400">
                <a:ln>
                  <a:noFill/>
                </a:ln>
                <a:solidFill>
                  <a:srgbClr val="000000"/>
                </a:solidFill>
                <a:effectLst/>
                <a:latin typeface="Calibri"/>
                <a:ea typeface="Calibri"/>
                <a:cs typeface="Calibri"/>
              </a:rPr>
              <a:t> a process of collecting facts/data about a program by an objective team of reviewers who document findings and prepare a report for </a:t>
            </a:r>
            <a:r>
              <a:rPr lang="en-US" sz="2800" kern="1400">
                <a:solidFill>
                  <a:srgbClr val="000000"/>
                </a:solidFill>
                <a:latin typeface="Calibri"/>
                <a:ea typeface="Calibri"/>
                <a:cs typeface="Calibri"/>
              </a:rPr>
              <a:t>the RRC</a:t>
            </a:r>
            <a:r>
              <a:rPr lang="en-US" sz="2800" kern="1400">
                <a:ln>
                  <a:noFill/>
                </a:ln>
                <a:solidFill>
                  <a:srgbClr val="000000"/>
                </a:solidFill>
                <a:effectLst/>
                <a:latin typeface="Calibri"/>
                <a:ea typeface="Calibri"/>
                <a:cs typeface="Calibri"/>
              </a:rPr>
              <a:t> and CPME to review. </a:t>
            </a:r>
          </a:p>
          <a:p>
            <a:pPr marL="365760" marR="0" indent="-365760" algn="l">
              <a:lnSpc>
                <a:spcPct val="119000"/>
              </a:lnSpc>
              <a:spcBef>
                <a:spcPts val="0"/>
              </a:spcBef>
              <a:spcAft>
                <a:spcPts val="600"/>
              </a:spcAft>
            </a:pPr>
            <a:r>
              <a:rPr lang="en-US" sz="2800" kern="1400">
                <a:solidFill>
                  <a:srgbClr val="000000"/>
                </a:solidFill>
                <a:latin typeface="Calibri"/>
                <a:ea typeface="Calibri"/>
                <a:cs typeface="Calibri"/>
              </a:rPr>
              <a:t>Minimum of two team members (ABFAS, ABPM, observers)</a:t>
            </a:r>
          </a:p>
          <a:p>
            <a:pPr marL="365760" marR="0" indent="-365760" algn="l">
              <a:lnSpc>
                <a:spcPct val="119000"/>
              </a:lnSpc>
              <a:spcBef>
                <a:spcPts val="0"/>
              </a:spcBef>
              <a:spcAft>
                <a:spcPts val="600"/>
              </a:spcAft>
            </a:pPr>
            <a:r>
              <a:rPr lang="en-US" sz="2800" kern="1400">
                <a:solidFill>
                  <a:srgbClr val="000000"/>
                </a:solidFill>
                <a:latin typeface="Calibri"/>
                <a:ea typeface="Calibri"/>
                <a:cs typeface="Calibri"/>
              </a:rPr>
              <a:t>Known c</a:t>
            </a:r>
            <a:r>
              <a:rPr lang="en-US" sz="2800" kern="1400">
                <a:ln>
                  <a:noFill/>
                </a:ln>
                <a:solidFill>
                  <a:srgbClr val="000000"/>
                </a:solidFill>
                <a:effectLst/>
                <a:latin typeface="Calibri"/>
                <a:ea typeface="Calibri"/>
                <a:cs typeface="Calibri"/>
              </a:rPr>
              <a:t>onflicts of interest (COI)are </a:t>
            </a:r>
            <a:r>
              <a:rPr lang="en-US" sz="2800" kern="1400">
                <a:solidFill>
                  <a:srgbClr val="000000"/>
                </a:solidFill>
                <a:latin typeface="Calibri"/>
                <a:ea typeface="Calibri"/>
                <a:cs typeface="Calibri"/>
              </a:rPr>
              <a:t>identified</a:t>
            </a:r>
            <a:r>
              <a:rPr lang="en-US" sz="2800" kern="1400">
                <a:ln>
                  <a:noFill/>
                </a:ln>
                <a:solidFill>
                  <a:srgbClr val="000000"/>
                </a:solidFill>
                <a:effectLst/>
                <a:latin typeface="Calibri"/>
                <a:ea typeface="Calibri"/>
                <a:cs typeface="Calibri"/>
              </a:rPr>
              <a:t> ahead of time</a:t>
            </a:r>
          </a:p>
          <a:p>
            <a:pPr marL="365760" lvl="1" indent="-365760">
              <a:lnSpc>
                <a:spcPct val="119000"/>
              </a:lnSpc>
              <a:spcBef>
                <a:spcPts val="0"/>
              </a:spcBef>
              <a:spcAft>
                <a:spcPts val="600"/>
              </a:spcAft>
            </a:pPr>
            <a:r>
              <a:rPr lang="en-US" sz="2600" kern="1400">
                <a:solidFill>
                  <a:srgbClr val="000000"/>
                </a:solidFill>
                <a:latin typeface="Calibri"/>
                <a:ea typeface="Calibri"/>
                <a:cs typeface="Calibri"/>
              </a:rPr>
              <a:t>Institutions can reject a member if COI identified and reported to CPME within 15 days of receiving on-site confirmation letter.</a:t>
            </a:r>
            <a:endParaRPr lang="en-US" sz="2600" kern="1400">
              <a:ln>
                <a:noFill/>
              </a:ln>
              <a:solidFill>
                <a:srgbClr val="000000"/>
              </a:solidFill>
              <a:effectLst/>
              <a:latin typeface="Calibri"/>
              <a:ea typeface="Calibri"/>
              <a:cs typeface="Calibri"/>
            </a:endParaRPr>
          </a:p>
          <a:p>
            <a:endParaRPr lang="en-US"/>
          </a:p>
        </p:txBody>
      </p:sp>
    </p:spTree>
    <p:extLst>
      <p:ext uri="{BB962C8B-B14F-4D97-AF65-F5344CB8AC3E}">
        <p14:creationId xmlns:p14="http://schemas.microsoft.com/office/powerpoint/2010/main" val="3255819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D306B45-25EE-434D-ABA9-A27B79320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C5489829-8FBC-187E-C8E7-1B18963AA1DA}"/>
              </a:ext>
            </a:extLst>
          </p:cNvPr>
          <p:cNvSpPr>
            <a:spLocks noGrp="1"/>
          </p:cNvSpPr>
          <p:nvPr>
            <p:ph type="title"/>
          </p:nvPr>
        </p:nvSpPr>
        <p:spPr>
          <a:xfrm>
            <a:off x="1046019" y="942108"/>
            <a:ext cx="3256550" cy="4969113"/>
          </a:xfrm>
        </p:spPr>
        <p:txBody>
          <a:bodyPr anchor="ctr">
            <a:normAutofit/>
          </a:bodyPr>
          <a:lstStyle/>
          <a:p>
            <a:r>
              <a:rPr lang="en-US" b="1">
                <a:solidFill>
                  <a:schemeClr val="tx2">
                    <a:lumMod val="75000"/>
                  </a:schemeClr>
                </a:solidFill>
              </a:rPr>
              <a:t>Goal of </a:t>
            </a:r>
            <a:br>
              <a:rPr lang="en-US" b="1"/>
            </a:br>
            <a:r>
              <a:rPr lang="en-US" b="1">
                <a:solidFill>
                  <a:schemeClr val="tx2">
                    <a:lumMod val="75000"/>
                  </a:schemeClr>
                </a:solidFill>
              </a:rPr>
              <a:t>On-site Evaluation</a:t>
            </a:r>
            <a:r>
              <a:rPr lang="en-US">
                <a:solidFill>
                  <a:schemeClr val="tx2">
                    <a:lumMod val="75000"/>
                  </a:schemeClr>
                </a:solidFill>
              </a:rPr>
              <a:t>	</a:t>
            </a:r>
          </a:p>
        </p:txBody>
      </p:sp>
      <p:sp>
        <p:nvSpPr>
          <p:cNvPr id="10" name="Rectangle 9">
            <a:extLst>
              <a:ext uri="{FF2B5EF4-FFF2-40B4-BE49-F238E27FC236}">
                <a16:creationId xmlns:a16="http://schemas.microsoft.com/office/drawing/2014/main" id="{0A42F85E-4939-431E-8B4A-EC07C8E0A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cxnSp>
        <p:nvCxnSpPr>
          <p:cNvPr id="12" name="Straight Connector 11">
            <a:extLst>
              <a:ext uri="{FF2B5EF4-FFF2-40B4-BE49-F238E27FC236}">
                <a16:creationId xmlns:a16="http://schemas.microsoft.com/office/drawing/2014/main" id="{27EBB3F9-D6F7-4F6A-8843-9FEBA15E496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71831"/>
            <a:ext cx="0" cy="320040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5D2B17EF-74EB-4C33-B2E2-8E727B2E7D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bg1">
              <a:alpha val="30000"/>
            </a:schemeClr>
          </a:solidFill>
        </p:grpSpPr>
        <p:sp>
          <p:nvSpPr>
            <p:cNvPr id="15" name="Freeform 11">
              <a:extLst>
                <a:ext uri="{FF2B5EF4-FFF2-40B4-BE49-F238E27FC236}">
                  <a16:creationId xmlns:a16="http://schemas.microsoft.com/office/drawing/2014/main" id="{0A5F1F8A-3206-4B86-883F-65E98BB6E4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6" name="Freeform 12">
              <a:extLst>
                <a:ext uri="{FF2B5EF4-FFF2-40B4-BE49-F238E27FC236}">
                  <a16:creationId xmlns:a16="http://schemas.microsoft.com/office/drawing/2014/main" id="{6935F8C7-CC88-4243-9786-F3CDBF04A0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7" name="Freeform 13">
              <a:extLst>
                <a:ext uri="{FF2B5EF4-FFF2-40B4-BE49-F238E27FC236}">
                  <a16:creationId xmlns:a16="http://schemas.microsoft.com/office/drawing/2014/main" id="{9AF7BAD9-71B3-40D8-A089-EFF7FE67BD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8" name="Freeform 14">
              <a:extLst>
                <a:ext uri="{FF2B5EF4-FFF2-40B4-BE49-F238E27FC236}">
                  <a16:creationId xmlns:a16="http://schemas.microsoft.com/office/drawing/2014/main" id="{6467094F-AEF0-4D3B-BB76-8B3C1F08B9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9" name="Freeform 15">
              <a:extLst>
                <a:ext uri="{FF2B5EF4-FFF2-40B4-BE49-F238E27FC236}">
                  <a16:creationId xmlns:a16="http://schemas.microsoft.com/office/drawing/2014/main" id="{36F56AF9-DEF1-44E7-BF42-6AAC1AA9D1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 name="Freeform 16">
              <a:extLst>
                <a:ext uri="{FF2B5EF4-FFF2-40B4-BE49-F238E27FC236}">
                  <a16:creationId xmlns:a16="http://schemas.microsoft.com/office/drawing/2014/main" id="{A43EBE71-20BA-4A40-A513-516678089D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reeform 17">
              <a:extLst>
                <a:ext uri="{FF2B5EF4-FFF2-40B4-BE49-F238E27FC236}">
                  <a16:creationId xmlns:a16="http://schemas.microsoft.com/office/drawing/2014/main" id="{1DB39648-7B38-4D0B-93C5-048EC4A45C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2" name="Freeform 18">
              <a:extLst>
                <a:ext uri="{FF2B5EF4-FFF2-40B4-BE49-F238E27FC236}">
                  <a16:creationId xmlns:a16="http://schemas.microsoft.com/office/drawing/2014/main" id="{8DD2661F-DE5F-45EA-B30B-7C6589638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Freeform 19">
              <a:extLst>
                <a:ext uri="{FF2B5EF4-FFF2-40B4-BE49-F238E27FC236}">
                  <a16:creationId xmlns:a16="http://schemas.microsoft.com/office/drawing/2014/main" id="{ABF0A0E5-E68E-4183-A913-228692FD85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4" name="Freeform 20">
              <a:extLst>
                <a:ext uri="{FF2B5EF4-FFF2-40B4-BE49-F238E27FC236}">
                  <a16:creationId xmlns:a16="http://schemas.microsoft.com/office/drawing/2014/main" id="{615D8F55-8ACD-4EFE-A832-06E785479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5" name="Freeform 21">
              <a:extLst>
                <a:ext uri="{FF2B5EF4-FFF2-40B4-BE49-F238E27FC236}">
                  <a16:creationId xmlns:a16="http://schemas.microsoft.com/office/drawing/2014/main" id="{0FDF4201-8CEC-474B-A6B1-88039B7041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6" name="Freeform 22">
              <a:extLst>
                <a:ext uri="{FF2B5EF4-FFF2-40B4-BE49-F238E27FC236}">
                  <a16:creationId xmlns:a16="http://schemas.microsoft.com/office/drawing/2014/main" id="{0F60AEA4-B25F-417E-93FC-59686DFBE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sp>
        <p:nvSpPr>
          <p:cNvPr id="3" name="Content Placeholder 2">
            <a:extLst>
              <a:ext uri="{FF2B5EF4-FFF2-40B4-BE49-F238E27FC236}">
                <a16:creationId xmlns:a16="http://schemas.microsoft.com/office/drawing/2014/main" id="{28113A01-8BB9-CFAF-00F5-E638D326F673}"/>
              </a:ext>
            </a:extLst>
          </p:cNvPr>
          <p:cNvSpPr>
            <a:spLocks noGrp="1"/>
          </p:cNvSpPr>
          <p:nvPr>
            <p:ph idx="1"/>
          </p:nvPr>
        </p:nvSpPr>
        <p:spPr>
          <a:xfrm>
            <a:off x="5049062" y="942108"/>
            <a:ext cx="6455549" cy="4969114"/>
          </a:xfrm>
        </p:spPr>
        <p:txBody>
          <a:bodyPr anchor="ctr">
            <a:normAutofit/>
          </a:bodyPr>
          <a:lstStyle/>
          <a:p>
            <a:r>
              <a:rPr lang="en-US" sz="2800">
                <a:solidFill>
                  <a:schemeClr val="tx2">
                    <a:lumMod val="75000"/>
                  </a:schemeClr>
                </a:solidFill>
                <a:latin typeface="Calibri"/>
                <a:ea typeface="Calibri"/>
                <a:cs typeface="Calibri"/>
              </a:rPr>
              <a:t>Conducted to assess:</a:t>
            </a:r>
          </a:p>
          <a:p>
            <a:pPr lvl="1"/>
            <a:r>
              <a:rPr lang="en-US" sz="2400">
                <a:solidFill>
                  <a:schemeClr val="tx2">
                    <a:lumMod val="75000"/>
                  </a:schemeClr>
                </a:solidFill>
                <a:latin typeface="Calibri"/>
                <a:ea typeface="Calibri"/>
                <a:cs typeface="Calibri"/>
              </a:rPr>
              <a:t>the general quality of the residency</a:t>
            </a:r>
          </a:p>
          <a:p>
            <a:pPr lvl="1"/>
            <a:r>
              <a:rPr lang="en-US" sz="2400">
                <a:solidFill>
                  <a:schemeClr val="tx2">
                    <a:lumMod val="75000"/>
                  </a:schemeClr>
                </a:solidFill>
                <a:latin typeface="Calibri"/>
                <a:ea typeface="Calibri"/>
                <a:cs typeface="Calibri"/>
              </a:rPr>
              <a:t>the institution’s ability to establish a curriculum that assures each resident achieves the competencies identified by the Council</a:t>
            </a:r>
          </a:p>
          <a:p>
            <a:pPr lvl="1"/>
            <a:r>
              <a:rPr lang="en-US" sz="2400">
                <a:solidFill>
                  <a:schemeClr val="tx2">
                    <a:lumMod val="75000"/>
                  </a:schemeClr>
                </a:solidFill>
                <a:latin typeface="Calibri"/>
                <a:ea typeface="Calibri"/>
                <a:cs typeface="Calibri"/>
              </a:rPr>
              <a:t>the institution’s plans for continued improvement. </a:t>
            </a:r>
          </a:p>
        </p:txBody>
      </p:sp>
    </p:spTree>
    <p:extLst>
      <p:ext uri="{BB962C8B-B14F-4D97-AF65-F5344CB8AC3E}">
        <p14:creationId xmlns:p14="http://schemas.microsoft.com/office/powerpoint/2010/main" val="2620091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47628-9D67-AE15-57A0-336A02D2EB4E}"/>
              </a:ext>
            </a:extLst>
          </p:cNvPr>
          <p:cNvSpPr>
            <a:spLocks noGrp="1"/>
          </p:cNvSpPr>
          <p:nvPr>
            <p:ph type="title"/>
          </p:nvPr>
        </p:nvSpPr>
        <p:spPr/>
        <p:txBody>
          <a:bodyPr/>
          <a:lstStyle/>
          <a:p>
            <a:r>
              <a:rPr lang="en-US" b="1">
                <a:solidFill>
                  <a:schemeClr val="tx1"/>
                </a:solidFill>
              </a:rPr>
              <a:t>Team Expectations - Volunteers</a:t>
            </a:r>
          </a:p>
        </p:txBody>
      </p:sp>
      <p:sp>
        <p:nvSpPr>
          <p:cNvPr id="3" name="Content Placeholder 2">
            <a:extLst>
              <a:ext uri="{FF2B5EF4-FFF2-40B4-BE49-F238E27FC236}">
                <a16:creationId xmlns:a16="http://schemas.microsoft.com/office/drawing/2014/main" id="{5E29AA46-A1C7-B7F6-E2DB-3DA6CD28CF37}"/>
              </a:ext>
            </a:extLst>
          </p:cNvPr>
          <p:cNvSpPr>
            <a:spLocks noGrp="1"/>
          </p:cNvSpPr>
          <p:nvPr>
            <p:ph idx="1"/>
          </p:nvPr>
        </p:nvSpPr>
        <p:spPr/>
        <p:txBody>
          <a:bodyPr vert="horz" lIns="91440" tIns="45720" rIns="91440" bIns="45720" rtlCol="0" anchor="t">
            <a:normAutofit/>
          </a:bodyPr>
          <a:lstStyle/>
          <a:p>
            <a:r>
              <a:rPr lang="en-US" sz="2400">
                <a:latin typeface="Calibri"/>
                <a:ea typeface="Calibri"/>
                <a:cs typeface="Calibri"/>
              </a:rPr>
              <a:t>On-site review team members</a:t>
            </a:r>
          </a:p>
          <a:p>
            <a:pPr lvl="1"/>
            <a:r>
              <a:rPr lang="en-US" sz="2000">
                <a:latin typeface="Calibri"/>
                <a:ea typeface="Calibri"/>
                <a:cs typeface="Calibri"/>
              </a:rPr>
              <a:t>Do not act as consultants to the residency or the sponsoring institution. </a:t>
            </a:r>
          </a:p>
          <a:p>
            <a:pPr lvl="1"/>
            <a:r>
              <a:rPr lang="en-US" sz="2000">
                <a:latin typeface="Calibri"/>
                <a:ea typeface="Calibri"/>
                <a:cs typeface="Calibri"/>
              </a:rPr>
              <a:t>Serve in their primary role as fact-finders and observers to provide the RRC an assessment of the sponsor’s potential compliance with the Council’s standards and requirements. </a:t>
            </a:r>
          </a:p>
          <a:p>
            <a:pPr lvl="1"/>
            <a:r>
              <a:rPr lang="en-US" sz="2000">
                <a:latin typeface="Calibri"/>
                <a:ea typeface="Calibri"/>
                <a:cs typeface="Calibri"/>
              </a:rPr>
              <a:t>Assist the institution to understand more completely its role as related to the residency.</a:t>
            </a:r>
          </a:p>
          <a:p>
            <a:pPr lvl="1"/>
            <a:r>
              <a:rPr lang="en-US" sz="2000">
                <a:latin typeface="Calibri"/>
                <a:ea typeface="Calibri"/>
                <a:cs typeface="Calibri"/>
              </a:rPr>
              <a:t>May include in the report non-binding recommendations for improvement of the program.</a:t>
            </a:r>
          </a:p>
          <a:p>
            <a:endParaRPr lang="en-US"/>
          </a:p>
        </p:txBody>
      </p:sp>
    </p:spTree>
    <p:extLst>
      <p:ext uri="{BB962C8B-B14F-4D97-AF65-F5344CB8AC3E}">
        <p14:creationId xmlns:p14="http://schemas.microsoft.com/office/powerpoint/2010/main" val="4197810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27737A0-D7E0-4415-8E90-FD4F69E76C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0" name="Freeform 11">
              <a:extLst>
                <a:ext uri="{FF2B5EF4-FFF2-40B4-BE49-F238E27FC236}">
                  <a16:creationId xmlns:a16="http://schemas.microsoft.com/office/drawing/2014/main" id="{506CE375-B39D-4C51-A858-F4A383311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1" name="Freeform 12">
              <a:extLst>
                <a:ext uri="{FF2B5EF4-FFF2-40B4-BE49-F238E27FC236}">
                  <a16:creationId xmlns:a16="http://schemas.microsoft.com/office/drawing/2014/main" id="{64EA8B46-395C-41F6-BE09-548B108098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2" name="Freeform 13">
              <a:extLst>
                <a:ext uri="{FF2B5EF4-FFF2-40B4-BE49-F238E27FC236}">
                  <a16:creationId xmlns:a16="http://schemas.microsoft.com/office/drawing/2014/main" id="{BC7EDC6D-8B00-48D9-B8FD-9B5285FB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3" name="Freeform 14">
              <a:extLst>
                <a:ext uri="{FF2B5EF4-FFF2-40B4-BE49-F238E27FC236}">
                  <a16:creationId xmlns:a16="http://schemas.microsoft.com/office/drawing/2014/main" id="{DE4BD3C3-5C1B-4305-BFA1-9054820B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4" name="Freeform 15">
              <a:extLst>
                <a:ext uri="{FF2B5EF4-FFF2-40B4-BE49-F238E27FC236}">
                  <a16:creationId xmlns:a16="http://schemas.microsoft.com/office/drawing/2014/main" id="{4635ED79-E821-4CFD-9F97-D6137E5DCA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5" name="Freeform 16">
              <a:extLst>
                <a:ext uri="{FF2B5EF4-FFF2-40B4-BE49-F238E27FC236}">
                  <a16:creationId xmlns:a16="http://schemas.microsoft.com/office/drawing/2014/main" id="{92FD5F9A-0D1B-4304-AC95-EA6A4E70E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6" name="Freeform 17">
              <a:extLst>
                <a:ext uri="{FF2B5EF4-FFF2-40B4-BE49-F238E27FC236}">
                  <a16:creationId xmlns:a16="http://schemas.microsoft.com/office/drawing/2014/main" id="{E9BB96F9-6F99-413C-909E-6FCF017C1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7" name="Freeform 18">
              <a:extLst>
                <a:ext uri="{FF2B5EF4-FFF2-40B4-BE49-F238E27FC236}">
                  <a16:creationId xmlns:a16="http://schemas.microsoft.com/office/drawing/2014/main" id="{1CCAEE3F-DFD6-4F56-91DF-94C715261B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8" name="Freeform 19">
              <a:extLst>
                <a:ext uri="{FF2B5EF4-FFF2-40B4-BE49-F238E27FC236}">
                  <a16:creationId xmlns:a16="http://schemas.microsoft.com/office/drawing/2014/main" id="{A9965128-6557-433B-B75B-BDF307311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9" name="Freeform 20">
              <a:extLst>
                <a:ext uri="{FF2B5EF4-FFF2-40B4-BE49-F238E27FC236}">
                  <a16:creationId xmlns:a16="http://schemas.microsoft.com/office/drawing/2014/main" id="{6ACA7D22-11B5-4768-B195-51BF6E7C16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0" name="Freeform 21">
              <a:extLst>
                <a:ext uri="{FF2B5EF4-FFF2-40B4-BE49-F238E27FC236}">
                  <a16:creationId xmlns:a16="http://schemas.microsoft.com/office/drawing/2014/main" id="{A10AD997-8BE7-4F95-8B7C-4E59DA1AC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1" name="Freeform 22">
              <a:extLst>
                <a:ext uri="{FF2B5EF4-FFF2-40B4-BE49-F238E27FC236}">
                  <a16:creationId xmlns:a16="http://schemas.microsoft.com/office/drawing/2014/main" id="{DE270B5A-1647-4C9C-BA5F-6BC559F869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grpSp>
        <p:nvGrpSpPr>
          <p:cNvPr id="23" name="Group 22">
            <a:extLst>
              <a:ext uri="{FF2B5EF4-FFF2-40B4-BE49-F238E27FC236}">
                <a16:creationId xmlns:a16="http://schemas.microsoft.com/office/drawing/2014/main" id="{57D8AB18-1DD7-4D60-B9FA-190B47BB26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24" name="Freeform 27">
              <a:extLst>
                <a:ext uri="{FF2B5EF4-FFF2-40B4-BE49-F238E27FC236}">
                  <a16:creationId xmlns:a16="http://schemas.microsoft.com/office/drawing/2014/main" id="{AE3C8994-22F6-4B7D-B50B-80ECD1E2A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5" name="Freeform 28">
              <a:extLst>
                <a:ext uri="{FF2B5EF4-FFF2-40B4-BE49-F238E27FC236}">
                  <a16:creationId xmlns:a16="http://schemas.microsoft.com/office/drawing/2014/main" id="{DDCDE2FF-5BFC-4807-AB1E-D6928F8F4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6" name="Freeform 29">
              <a:extLst>
                <a:ext uri="{FF2B5EF4-FFF2-40B4-BE49-F238E27FC236}">
                  <a16:creationId xmlns:a16="http://schemas.microsoft.com/office/drawing/2014/main" id="{63EF93F1-6EAF-4409-A623-76533740E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7" name="Freeform 30">
              <a:extLst>
                <a:ext uri="{FF2B5EF4-FFF2-40B4-BE49-F238E27FC236}">
                  <a16:creationId xmlns:a16="http://schemas.microsoft.com/office/drawing/2014/main" id="{ED3B5256-3F5C-4FDE-8A9A-5A124E92B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8" name="Freeform 31">
              <a:extLst>
                <a:ext uri="{FF2B5EF4-FFF2-40B4-BE49-F238E27FC236}">
                  <a16:creationId xmlns:a16="http://schemas.microsoft.com/office/drawing/2014/main" id="{ED5D4282-BFB9-4BFC-A20D-18E1C4EEA6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9" name="Freeform 32">
              <a:extLst>
                <a:ext uri="{FF2B5EF4-FFF2-40B4-BE49-F238E27FC236}">
                  <a16:creationId xmlns:a16="http://schemas.microsoft.com/office/drawing/2014/main" id="{3E6394EB-0752-433A-BA70-AF42B45F17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0" name="Freeform 33">
              <a:extLst>
                <a:ext uri="{FF2B5EF4-FFF2-40B4-BE49-F238E27FC236}">
                  <a16:creationId xmlns:a16="http://schemas.microsoft.com/office/drawing/2014/main" id="{DF27BE5F-DA8D-4260-9D0D-69E9CE146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1" name="Freeform 34">
              <a:extLst>
                <a:ext uri="{FF2B5EF4-FFF2-40B4-BE49-F238E27FC236}">
                  <a16:creationId xmlns:a16="http://schemas.microsoft.com/office/drawing/2014/main" id="{9A6E5CBE-AE54-40B7-9A00-E3975FEACB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2" name="Freeform 35">
              <a:extLst>
                <a:ext uri="{FF2B5EF4-FFF2-40B4-BE49-F238E27FC236}">
                  <a16:creationId xmlns:a16="http://schemas.microsoft.com/office/drawing/2014/main" id="{6C307890-5461-4D51-ADA6-A3DA6D35B8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3" name="Freeform 36">
              <a:extLst>
                <a:ext uri="{FF2B5EF4-FFF2-40B4-BE49-F238E27FC236}">
                  <a16:creationId xmlns:a16="http://schemas.microsoft.com/office/drawing/2014/main" id="{3F9B7E4B-6412-4B97-AD48-30B1F61F3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4" name="Freeform 37">
              <a:extLst>
                <a:ext uri="{FF2B5EF4-FFF2-40B4-BE49-F238E27FC236}">
                  <a16:creationId xmlns:a16="http://schemas.microsoft.com/office/drawing/2014/main" id="{D345D359-869B-4305-B7D7-0B5C4FDEC1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5" name="Freeform 38">
              <a:extLst>
                <a:ext uri="{FF2B5EF4-FFF2-40B4-BE49-F238E27FC236}">
                  <a16:creationId xmlns:a16="http://schemas.microsoft.com/office/drawing/2014/main" id="{2F688B27-AEB8-45BD-9597-78A97EE0DD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sp>
        <p:nvSpPr>
          <p:cNvPr id="37" name="Rectangle 36">
            <a:extLst>
              <a:ext uri="{FF2B5EF4-FFF2-40B4-BE49-F238E27FC236}">
                <a16:creationId xmlns:a16="http://schemas.microsoft.com/office/drawing/2014/main" id="{4EB21FA6-8B6A-4699-8408-91E699800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9" name="Freeform 6">
            <a:extLst>
              <a:ext uri="{FF2B5EF4-FFF2-40B4-BE49-F238E27FC236}">
                <a16:creationId xmlns:a16="http://schemas.microsoft.com/office/drawing/2014/main" id="{BA1AABB7-0FD0-4445-8B8B-7A0C680C5C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41" name="Rectangle 40">
            <a:extLst>
              <a:ext uri="{FF2B5EF4-FFF2-40B4-BE49-F238E27FC236}">
                <a16:creationId xmlns:a16="http://schemas.microsoft.com/office/drawing/2014/main" id="{95FFA5E0-4C70-431D-A19D-18415F6C4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43" name="Freeform: Shape 42">
            <a:extLst>
              <a:ext uri="{FF2B5EF4-FFF2-40B4-BE49-F238E27FC236}">
                <a16:creationId xmlns:a16="http://schemas.microsoft.com/office/drawing/2014/main" id="{BBE55C11-4C41-45E4-A00F-83DEE6BB5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3632297"/>
            <a:ext cx="8609045" cy="2170389"/>
          </a:xfrm>
          <a:custGeom>
            <a:avLst/>
            <a:gdLst>
              <a:gd name="connsiteX0" fmla="*/ 0 w 7527616"/>
              <a:gd name="connsiteY0" fmla="*/ 0 h 2170389"/>
              <a:gd name="connsiteX1" fmla="*/ 85411 w 7527616"/>
              <a:gd name="connsiteY1" fmla="*/ 0 h 2170389"/>
              <a:gd name="connsiteX2" fmla="*/ 926533 w 7527616"/>
              <a:gd name="connsiteY2" fmla="*/ 0 h 2170389"/>
              <a:gd name="connsiteX3" fmla="*/ 1114264 w 7527616"/>
              <a:gd name="connsiteY3" fmla="*/ 0 h 2170389"/>
              <a:gd name="connsiteX4" fmla="*/ 6544376 w 7527616"/>
              <a:gd name="connsiteY4" fmla="*/ 0 h 2170389"/>
              <a:gd name="connsiteX5" fmla="*/ 6610082 w 7527616"/>
              <a:gd name="connsiteY5" fmla="*/ 26276 h 2170389"/>
              <a:gd name="connsiteX6" fmla="*/ 6619468 w 7527616"/>
              <a:gd name="connsiteY6" fmla="*/ 36786 h 2170389"/>
              <a:gd name="connsiteX7" fmla="*/ 7506496 w 7527616"/>
              <a:gd name="connsiteY7" fmla="*/ 1024760 h 2170389"/>
              <a:gd name="connsiteX8" fmla="*/ 7506496 w 7527616"/>
              <a:gd name="connsiteY8" fmla="*/ 1140374 h 2170389"/>
              <a:gd name="connsiteX9" fmla="*/ 6619468 w 7527616"/>
              <a:gd name="connsiteY9" fmla="*/ 2133603 h 2170389"/>
              <a:gd name="connsiteX10" fmla="*/ 6610082 w 7527616"/>
              <a:gd name="connsiteY10" fmla="*/ 2144113 h 2170389"/>
              <a:gd name="connsiteX11" fmla="*/ 6544376 w 7527616"/>
              <a:gd name="connsiteY11" fmla="*/ 2170389 h 2170389"/>
              <a:gd name="connsiteX12" fmla="*/ 1114264 w 7527616"/>
              <a:gd name="connsiteY12" fmla="*/ 2170389 h 2170389"/>
              <a:gd name="connsiteX13" fmla="*/ 926533 w 7527616"/>
              <a:gd name="connsiteY13" fmla="*/ 2170389 h 2170389"/>
              <a:gd name="connsiteX14" fmla="*/ 146150 w 7527616"/>
              <a:gd name="connsiteY14" fmla="*/ 2170389 h 2170389"/>
              <a:gd name="connsiteX15" fmla="*/ 0 w 7527616"/>
              <a:gd name="connsiteY15" fmla="*/ 2170389 h 2170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27616" h="2170389">
                <a:moveTo>
                  <a:pt x="0" y="0"/>
                </a:moveTo>
                <a:lnTo>
                  <a:pt x="85411" y="0"/>
                </a:lnTo>
                <a:cubicBezTo>
                  <a:pt x="290008" y="0"/>
                  <a:pt x="562804" y="0"/>
                  <a:pt x="926533" y="0"/>
                </a:cubicBezTo>
                <a:cubicBezTo>
                  <a:pt x="926533" y="0"/>
                  <a:pt x="926533" y="0"/>
                  <a:pt x="1114264" y="0"/>
                </a:cubicBezTo>
                <a:cubicBezTo>
                  <a:pt x="1114264" y="0"/>
                  <a:pt x="1114264" y="0"/>
                  <a:pt x="6544376" y="0"/>
                </a:cubicBezTo>
                <a:cubicBezTo>
                  <a:pt x="6567842" y="0"/>
                  <a:pt x="6591309" y="10510"/>
                  <a:pt x="6610082" y="26276"/>
                </a:cubicBezTo>
                <a:cubicBezTo>
                  <a:pt x="6614775" y="26276"/>
                  <a:pt x="6619468" y="31531"/>
                  <a:pt x="6619468" y="36786"/>
                </a:cubicBezTo>
                <a:cubicBezTo>
                  <a:pt x="6619468" y="36786"/>
                  <a:pt x="6619468" y="36786"/>
                  <a:pt x="7506496" y="1024760"/>
                </a:cubicBezTo>
                <a:cubicBezTo>
                  <a:pt x="7534656" y="1056291"/>
                  <a:pt x="7534656" y="1108843"/>
                  <a:pt x="7506496" y="1140374"/>
                </a:cubicBezTo>
                <a:cubicBezTo>
                  <a:pt x="7506496" y="1140374"/>
                  <a:pt x="7506496" y="1140374"/>
                  <a:pt x="6619468" y="2133603"/>
                </a:cubicBezTo>
                <a:cubicBezTo>
                  <a:pt x="6619468" y="2133603"/>
                  <a:pt x="6614775" y="2138858"/>
                  <a:pt x="6610082" y="2144113"/>
                </a:cubicBezTo>
                <a:cubicBezTo>
                  <a:pt x="6591309" y="2159879"/>
                  <a:pt x="6567842" y="2170389"/>
                  <a:pt x="6544376" y="2170389"/>
                </a:cubicBezTo>
                <a:cubicBezTo>
                  <a:pt x="6544376" y="2170389"/>
                  <a:pt x="6544376" y="2170389"/>
                  <a:pt x="1114264" y="2170389"/>
                </a:cubicBezTo>
                <a:cubicBezTo>
                  <a:pt x="1114264" y="2170389"/>
                  <a:pt x="1114264" y="2170389"/>
                  <a:pt x="926533" y="2170389"/>
                </a:cubicBezTo>
                <a:cubicBezTo>
                  <a:pt x="926533" y="2170389"/>
                  <a:pt x="926533" y="2170389"/>
                  <a:pt x="146150" y="2170389"/>
                </a:cubicBezTo>
                <a:lnTo>
                  <a:pt x="0" y="2170389"/>
                </a:lnTo>
                <a:close/>
              </a:path>
            </a:pathLst>
          </a:custGeom>
          <a:solidFill>
            <a:srgbClr val="000000">
              <a:alpha val="94000"/>
            </a:srgbClr>
          </a:solidFill>
          <a:ln>
            <a:noFill/>
          </a:ln>
        </p:spPr>
        <p:txBody>
          <a:bodyPr vert="horz" wrap="square" lIns="91440" tIns="45720" rIns="91440" bIns="4572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63616ACD-2D33-BF04-0CF4-35B0DAF93DEE}"/>
              </a:ext>
            </a:extLst>
          </p:cNvPr>
          <p:cNvSpPr>
            <a:spLocks noGrp="1"/>
          </p:cNvSpPr>
          <p:nvPr>
            <p:ph type="title"/>
          </p:nvPr>
        </p:nvSpPr>
        <p:spPr>
          <a:xfrm>
            <a:off x="1083733" y="3889217"/>
            <a:ext cx="6277766" cy="1420165"/>
          </a:xfrm>
        </p:spPr>
        <p:txBody>
          <a:bodyPr vert="horz" lIns="91440" tIns="45720" rIns="91440" bIns="45720" rtlCol="0" anchor="b">
            <a:normAutofit/>
          </a:bodyPr>
          <a:lstStyle/>
          <a:p>
            <a:pPr>
              <a:lnSpc>
                <a:spcPct val="90000"/>
              </a:lnSpc>
            </a:pPr>
            <a:r>
              <a:rPr lang="en-US" sz="2400">
                <a:solidFill>
                  <a:srgbClr val="FEFFFF"/>
                </a:solidFill>
              </a:rPr>
              <a:t>Programs submit report and materials in an orderly and organized fashion.</a:t>
            </a:r>
            <a:br>
              <a:rPr lang="en-US" sz="2400"/>
            </a:br>
            <a:endParaRPr lang="en-US" sz="2400">
              <a:solidFill>
                <a:srgbClr val="FEFFFF"/>
              </a:solidFill>
            </a:endParaRPr>
          </a:p>
        </p:txBody>
      </p:sp>
      <p:pic>
        <p:nvPicPr>
          <p:cNvPr id="4" name="Content Placeholder 3">
            <a:extLst>
              <a:ext uri="{FF2B5EF4-FFF2-40B4-BE49-F238E27FC236}">
                <a16:creationId xmlns:a16="http://schemas.microsoft.com/office/drawing/2014/main" id="{D25F109E-4F29-6AF6-EF7C-4583F3EE140A}"/>
              </a:ext>
            </a:extLst>
          </p:cNvPr>
          <p:cNvPicPr>
            <a:picLocks noChangeAspect="1"/>
          </p:cNvPicPr>
          <p:nvPr/>
        </p:nvPicPr>
        <p:blipFill>
          <a:blip r:embed="rId2"/>
          <a:srcRect/>
          <a:stretch/>
        </p:blipFill>
        <p:spPr>
          <a:xfrm>
            <a:off x="22374" y="-9225"/>
            <a:ext cx="12191980" cy="6857990"/>
          </a:xfrm>
          <a:prstGeom prst="rect">
            <a:avLst/>
          </a:prstGeom>
        </p:spPr>
      </p:pic>
    </p:spTree>
    <p:extLst>
      <p:ext uri="{BB962C8B-B14F-4D97-AF65-F5344CB8AC3E}">
        <p14:creationId xmlns:p14="http://schemas.microsoft.com/office/powerpoint/2010/main" val="300160869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8A7F0-951E-9072-0552-607B17012766}"/>
              </a:ext>
            </a:extLst>
          </p:cNvPr>
          <p:cNvSpPr>
            <a:spLocks noGrp="1"/>
          </p:cNvSpPr>
          <p:nvPr>
            <p:ph type="title"/>
          </p:nvPr>
        </p:nvSpPr>
        <p:spPr/>
        <p:txBody>
          <a:bodyPr/>
          <a:lstStyle/>
          <a:p>
            <a:r>
              <a:rPr lang="en-US" sz="3600" b="1" kern="1400">
                <a:ln>
                  <a:noFill/>
                </a:ln>
                <a:solidFill>
                  <a:srgbClr val="000000"/>
                </a:solidFill>
                <a:effectLst/>
                <a:latin typeface="Century Gothic"/>
                <a:ea typeface="Calibri"/>
                <a:cs typeface="Calibri"/>
              </a:rPr>
              <a:t>Date </a:t>
            </a:r>
            <a:r>
              <a:rPr lang="en-US" b="1" kern="1400">
                <a:solidFill>
                  <a:srgbClr val="000000"/>
                </a:solidFill>
                <a:latin typeface="Century Gothic"/>
                <a:ea typeface="Calibri"/>
                <a:cs typeface="Calibri"/>
              </a:rPr>
              <a:t>Set</a:t>
            </a:r>
            <a:r>
              <a:rPr lang="en-US" sz="3600" b="1" kern="1400">
                <a:ln>
                  <a:noFill/>
                </a:ln>
                <a:solidFill>
                  <a:srgbClr val="000000"/>
                </a:solidFill>
                <a:effectLst/>
                <a:latin typeface="Century Gothic"/>
                <a:ea typeface="Calibri"/>
                <a:cs typeface="Calibri"/>
              </a:rPr>
              <a:t> and </a:t>
            </a:r>
            <a:r>
              <a:rPr lang="en-US" b="1" kern="1400">
                <a:solidFill>
                  <a:srgbClr val="000000"/>
                </a:solidFill>
                <a:latin typeface="Century Gothic"/>
                <a:ea typeface="Calibri"/>
                <a:cs typeface="Calibri"/>
              </a:rPr>
              <a:t>Materials</a:t>
            </a:r>
            <a:r>
              <a:rPr lang="en-US" sz="3600" b="1" kern="1400">
                <a:ln>
                  <a:noFill/>
                </a:ln>
                <a:solidFill>
                  <a:srgbClr val="000000"/>
                </a:solidFill>
                <a:effectLst/>
                <a:latin typeface="Century Gothic"/>
                <a:ea typeface="Calibri"/>
                <a:cs typeface="Calibri"/>
              </a:rPr>
              <a:t> </a:t>
            </a:r>
            <a:r>
              <a:rPr lang="en-US" b="1" kern="1400">
                <a:solidFill>
                  <a:srgbClr val="000000"/>
                </a:solidFill>
                <a:latin typeface="Century Gothic"/>
                <a:ea typeface="Calibri"/>
                <a:cs typeface="Calibri"/>
              </a:rPr>
              <a:t>Received</a:t>
            </a:r>
            <a:br>
              <a:rPr lang="en-US" sz="3600" kern="1400">
                <a:ln>
                  <a:noFill/>
                </a:ln>
                <a:effectLst/>
                <a:latin typeface="Century Gothic"/>
              </a:rPr>
            </a:br>
            <a:endParaRPr lang="en-US"/>
          </a:p>
        </p:txBody>
      </p:sp>
      <p:sp>
        <p:nvSpPr>
          <p:cNvPr id="3" name="Content Placeholder 2">
            <a:extLst>
              <a:ext uri="{FF2B5EF4-FFF2-40B4-BE49-F238E27FC236}">
                <a16:creationId xmlns:a16="http://schemas.microsoft.com/office/drawing/2014/main" id="{5A656F5F-6A34-328D-375A-5BBB884489A1}"/>
              </a:ext>
            </a:extLst>
          </p:cNvPr>
          <p:cNvSpPr>
            <a:spLocks noGrp="1"/>
          </p:cNvSpPr>
          <p:nvPr>
            <p:ph idx="1"/>
          </p:nvPr>
        </p:nvSpPr>
        <p:spPr>
          <a:xfrm>
            <a:off x="2589212" y="1905000"/>
            <a:ext cx="8915400" cy="3778789"/>
          </a:xfrm>
        </p:spPr>
        <p:txBody>
          <a:bodyPr vert="horz" lIns="91440" tIns="45720" rIns="91440" bIns="45720" rtlCol="0" anchor="t">
            <a:normAutofit/>
          </a:bodyPr>
          <a:lstStyle/>
          <a:p>
            <a:pPr marL="365760" marR="0" indent="-365760" algn="l">
              <a:lnSpc>
                <a:spcPct val="119000"/>
              </a:lnSpc>
              <a:spcBef>
                <a:spcPts val="0"/>
              </a:spcBef>
              <a:spcAft>
                <a:spcPts val="600"/>
              </a:spcAft>
            </a:pPr>
            <a:r>
              <a:rPr lang="en-US" sz="2400" kern="1400">
                <a:ln>
                  <a:noFill/>
                </a:ln>
                <a:solidFill>
                  <a:srgbClr val="000000"/>
                </a:solidFill>
                <a:effectLst/>
                <a:latin typeface="Calibri"/>
                <a:ea typeface="Calibri"/>
                <a:cs typeface="Calibri"/>
              </a:rPr>
              <a:t>Comprehensive review is initiated by the on-site team</a:t>
            </a:r>
          </a:p>
          <a:p>
            <a:pPr marL="365760" marR="0" indent="-365760" algn="l">
              <a:lnSpc>
                <a:spcPct val="119000"/>
              </a:lnSpc>
              <a:spcBef>
                <a:spcPts val="0"/>
              </a:spcBef>
              <a:spcAft>
                <a:spcPts val="600"/>
              </a:spcAft>
            </a:pPr>
            <a:r>
              <a:rPr lang="en-US" sz="2400" kern="1400">
                <a:ln>
                  <a:noFill/>
                </a:ln>
                <a:solidFill>
                  <a:srgbClr val="000000"/>
                </a:solidFill>
                <a:effectLst/>
                <a:latin typeface="Calibri"/>
                <a:ea typeface="Calibri"/>
                <a:cs typeface="Calibri"/>
              </a:rPr>
              <a:t>The on-site team has access to resident logs in PRR</a:t>
            </a:r>
          </a:p>
          <a:p>
            <a:pPr marL="365760" marR="0" indent="-365760" algn="l">
              <a:lnSpc>
                <a:spcPct val="119000"/>
              </a:lnSpc>
              <a:spcBef>
                <a:spcPts val="0"/>
              </a:spcBef>
              <a:spcAft>
                <a:spcPts val="600"/>
              </a:spcAft>
            </a:pPr>
            <a:r>
              <a:rPr lang="en-US" sz="2400" kern="1400">
                <a:ln>
                  <a:noFill/>
                </a:ln>
                <a:solidFill>
                  <a:srgbClr val="000000"/>
                </a:solidFill>
                <a:effectLst/>
                <a:latin typeface="Calibri" panose="020F0502020204030204" pitchFamily="34" charset="0"/>
              </a:rPr>
              <a:t>ABFAS representative provides case selections to chair</a:t>
            </a:r>
          </a:p>
          <a:p>
            <a:pPr marL="365760" marR="0" indent="-365760" algn="l">
              <a:lnSpc>
                <a:spcPct val="119000"/>
              </a:lnSpc>
              <a:spcBef>
                <a:spcPts val="0"/>
              </a:spcBef>
              <a:spcAft>
                <a:spcPts val="600"/>
              </a:spcAft>
            </a:pPr>
            <a:r>
              <a:rPr lang="en-US" sz="2400" kern="1400">
                <a:ln>
                  <a:noFill/>
                </a:ln>
                <a:solidFill>
                  <a:srgbClr val="000000"/>
                </a:solidFill>
                <a:effectLst/>
                <a:latin typeface="Calibri" panose="020F0502020204030204" pitchFamily="34" charset="0"/>
              </a:rPr>
              <a:t>ABPM representative provides case selections to chair</a:t>
            </a:r>
          </a:p>
          <a:p>
            <a:pPr marL="365760" indent="-365760">
              <a:lnSpc>
                <a:spcPct val="119000"/>
              </a:lnSpc>
              <a:spcBef>
                <a:spcPts val="0"/>
              </a:spcBef>
              <a:spcAft>
                <a:spcPts val="600"/>
              </a:spcAft>
            </a:pPr>
            <a:r>
              <a:rPr lang="en-US" sz="2400" kern="1400">
                <a:solidFill>
                  <a:srgbClr val="000000"/>
                </a:solidFill>
                <a:latin typeface="Calibri"/>
                <a:ea typeface="Calibri"/>
                <a:cs typeface="Calibri"/>
              </a:rPr>
              <a:t>C</a:t>
            </a:r>
            <a:r>
              <a:rPr lang="en-US" sz="2400" kern="1400">
                <a:ln>
                  <a:noFill/>
                </a:ln>
                <a:solidFill>
                  <a:srgbClr val="000000"/>
                </a:solidFill>
                <a:effectLst/>
                <a:latin typeface="Calibri"/>
                <a:ea typeface="Calibri"/>
                <a:cs typeface="Calibri"/>
              </a:rPr>
              <a:t>hair presents </a:t>
            </a:r>
            <a:r>
              <a:rPr lang="en-US" sz="2400" kern="1400">
                <a:solidFill>
                  <a:srgbClr val="000000"/>
                </a:solidFill>
                <a:latin typeface="Calibri"/>
                <a:ea typeface="Calibri"/>
                <a:cs typeface="Calibri"/>
              </a:rPr>
              <a:t>requested case</a:t>
            </a:r>
            <a:r>
              <a:rPr lang="en-US" sz="2400" kern="1400">
                <a:ln>
                  <a:noFill/>
                </a:ln>
                <a:solidFill>
                  <a:srgbClr val="000000"/>
                </a:solidFill>
                <a:effectLst/>
                <a:latin typeface="Calibri"/>
                <a:ea typeface="Calibri"/>
                <a:cs typeface="Calibri"/>
              </a:rPr>
              <a:t> selections to program director</a:t>
            </a:r>
          </a:p>
          <a:p>
            <a:pPr marL="365760" marR="0" indent="-365760" algn="l">
              <a:lnSpc>
                <a:spcPct val="119000"/>
              </a:lnSpc>
              <a:spcBef>
                <a:spcPts val="0"/>
              </a:spcBef>
              <a:spcAft>
                <a:spcPts val="600"/>
              </a:spcAft>
            </a:pPr>
            <a:r>
              <a:rPr lang="en-US" sz="2400" kern="1400">
                <a:ln>
                  <a:noFill/>
                </a:ln>
                <a:solidFill>
                  <a:srgbClr val="000000"/>
                </a:solidFill>
                <a:effectLst/>
                <a:latin typeface="Calibri"/>
                <a:ea typeface="Calibri"/>
                <a:cs typeface="Calibri"/>
              </a:rPr>
              <a:t>Program director collects and submits case documentation to CPME for review by the evaluation team</a:t>
            </a:r>
          </a:p>
        </p:txBody>
      </p:sp>
    </p:spTree>
    <p:extLst>
      <p:ext uri="{BB962C8B-B14F-4D97-AF65-F5344CB8AC3E}">
        <p14:creationId xmlns:p14="http://schemas.microsoft.com/office/powerpoint/2010/main" val="2277304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0807C-2826-ECA8-C4A9-96192D333FD1}"/>
              </a:ext>
            </a:extLst>
          </p:cNvPr>
          <p:cNvSpPr>
            <a:spLocks noGrp="1"/>
          </p:cNvSpPr>
          <p:nvPr>
            <p:ph type="title"/>
          </p:nvPr>
        </p:nvSpPr>
        <p:spPr/>
        <p:txBody>
          <a:bodyPr/>
          <a:lstStyle/>
          <a:p>
            <a:r>
              <a:rPr lang="en-US" b="1">
                <a:solidFill>
                  <a:schemeClr val="tx1"/>
                </a:solidFill>
                <a:latin typeface="Century Gothic"/>
                <a:ea typeface="Calibri"/>
                <a:cs typeface="Calibri"/>
              </a:rPr>
              <a:t>Sending Charts</a:t>
            </a:r>
          </a:p>
        </p:txBody>
      </p:sp>
      <p:sp>
        <p:nvSpPr>
          <p:cNvPr id="3" name="Content Placeholder 2">
            <a:extLst>
              <a:ext uri="{FF2B5EF4-FFF2-40B4-BE49-F238E27FC236}">
                <a16:creationId xmlns:a16="http://schemas.microsoft.com/office/drawing/2014/main" id="{4BA5C555-C25E-88DC-241E-836E25BBA6A9}"/>
              </a:ext>
            </a:extLst>
          </p:cNvPr>
          <p:cNvSpPr>
            <a:spLocks noGrp="1"/>
          </p:cNvSpPr>
          <p:nvPr>
            <p:ph idx="1"/>
          </p:nvPr>
        </p:nvSpPr>
        <p:spPr>
          <a:xfrm>
            <a:off x="2280213" y="1701478"/>
            <a:ext cx="9224399" cy="4629874"/>
          </a:xfrm>
        </p:spPr>
        <p:txBody>
          <a:bodyPr vert="horz" lIns="91440" tIns="45720" rIns="91440" bIns="45720" rtlCol="0" anchor="t">
            <a:normAutofit/>
          </a:bodyPr>
          <a:lstStyle/>
          <a:p>
            <a:r>
              <a:rPr lang="en-US" sz="2400">
                <a:latin typeface="Calibri"/>
                <a:ea typeface="Calibri"/>
                <a:cs typeface="Calibri"/>
              </a:rPr>
              <a:t>Initial submission</a:t>
            </a:r>
          </a:p>
          <a:p>
            <a:pPr lvl="1"/>
            <a:r>
              <a:rPr lang="en-US" sz="2000">
                <a:latin typeface="Calibri"/>
                <a:ea typeface="Calibri"/>
                <a:cs typeface="Calibri"/>
              </a:rPr>
              <a:t>Redact or they’ll get returned without any review</a:t>
            </a:r>
          </a:p>
          <a:p>
            <a:pPr lvl="1"/>
            <a:r>
              <a:rPr lang="en-US" sz="2000">
                <a:latin typeface="Calibri"/>
                <a:ea typeface="Calibri"/>
                <a:cs typeface="Calibri"/>
              </a:rPr>
              <a:t>Complete – check for missing pages; all requests accounted for</a:t>
            </a:r>
          </a:p>
          <a:p>
            <a:pPr lvl="1"/>
            <a:r>
              <a:rPr lang="en-US" sz="2000">
                <a:latin typeface="Calibri"/>
                <a:ea typeface="Calibri"/>
                <a:cs typeface="Calibri"/>
              </a:rPr>
              <a:t>Legible case number info/signatures or add a signature block</a:t>
            </a:r>
          </a:p>
          <a:p>
            <a:pPr lvl="1"/>
            <a:r>
              <a:rPr lang="en-US" sz="2000">
                <a:latin typeface="Calibri"/>
                <a:ea typeface="Calibri"/>
                <a:cs typeface="Calibri"/>
              </a:rPr>
              <a:t>Biomechanical forms in addition to chart for that visit when possible</a:t>
            </a:r>
          </a:p>
        </p:txBody>
      </p:sp>
    </p:spTree>
    <p:extLst>
      <p:ext uri="{BB962C8B-B14F-4D97-AF65-F5344CB8AC3E}">
        <p14:creationId xmlns:p14="http://schemas.microsoft.com/office/powerpoint/2010/main" val="30349203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D306B45-25EE-434D-ABA9-A27B79320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7A3C1BC1-25E7-4F92-EEE0-39D7362FE6FE}"/>
              </a:ext>
            </a:extLst>
          </p:cNvPr>
          <p:cNvSpPr>
            <a:spLocks noGrp="1"/>
          </p:cNvSpPr>
          <p:nvPr>
            <p:ph type="title"/>
          </p:nvPr>
        </p:nvSpPr>
        <p:spPr>
          <a:xfrm>
            <a:off x="1046019" y="942108"/>
            <a:ext cx="3256550" cy="4969113"/>
          </a:xfrm>
        </p:spPr>
        <p:txBody>
          <a:bodyPr anchor="ctr">
            <a:normAutofit/>
          </a:bodyPr>
          <a:lstStyle/>
          <a:p>
            <a:r>
              <a:rPr lang="en-US" b="1">
                <a:solidFill>
                  <a:schemeClr val="tx2">
                    <a:lumMod val="75000"/>
                  </a:schemeClr>
                </a:solidFill>
              </a:rPr>
              <a:t>Chart Review by Team</a:t>
            </a:r>
          </a:p>
        </p:txBody>
      </p:sp>
      <p:sp>
        <p:nvSpPr>
          <p:cNvPr id="10" name="Rectangle 9">
            <a:extLst>
              <a:ext uri="{FF2B5EF4-FFF2-40B4-BE49-F238E27FC236}">
                <a16:creationId xmlns:a16="http://schemas.microsoft.com/office/drawing/2014/main" id="{0A42F85E-4939-431E-8B4A-EC07C8E0A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cxnSp>
        <p:nvCxnSpPr>
          <p:cNvPr id="12" name="Straight Connector 11">
            <a:extLst>
              <a:ext uri="{FF2B5EF4-FFF2-40B4-BE49-F238E27FC236}">
                <a16:creationId xmlns:a16="http://schemas.microsoft.com/office/drawing/2014/main" id="{27EBB3F9-D6F7-4F6A-8843-9FEBA15E496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71831"/>
            <a:ext cx="0" cy="320040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5D2B17EF-74EB-4C33-B2E2-8E727B2E7D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bg1">
              <a:alpha val="30000"/>
            </a:schemeClr>
          </a:solidFill>
        </p:grpSpPr>
        <p:sp>
          <p:nvSpPr>
            <p:cNvPr id="15" name="Freeform 11">
              <a:extLst>
                <a:ext uri="{FF2B5EF4-FFF2-40B4-BE49-F238E27FC236}">
                  <a16:creationId xmlns:a16="http://schemas.microsoft.com/office/drawing/2014/main" id="{0A5F1F8A-3206-4B86-883F-65E98BB6E4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6" name="Freeform 12">
              <a:extLst>
                <a:ext uri="{FF2B5EF4-FFF2-40B4-BE49-F238E27FC236}">
                  <a16:creationId xmlns:a16="http://schemas.microsoft.com/office/drawing/2014/main" id="{6935F8C7-CC88-4243-9786-F3CDBF04A0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7" name="Freeform 13">
              <a:extLst>
                <a:ext uri="{FF2B5EF4-FFF2-40B4-BE49-F238E27FC236}">
                  <a16:creationId xmlns:a16="http://schemas.microsoft.com/office/drawing/2014/main" id="{9AF7BAD9-71B3-40D8-A089-EFF7FE67BD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8" name="Freeform 14">
              <a:extLst>
                <a:ext uri="{FF2B5EF4-FFF2-40B4-BE49-F238E27FC236}">
                  <a16:creationId xmlns:a16="http://schemas.microsoft.com/office/drawing/2014/main" id="{6467094F-AEF0-4D3B-BB76-8B3C1F08B9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9" name="Freeform 15">
              <a:extLst>
                <a:ext uri="{FF2B5EF4-FFF2-40B4-BE49-F238E27FC236}">
                  <a16:creationId xmlns:a16="http://schemas.microsoft.com/office/drawing/2014/main" id="{36F56AF9-DEF1-44E7-BF42-6AAC1AA9D1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 name="Freeform 16">
              <a:extLst>
                <a:ext uri="{FF2B5EF4-FFF2-40B4-BE49-F238E27FC236}">
                  <a16:creationId xmlns:a16="http://schemas.microsoft.com/office/drawing/2014/main" id="{A43EBE71-20BA-4A40-A513-516678089D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reeform 17">
              <a:extLst>
                <a:ext uri="{FF2B5EF4-FFF2-40B4-BE49-F238E27FC236}">
                  <a16:creationId xmlns:a16="http://schemas.microsoft.com/office/drawing/2014/main" id="{1DB39648-7B38-4D0B-93C5-048EC4A45C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2" name="Freeform 18">
              <a:extLst>
                <a:ext uri="{FF2B5EF4-FFF2-40B4-BE49-F238E27FC236}">
                  <a16:creationId xmlns:a16="http://schemas.microsoft.com/office/drawing/2014/main" id="{8DD2661F-DE5F-45EA-B30B-7C6589638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Freeform 19">
              <a:extLst>
                <a:ext uri="{FF2B5EF4-FFF2-40B4-BE49-F238E27FC236}">
                  <a16:creationId xmlns:a16="http://schemas.microsoft.com/office/drawing/2014/main" id="{ABF0A0E5-E68E-4183-A913-228692FD85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4" name="Freeform 20">
              <a:extLst>
                <a:ext uri="{FF2B5EF4-FFF2-40B4-BE49-F238E27FC236}">
                  <a16:creationId xmlns:a16="http://schemas.microsoft.com/office/drawing/2014/main" id="{615D8F55-8ACD-4EFE-A832-06E785479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5" name="Freeform 21">
              <a:extLst>
                <a:ext uri="{FF2B5EF4-FFF2-40B4-BE49-F238E27FC236}">
                  <a16:creationId xmlns:a16="http://schemas.microsoft.com/office/drawing/2014/main" id="{0FDF4201-8CEC-474B-A6B1-88039B7041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6" name="Freeform 22">
              <a:extLst>
                <a:ext uri="{FF2B5EF4-FFF2-40B4-BE49-F238E27FC236}">
                  <a16:creationId xmlns:a16="http://schemas.microsoft.com/office/drawing/2014/main" id="{0F60AEA4-B25F-417E-93FC-59686DFBE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sp>
        <p:nvSpPr>
          <p:cNvPr id="3" name="Content Placeholder 2">
            <a:extLst>
              <a:ext uri="{FF2B5EF4-FFF2-40B4-BE49-F238E27FC236}">
                <a16:creationId xmlns:a16="http://schemas.microsoft.com/office/drawing/2014/main" id="{AB8BF9CF-EE2B-34BA-0660-0F3EE82469BB}"/>
              </a:ext>
            </a:extLst>
          </p:cNvPr>
          <p:cNvSpPr>
            <a:spLocks noGrp="1"/>
          </p:cNvSpPr>
          <p:nvPr>
            <p:ph idx="1"/>
          </p:nvPr>
        </p:nvSpPr>
        <p:spPr>
          <a:xfrm>
            <a:off x="4735042" y="942107"/>
            <a:ext cx="7168284" cy="5531203"/>
          </a:xfrm>
        </p:spPr>
        <p:txBody>
          <a:bodyPr anchor="ctr">
            <a:normAutofit/>
          </a:bodyPr>
          <a:lstStyle/>
          <a:p>
            <a:r>
              <a:rPr lang="en-US" sz="2000">
                <a:solidFill>
                  <a:schemeClr val="tx2">
                    <a:lumMod val="75000"/>
                  </a:schemeClr>
                </a:solidFill>
                <a:latin typeface="Calibri"/>
                <a:ea typeface="Calibri"/>
                <a:cs typeface="Calibri"/>
              </a:rPr>
              <a:t>Resident participation – signature and/or name in chart indicating activity</a:t>
            </a:r>
          </a:p>
          <a:p>
            <a:pPr lvl="1"/>
            <a:r>
              <a:rPr lang="en-US" sz="1800">
                <a:solidFill>
                  <a:schemeClr val="tx2">
                    <a:lumMod val="75000"/>
                  </a:schemeClr>
                </a:solidFill>
                <a:latin typeface="Calibri"/>
                <a:ea typeface="Calibri"/>
                <a:cs typeface="Calibri"/>
              </a:rPr>
              <a:t>Signature and date of supervising provider</a:t>
            </a:r>
          </a:p>
          <a:p>
            <a:r>
              <a:rPr lang="en-US" sz="2000">
                <a:solidFill>
                  <a:schemeClr val="tx2">
                    <a:lumMod val="75000"/>
                  </a:schemeClr>
                </a:solidFill>
                <a:latin typeface="Calibri"/>
                <a:ea typeface="Calibri"/>
                <a:cs typeface="Calibri"/>
              </a:rPr>
              <a:t>Comprehensive versus focused H&amp;P</a:t>
            </a:r>
          </a:p>
          <a:p>
            <a:pPr lvl="1"/>
            <a:r>
              <a:rPr lang="en-US" sz="1800">
                <a:solidFill>
                  <a:schemeClr val="tx2">
                    <a:lumMod val="75000"/>
                  </a:schemeClr>
                </a:solidFill>
                <a:latin typeface="Calibri"/>
                <a:ea typeface="Calibri"/>
                <a:cs typeface="Calibri"/>
              </a:rPr>
              <a:t>Mix of DPM and non-DPM</a:t>
            </a:r>
          </a:p>
          <a:p>
            <a:r>
              <a:rPr lang="en-US" sz="2000">
                <a:solidFill>
                  <a:schemeClr val="tx2">
                    <a:lumMod val="75000"/>
                  </a:schemeClr>
                </a:solidFill>
                <a:latin typeface="Calibri"/>
                <a:ea typeface="Calibri"/>
                <a:cs typeface="Calibri"/>
              </a:rPr>
              <a:t>Biomechanical exams static/dynamic components</a:t>
            </a:r>
          </a:p>
          <a:p>
            <a:pPr lvl="1"/>
            <a:r>
              <a:rPr lang="en-US" sz="1800">
                <a:solidFill>
                  <a:schemeClr val="tx2">
                    <a:lumMod val="75000"/>
                  </a:schemeClr>
                </a:solidFill>
                <a:latin typeface="Calibri"/>
                <a:ea typeface="Calibri"/>
                <a:cs typeface="Calibri"/>
              </a:rPr>
              <a:t>Gait analysis/conservative treatment</a:t>
            </a:r>
          </a:p>
          <a:p>
            <a:r>
              <a:rPr lang="en-US" sz="2000">
                <a:solidFill>
                  <a:schemeClr val="tx2">
                    <a:lumMod val="75000"/>
                  </a:schemeClr>
                </a:solidFill>
                <a:latin typeface="Calibri"/>
                <a:ea typeface="Calibri"/>
                <a:cs typeface="Calibri"/>
              </a:rPr>
              <a:t>Ordering/interpreting diagnostic studies – imaging/labs/pathology, etc.</a:t>
            </a:r>
          </a:p>
          <a:p>
            <a:r>
              <a:rPr lang="en-US" sz="2000">
                <a:solidFill>
                  <a:schemeClr val="tx2">
                    <a:lumMod val="75000"/>
                  </a:schemeClr>
                </a:solidFill>
                <a:latin typeface="Calibri"/>
                <a:ea typeface="Calibri"/>
                <a:cs typeface="Calibri"/>
              </a:rPr>
              <a:t>Differential diagnoses/care plans/consults/complications addressed</a:t>
            </a:r>
          </a:p>
          <a:p>
            <a:r>
              <a:rPr lang="en-US" sz="2000">
                <a:solidFill>
                  <a:schemeClr val="tx2">
                    <a:lumMod val="75000"/>
                  </a:schemeClr>
                </a:solidFill>
                <a:latin typeface="Calibri"/>
                <a:ea typeface="Calibri"/>
                <a:cs typeface="Calibri"/>
              </a:rPr>
              <a:t>Involvement in perioperative care/complications</a:t>
            </a:r>
          </a:p>
        </p:txBody>
      </p:sp>
    </p:spTree>
    <p:extLst>
      <p:ext uri="{BB962C8B-B14F-4D97-AF65-F5344CB8AC3E}">
        <p14:creationId xmlns:p14="http://schemas.microsoft.com/office/powerpoint/2010/main" val="16224474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B8FE9-AB7D-8C84-D845-A58B2725B40A}"/>
              </a:ext>
            </a:extLst>
          </p:cNvPr>
          <p:cNvSpPr>
            <a:spLocks noGrp="1"/>
          </p:cNvSpPr>
          <p:nvPr>
            <p:ph type="title"/>
          </p:nvPr>
        </p:nvSpPr>
        <p:spPr>
          <a:xfrm>
            <a:off x="2592925" y="624110"/>
            <a:ext cx="8911687" cy="896345"/>
          </a:xfrm>
        </p:spPr>
        <p:txBody>
          <a:bodyPr>
            <a:normAutofit fontScale="90000"/>
          </a:bodyPr>
          <a:lstStyle/>
          <a:p>
            <a:r>
              <a:rPr lang="en-US" b="1" kern="1400">
                <a:solidFill>
                  <a:srgbClr val="000000"/>
                </a:solidFill>
                <a:latin typeface="Century Gothic"/>
                <a:ea typeface="Calibri"/>
                <a:cs typeface="Calibri"/>
              </a:rPr>
              <a:t>Review of Resident Logs</a:t>
            </a:r>
            <a:br>
              <a:rPr lang="en-US" sz="3600" kern="1400">
                <a:ln>
                  <a:noFill/>
                </a:ln>
                <a:effectLst/>
                <a:latin typeface="Century Gothic"/>
              </a:rPr>
            </a:br>
            <a:endParaRPr lang="en-US"/>
          </a:p>
        </p:txBody>
      </p:sp>
      <p:sp>
        <p:nvSpPr>
          <p:cNvPr id="3" name="Content Placeholder 2">
            <a:extLst>
              <a:ext uri="{FF2B5EF4-FFF2-40B4-BE49-F238E27FC236}">
                <a16:creationId xmlns:a16="http://schemas.microsoft.com/office/drawing/2014/main" id="{E3F12F4E-1CD4-190D-AEA7-32EC34D42E0C}"/>
              </a:ext>
            </a:extLst>
          </p:cNvPr>
          <p:cNvSpPr>
            <a:spLocks noGrp="1"/>
          </p:cNvSpPr>
          <p:nvPr>
            <p:ph idx="1"/>
          </p:nvPr>
        </p:nvSpPr>
        <p:spPr>
          <a:xfrm>
            <a:off x="2589212" y="1520455"/>
            <a:ext cx="8915400" cy="4944139"/>
          </a:xfrm>
        </p:spPr>
        <p:txBody>
          <a:bodyPr vert="horz" lIns="91440" tIns="45720" rIns="91440" bIns="45720" rtlCol="0" anchor="t">
            <a:normAutofit/>
          </a:bodyPr>
          <a:lstStyle/>
          <a:p>
            <a:pPr marL="0" marR="0" indent="0" algn="l">
              <a:lnSpc>
                <a:spcPct val="119000"/>
              </a:lnSpc>
              <a:spcBef>
                <a:spcPts val="0"/>
              </a:spcBef>
              <a:spcAft>
                <a:spcPts val="600"/>
              </a:spcAft>
            </a:pPr>
            <a:r>
              <a:rPr lang="en-US" sz="2400" kern="1400">
                <a:solidFill>
                  <a:srgbClr val="000000"/>
                </a:solidFill>
                <a:latin typeface="Calibri"/>
                <a:ea typeface="Calibri"/>
                <a:cs typeface="Calibri"/>
              </a:rPr>
              <a:t>MAV</a:t>
            </a:r>
            <a:r>
              <a:rPr lang="en-US" sz="2400" kern="1400">
                <a:ln>
                  <a:noFill/>
                </a:ln>
                <a:solidFill>
                  <a:srgbClr val="000000"/>
                </a:solidFill>
                <a:effectLst/>
                <a:latin typeface="Calibri"/>
                <a:ea typeface="Calibri"/>
                <a:cs typeface="Calibri"/>
              </a:rPr>
              <a:t>/diversity</a:t>
            </a:r>
          </a:p>
          <a:p>
            <a:pPr marL="400050" lvl="1" indent="0">
              <a:lnSpc>
                <a:spcPct val="119000"/>
              </a:lnSpc>
              <a:spcBef>
                <a:spcPts val="0"/>
              </a:spcBef>
              <a:spcAft>
                <a:spcPts val="600"/>
              </a:spcAft>
            </a:pPr>
            <a:r>
              <a:rPr lang="en-US" sz="2000" kern="1400">
                <a:ln>
                  <a:noFill/>
                </a:ln>
                <a:solidFill>
                  <a:srgbClr val="000000"/>
                </a:solidFill>
                <a:effectLst/>
                <a:latin typeface="Calibri" panose="020F0502020204030204" pitchFamily="34" charset="0"/>
              </a:rPr>
              <a:t>Meeting/exceeding/concern for not meeting</a:t>
            </a:r>
          </a:p>
          <a:p>
            <a:pPr marL="400050" lvl="1" indent="0">
              <a:lnSpc>
                <a:spcPct val="119000"/>
              </a:lnSpc>
              <a:spcBef>
                <a:spcPts val="0"/>
              </a:spcBef>
              <a:spcAft>
                <a:spcPts val="600"/>
              </a:spcAft>
            </a:pPr>
            <a:r>
              <a:rPr lang="en-US" sz="2000" kern="1400">
                <a:ln>
                  <a:noFill/>
                </a:ln>
                <a:solidFill>
                  <a:srgbClr val="000000"/>
                </a:solidFill>
                <a:effectLst/>
                <a:latin typeface="Calibri"/>
                <a:ea typeface="Calibri"/>
                <a:cs typeface="Calibri"/>
              </a:rPr>
              <a:t>1st and 2nd assist</a:t>
            </a:r>
          </a:p>
          <a:p>
            <a:pPr marL="400050" lvl="1" indent="0">
              <a:lnSpc>
                <a:spcPct val="119000"/>
              </a:lnSpc>
              <a:spcBef>
                <a:spcPts val="0"/>
              </a:spcBef>
              <a:spcAft>
                <a:spcPts val="600"/>
              </a:spcAft>
            </a:pPr>
            <a:r>
              <a:rPr lang="en-US" sz="2000" kern="1400">
                <a:ln>
                  <a:noFill/>
                </a:ln>
                <a:solidFill>
                  <a:srgbClr val="000000"/>
                </a:solidFill>
                <a:effectLst/>
                <a:latin typeface="Calibri" panose="020F0502020204030204" pitchFamily="34" charset="0"/>
              </a:rPr>
              <a:t>Equity in training</a:t>
            </a:r>
          </a:p>
          <a:p>
            <a:pPr marL="0" marR="0" indent="0" algn="l">
              <a:lnSpc>
                <a:spcPct val="119000"/>
              </a:lnSpc>
              <a:spcBef>
                <a:spcPts val="0"/>
              </a:spcBef>
              <a:spcAft>
                <a:spcPts val="600"/>
              </a:spcAft>
            </a:pPr>
            <a:r>
              <a:rPr lang="en-US" sz="2400" kern="1400">
                <a:ln>
                  <a:noFill/>
                </a:ln>
                <a:solidFill>
                  <a:srgbClr val="000000"/>
                </a:solidFill>
                <a:effectLst/>
                <a:latin typeface="Calibri" panose="020F0502020204030204" pitchFamily="34" charset="0"/>
              </a:rPr>
              <a:t>CLAD report</a:t>
            </a:r>
          </a:p>
          <a:p>
            <a:pPr marL="0" marR="0" indent="0" algn="l">
              <a:lnSpc>
                <a:spcPct val="119000"/>
              </a:lnSpc>
              <a:spcBef>
                <a:spcPts val="0"/>
              </a:spcBef>
              <a:spcAft>
                <a:spcPts val="600"/>
              </a:spcAft>
            </a:pPr>
            <a:r>
              <a:rPr lang="en-US" sz="2400" kern="1400">
                <a:ln>
                  <a:noFill/>
                </a:ln>
                <a:solidFill>
                  <a:srgbClr val="000000"/>
                </a:solidFill>
                <a:effectLst/>
                <a:latin typeface="Calibri"/>
                <a:ea typeface="Calibri"/>
                <a:cs typeface="Calibri"/>
              </a:rPr>
              <a:t>Accuracy </a:t>
            </a:r>
            <a:r>
              <a:rPr lang="en-US" sz="2400" kern="1400">
                <a:solidFill>
                  <a:srgbClr val="000000"/>
                </a:solidFill>
                <a:latin typeface="Calibri"/>
                <a:ea typeface="Calibri"/>
                <a:cs typeface="Calibri"/>
              </a:rPr>
              <a:t>--</a:t>
            </a:r>
            <a:r>
              <a:rPr lang="en-US" sz="2400" kern="1400">
                <a:ln>
                  <a:noFill/>
                </a:ln>
                <a:solidFill>
                  <a:srgbClr val="000000"/>
                </a:solidFill>
                <a:effectLst/>
                <a:latin typeface="Calibri"/>
                <a:ea typeface="Calibri"/>
                <a:cs typeface="Calibri"/>
              </a:rPr>
              <a:t> discussing logging in </a:t>
            </a:r>
            <a:r>
              <a:rPr lang="en-US" sz="2400" kern="1400">
                <a:solidFill>
                  <a:srgbClr val="000000"/>
                </a:solidFill>
                <a:latin typeface="Calibri"/>
                <a:ea typeface="Calibri"/>
                <a:cs typeface="Calibri"/>
              </a:rPr>
              <a:t>depth</a:t>
            </a:r>
            <a:endParaRPr lang="en-US" sz="2400" kern="1400">
              <a:ln>
                <a:noFill/>
              </a:ln>
              <a:solidFill>
                <a:srgbClr val="000000"/>
              </a:solidFill>
              <a:effectLst/>
              <a:latin typeface="Calibri"/>
              <a:ea typeface="Calibri"/>
              <a:cs typeface="Calibri"/>
            </a:endParaRPr>
          </a:p>
          <a:p>
            <a:pPr marL="400050" lvl="1" indent="0">
              <a:lnSpc>
                <a:spcPct val="119000"/>
              </a:lnSpc>
              <a:spcBef>
                <a:spcPts val="0"/>
              </a:spcBef>
              <a:spcAft>
                <a:spcPts val="600"/>
              </a:spcAft>
            </a:pPr>
            <a:r>
              <a:rPr lang="en-US" sz="2000" kern="1400" err="1">
                <a:ln>
                  <a:noFill/>
                </a:ln>
                <a:solidFill>
                  <a:srgbClr val="000000"/>
                </a:solidFill>
                <a:effectLst/>
                <a:latin typeface="Calibri"/>
                <a:ea typeface="Calibri"/>
                <a:cs typeface="Calibri"/>
              </a:rPr>
              <a:t>Miscategorization</a:t>
            </a:r>
            <a:r>
              <a:rPr lang="en-US" sz="2000" kern="1400">
                <a:ln>
                  <a:noFill/>
                </a:ln>
                <a:solidFill>
                  <a:srgbClr val="000000"/>
                </a:solidFill>
                <a:effectLst/>
                <a:latin typeface="Calibri"/>
                <a:ea typeface="Calibri"/>
                <a:cs typeface="Calibri"/>
              </a:rPr>
              <a:t>/fragmentation/sharing/duplication</a:t>
            </a:r>
          </a:p>
          <a:p>
            <a:pPr marL="0" indent="0">
              <a:lnSpc>
                <a:spcPct val="119000"/>
              </a:lnSpc>
              <a:spcBef>
                <a:spcPts val="0"/>
              </a:spcBef>
              <a:spcAft>
                <a:spcPts val="600"/>
              </a:spcAft>
            </a:pPr>
            <a:r>
              <a:rPr lang="en-US" sz="2400" kern="1400">
                <a:ln>
                  <a:noFill/>
                </a:ln>
                <a:solidFill>
                  <a:srgbClr val="000000"/>
                </a:solidFill>
                <a:effectLst/>
                <a:latin typeface="Calibri"/>
                <a:ea typeface="Calibri"/>
                <a:cs typeface="Calibri"/>
              </a:rPr>
              <a:t>Core rotation and non-DPM experiences -</a:t>
            </a:r>
            <a:r>
              <a:rPr lang="en-US" sz="2400" kern="1400">
                <a:solidFill>
                  <a:srgbClr val="000000"/>
                </a:solidFill>
                <a:latin typeface="Calibri"/>
                <a:ea typeface="Calibri"/>
                <a:cs typeface="Calibri"/>
              </a:rPr>
              <a:t> </a:t>
            </a:r>
            <a:r>
              <a:rPr lang="en-US" sz="2000" kern="1400">
                <a:solidFill>
                  <a:srgbClr val="000000"/>
                </a:solidFill>
                <a:latin typeface="Calibri"/>
                <a:ea typeface="Calibri"/>
                <a:cs typeface="Calibri"/>
              </a:rPr>
              <a:t>Categories</a:t>
            </a:r>
            <a:r>
              <a:rPr lang="en-US" sz="2000" kern="1400">
                <a:ln>
                  <a:noFill/>
                </a:ln>
                <a:solidFill>
                  <a:srgbClr val="000000"/>
                </a:solidFill>
                <a:effectLst/>
                <a:latin typeface="Calibri"/>
                <a:ea typeface="Calibri"/>
                <a:cs typeface="Calibri"/>
              </a:rPr>
              <a:t> 9 and 10 </a:t>
            </a:r>
          </a:p>
          <a:p>
            <a:pPr marL="400050" lvl="1" indent="0">
              <a:lnSpc>
                <a:spcPct val="119000"/>
              </a:lnSpc>
              <a:spcBef>
                <a:spcPts val="0"/>
              </a:spcBef>
              <a:spcAft>
                <a:spcPts val="600"/>
              </a:spcAft>
            </a:pPr>
            <a:r>
              <a:rPr lang="en-US" sz="1800" kern="1400">
                <a:solidFill>
                  <a:srgbClr val="000000"/>
                </a:solidFill>
                <a:latin typeface="Calibri"/>
                <a:ea typeface="Calibri"/>
                <a:cs typeface="Calibri"/>
              </a:rPr>
              <a:t>Options</a:t>
            </a:r>
            <a:r>
              <a:rPr lang="en-US" sz="1800" kern="1400">
                <a:ln>
                  <a:noFill/>
                </a:ln>
                <a:solidFill>
                  <a:srgbClr val="000000"/>
                </a:solidFill>
                <a:effectLst/>
                <a:latin typeface="Calibri"/>
                <a:ea typeface="Calibri"/>
                <a:cs typeface="Calibri"/>
              </a:rPr>
              <a:t> for every core rotation and surgical experiences outside DPM scope</a:t>
            </a:r>
          </a:p>
          <a:p>
            <a:pPr marL="0" marR="0" indent="0" algn="l">
              <a:lnSpc>
                <a:spcPct val="119000"/>
              </a:lnSpc>
              <a:spcBef>
                <a:spcPts val="0"/>
              </a:spcBef>
              <a:spcAft>
                <a:spcPts val="600"/>
              </a:spcAft>
            </a:pPr>
            <a:r>
              <a:rPr lang="en-US" sz="2400" kern="1400">
                <a:ln>
                  <a:noFill/>
                </a:ln>
                <a:solidFill>
                  <a:srgbClr val="000000"/>
                </a:solidFill>
                <a:effectLst/>
                <a:latin typeface="Calibri" panose="020F0502020204030204" pitchFamily="34" charset="0"/>
              </a:rPr>
              <a:t>Verification within 30 days	</a:t>
            </a:r>
          </a:p>
        </p:txBody>
      </p:sp>
    </p:spTree>
    <p:extLst>
      <p:ext uri="{BB962C8B-B14F-4D97-AF65-F5344CB8AC3E}">
        <p14:creationId xmlns:p14="http://schemas.microsoft.com/office/powerpoint/2010/main" val="25024974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3E49D-D46B-74CA-FB82-98375A6BD036}"/>
              </a:ext>
            </a:extLst>
          </p:cNvPr>
          <p:cNvSpPr>
            <a:spLocks noGrp="1"/>
          </p:cNvSpPr>
          <p:nvPr>
            <p:ph type="title"/>
          </p:nvPr>
        </p:nvSpPr>
        <p:spPr/>
        <p:txBody>
          <a:bodyPr/>
          <a:lstStyle/>
          <a:p>
            <a:r>
              <a:rPr lang="en-US" b="1">
                <a:solidFill>
                  <a:schemeClr val="tx1"/>
                </a:solidFill>
              </a:rPr>
              <a:t>Log Review May Prompt Questions</a:t>
            </a:r>
          </a:p>
        </p:txBody>
      </p:sp>
      <p:sp>
        <p:nvSpPr>
          <p:cNvPr id="3" name="Content Placeholder 2">
            <a:extLst>
              <a:ext uri="{FF2B5EF4-FFF2-40B4-BE49-F238E27FC236}">
                <a16:creationId xmlns:a16="http://schemas.microsoft.com/office/drawing/2014/main" id="{658B80AD-A991-814A-EF31-6E4BEFE2C441}"/>
              </a:ext>
            </a:extLst>
          </p:cNvPr>
          <p:cNvSpPr>
            <a:spLocks noGrp="1"/>
          </p:cNvSpPr>
          <p:nvPr>
            <p:ph idx="1"/>
          </p:nvPr>
        </p:nvSpPr>
        <p:spPr/>
        <p:txBody>
          <a:bodyPr vert="horz" lIns="91440" tIns="45720" rIns="91440" bIns="45720" rtlCol="0" anchor="t">
            <a:normAutofit/>
          </a:bodyPr>
          <a:lstStyle/>
          <a:p>
            <a:r>
              <a:rPr lang="en-US" sz="2800">
                <a:latin typeface="Calibri"/>
                <a:ea typeface="Calibri"/>
                <a:cs typeface="Calibri"/>
              </a:rPr>
              <a:t>Significant differences between residents in same years</a:t>
            </a:r>
          </a:p>
          <a:p>
            <a:r>
              <a:rPr lang="en-US" sz="2800">
                <a:latin typeface="Calibri"/>
                <a:ea typeface="Calibri"/>
                <a:cs typeface="Calibri"/>
              </a:rPr>
              <a:t>Significant logging errors and CLAD report with significant alerts</a:t>
            </a:r>
          </a:p>
          <a:p>
            <a:r>
              <a:rPr lang="en-US" sz="2800">
                <a:latin typeface="Calibri"/>
                <a:ea typeface="Calibri"/>
                <a:cs typeface="Calibri"/>
              </a:rPr>
              <a:t>Logging cases at locations with no affiliation agreement or incomplete affiliation agreement</a:t>
            </a:r>
          </a:p>
          <a:p>
            <a:r>
              <a:rPr lang="en-US" sz="2800">
                <a:latin typeface="Calibri"/>
                <a:ea typeface="Calibri"/>
                <a:cs typeface="Calibri"/>
              </a:rPr>
              <a:t>Not logging experiences during core rotations</a:t>
            </a:r>
          </a:p>
          <a:p>
            <a:pPr lvl="1"/>
            <a:r>
              <a:rPr lang="en-US" sz="2400">
                <a:latin typeface="Calibri"/>
                <a:ea typeface="Calibri"/>
                <a:cs typeface="Calibri"/>
              </a:rPr>
              <a:t>Supposed to be full representation of training</a:t>
            </a:r>
          </a:p>
          <a:p>
            <a:pPr marL="0" indent="0">
              <a:buNone/>
            </a:pPr>
            <a:endParaRPr lang="en-US">
              <a:latin typeface="Calibri"/>
              <a:ea typeface="Calibri"/>
              <a:cs typeface="Calibri"/>
            </a:endParaRPr>
          </a:p>
        </p:txBody>
      </p:sp>
    </p:spTree>
    <p:extLst>
      <p:ext uri="{BB962C8B-B14F-4D97-AF65-F5344CB8AC3E}">
        <p14:creationId xmlns:p14="http://schemas.microsoft.com/office/powerpoint/2010/main" val="31720018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3B7B9-6F5A-8932-4B67-3234753D563E}"/>
              </a:ext>
            </a:extLst>
          </p:cNvPr>
          <p:cNvSpPr>
            <a:spLocks noGrp="1"/>
          </p:cNvSpPr>
          <p:nvPr>
            <p:ph type="title"/>
          </p:nvPr>
        </p:nvSpPr>
        <p:spPr>
          <a:xfrm>
            <a:off x="1828801" y="624110"/>
            <a:ext cx="9675812" cy="1019495"/>
          </a:xfrm>
        </p:spPr>
        <p:txBody>
          <a:bodyPr>
            <a:normAutofit fontScale="90000"/>
          </a:bodyPr>
          <a:lstStyle/>
          <a:p>
            <a:r>
              <a:rPr lang="en-US" b="1"/>
              <a:t>Agenda – CPME 311 – 4 Weeks Before Visit</a:t>
            </a:r>
            <a:br>
              <a:rPr lang="en-US"/>
            </a:br>
            <a:r>
              <a:rPr lang="en-US" sz="3100" kern="1400">
                <a:ln>
                  <a:noFill/>
                </a:ln>
                <a:solidFill>
                  <a:srgbClr val="000000"/>
                </a:solidFill>
                <a:effectLst/>
                <a:latin typeface="Calibri"/>
                <a:ea typeface="Calibri"/>
                <a:cs typeface="Calibri"/>
              </a:rPr>
              <a:t>Guide on CPME</a:t>
            </a:r>
            <a:r>
              <a:rPr lang="en-US" sz="3100" kern="1400">
                <a:solidFill>
                  <a:srgbClr val="000000"/>
                </a:solidFill>
                <a:latin typeface="Calibri"/>
                <a:ea typeface="Calibri"/>
                <a:cs typeface="Calibri"/>
              </a:rPr>
              <a:t>.org</a:t>
            </a:r>
            <a:r>
              <a:rPr lang="en-US" sz="3100" kern="1400">
                <a:ln>
                  <a:noFill/>
                </a:ln>
                <a:solidFill>
                  <a:srgbClr val="000000"/>
                </a:solidFill>
                <a:effectLst/>
                <a:latin typeface="Calibri"/>
                <a:ea typeface="Calibri"/>
                <a:cs typeface="Calibri"/>
              </a:rPr>
              <a:t> – required – </a:t>
            </a:r>
            <a:r>
              <a:rPr lang="en-US" sz="3100" kern="1400">
                <a:solidFill>
                  <a:srgbClr val="000000"/>
                </a:solidFill>
                <a:latin typeface="Calibri"/>
                <a:ea typeface="Calibri"/>
                <a:cs typeface="Calibri"/>
              </a:rPr>
              <a:t>interview lengths</a:t>
            </a:r>
            <a:r>
              <a:rPr lang="en-US" sz="3100" kern="1400">
                <a:ln>
                  <a:noFill/>
                </a:ln>
                <a:solidFill>
                  <a:srgbClr val="000000"/>
                </a:solidFill>
                <a:effectLst/>
                <a:latin typeface="Calibri"/>
                <a:ea typeface="Calibri"/>
                <a:cs typeface="Calibri"/>
              </a:rPr>
              <a:t> suggested</a:t>
            </a:r>
            <a:br>
              <a:rPr lang="en-US" sz="3600" kern="1400">
                <a:ln>
                  <a:noFill/>
                </a:ln>
                <a:effectLst/>
                <a:latin typeface="Calibri" panose="020F0502020204030204" pitchFamily="34" charset="0"/>
              </a:rPr>
            </a:br>
            <a:endParaRPr lang="en-US"/>
          </a:p>
        </p:txBody>
      </p:sp>
      <p:graphicFrame>
        <p:nvGraphicFramePr>
          <p:cNvPr id="15" name="Content Placeholder 2">
            <a:extLst>
              <a:ext uri="{FF2B5EF4-FFF2-40B4-BE49-F238E27FC236}">
                <a16:creationId xmlns:a16="http://schemas.microsoft.com/office/drawing/2014/main" id="{AD7C74FC-43FD-7007-F8F4-D0AFB9D9B1BF}"/>
              </a:ext>
            </a:extLst>
          </p:cNvPr>
          <p:cNvGraphicFramePr>
            <a:graphicFrameLocks noGrp="1"/>
          </p:cNvGraphicFramePr>
          <p:nvPr>
            <p:ph idx="1"/>
            <p:extLst>
              <p:ext uri="{D42A27DB-BD31-4B8C-83A1-F6EECF244321}">
                <p14:modId xmlns:p14="http://schemas.microsoft.com/office/powerpoint/2010/main" val="3221868659"/>
              </p:ext>
            </p:extLst>
          </p:nvPr>
        </p:nvGraphicFramePr>
        <p:xfrm>
          <a:off x="2589212" y="1786270"/>
          <a:ext cx="8915400" cy="44476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430649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1EF5B7-0AC7-CD2D-F788-D5CF1D7D6EF3}"/>
              </a:ext>
            </a:extLst>
          </p:cNvPr>
          <p:cNvPicPr>
            <a:picLocks noChangeAspect="1"/>
          </p:cNvPicPr>
          <p:nvPr/>
        </p:nvPicPr>
        <p:blipFill>
          <a:blip r:embed="rId2"/>
          <a:stretch>
            <a:fillRect/>
          </a:stretch>
        </p:blipFill>
        <p:spPr>
          <a:xfrm>
            <a:off x="3571875" y="185737"/>
            <a:ext cx="5048250" cy="6486525"/>
          </a:xfrm>
          <a:prstGeom prst="rect">
            <a:avLst/>
          </a:prstGeom>
          <a:ln w="57150">
            <a:solidFill>
              <a:schemeClr val="bg2">
                <a:lumMod val="50000"/>
              </a:schemeClr>
            </a:solidFill>
          </a:ln>
        </p:spPr>
      </p:pic>
      <p:sp>
        <p:nvSpPr>
          <p:cNvPr id="4" name="TextBox 3">
            <a:extLst>
              <a:ext uri="{FF2B5EF4-FFF2-40B4-BE49-F238E27FC236}">
                <a16:creationId xmlns:a16="http://schemas.microsoft.com/office/drawing/2014/main" id="{4B4293B1-6360-798D-E84A-303418B3C76C}"/>
              </a:ext>
            </a:extLst>
          </p:cNvPr>
          <p:cNvSpPr txBox="1"/>
          <p:nvPr/>
        </p:nvSpPr>
        <p:spPr>
          <a:xfrm>
            <a:off x="8900932" y="1551007"/>
            <a:ext cx="3090440" cy="3785652"/>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libri"/>
                <a:ea typeface="Calibri"/>
                <a:cs typeface="Calibri"/>
              </a:rPr>
              <a:t>Key points:</a:t>
            </a:r>
            <a:endParaRPr lang="en-US" sz="2000" b="1" i="0" u="none" strike="noStrike" kern="1200" cap="none" spc="0" normalizeH="0" baseline="0" noProof="0">
              <a:ln>
                <a:noFill/>
              </a:ln>
              <a:solidFill>
                <a:prstClr val="black"/>
              </a:solidFill>
              <a:effectLst/>
              <a:uLnTx/>
              <a:uFillTx/>
              <a:latin typeface="Calibri"/>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2000" b="0" i="0" u="none" strike="noStrike" kern="1200" cap="none" spc="0" normalizeH="0" baseline="0" noProof="0">
              <a:ln>
                <a:noFill/>
              </a:ln>
              <a:solidFill>
                <a:prstClr val="black"/>
              </a:solidFill>
              <a:effectLst/>
              <a:uLnTx/>
              <a:uFillTx/>
              <a:latin typeface="Calibri"/>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a:ea typeface="Calibri"/>
                <a:cs typeface="Calibri"/>
              </a:rPr>
              <a:t>Leadership group</a:t>
            </a:r>
            <a:endParaRPr lang="en-US" sz="2000" b="0" i="0" u="none" strike="noStrike" kern="1200" cap="none" spc="0" normalizeH="0" baseline="0" noProof="0">
              <a:ln>
                <a:noFill/>
              </a:ln>
              <a:solidFill>
                <a:prstClr val="black"/>
              </a:solidFill>
              <a:effectLst/>
              <a:uLnTx/>
              <a:uFillTx/>
              <a:latin typeface="Calibri"/>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2000" b="0" i="0" u="none" strike="noStrike" kern="1200" cap="none" spc="0" normalizeH="0" baseline="0" noProof="0">
              <a:ln>
                <a:noFill/>
              </a:ln>
              <a:solidFill>
                <a:prstClr val="black"/>
              </a:solidFill>
              <a:effectLst/>
              <a:uLnTx/>
              <a:uFillTx/>
              <a:latin typeface="Calibri"/>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a:ea typeface="Calibri"/>
                <a:cs typeface="Calibri"/>
              </a:rPr>
              <a:t>DPM group</a:t>
            </a:r>
            <a:endParaRPr lang="en-US" sz="2000" b="0" i="0" u="none" strike="noStrike" kern="1200" cap="none" spc="0" normalizeH="0" baseline="0" noProof="0">
              <a:ln>
                <a:noFill/>
              </a:ln>
              <a:solidFill>
                <a:prstClr val="black"/>
              </a:solidFill>
              <a:effectLst/>
              <a:uLnTx/>
              <a:uFillTx/>
              <a:latin typeface="Calibri"/>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2000" b="0" i="0" u="none" strike="noStrike" kern="1200" cap="none" spc="0" normalizeH="0" baseline="0" noProof="0">
              <a:ln>
                <a:noFill/>
              </a:ln>
              <a:solidFill>
                <a:prstClr val="black"/>
              </a:solidFill>
              <a:effectLst/>
              <a:uLnTx/>
              <a:uFillTx/>
              <a:latin typeface="Calibri"/>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a:ea typeface="Calibri"/>
                <a:cs typeface="Calibri"/>
              </a:rPr>
              <a:t>Core MD group</a:t>
            </a:r>
            <a:endParaRPr lang="en-US" sz="2000" b="0" i="0" u="none" strike="noStrike" kern="1200" cap="none" spc="0" normalizeH="0" baseline="0" noProof="0">
              <a:ln>
                <a:noFill/>
              </a:ln>
              <a:solidFill>
                <a:prstClr val="black"/>
              </a:solidFill>
              <a:effectLst/>
              <a:uLnTx/>
              <a:uFillTx/>
              <a:latin typeface="Calibri"/>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2000" b="0" i="0" u="none" strike="noStrike" kern="1200" cap="none" spc="0" normalizeH="0" baseline="0" noProof="0">
              <a:ln>
                <a:noFill/>
              </a:ln>
              <a:solidFill>
                <a:prstClr val="black"/>
              </a:solidFill>
              <a:effectLst/>
              <a:uLnTx/>
              <a:uFillTx/>
              <a:latin typeface="Calibri"/>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a:ea typeface="Calibri"/>
                <a:cs typeface="Calibri"/>
              </a:rPr>
              <a:t>Core </a:t>
            </a:r>
            <a:r>
              <a:rPr lang="en-US" sz="2000">
                <a:solidFill>
                  <a:prstClr val="black"/>
                </a:solidFill>
                <a:latin typeface="Calibri"/>
                <a:ea typeface="Calibri"/>
                <a:cs typeface="Calibri"/>
              </a:rPr>
              <a:t>surgical</a:t>
            </a:r>
            <a:r>
              <a:rPr kumimoji="0" lang="en-US" sz="2000" b="0" i="0" u="none" strike="noStrike" kern="1200" cap="none" spc="0" normalizeH="0" baseline="0" noProof="0">
                <a:ln>
                  <a:noFill/>
                </a:ln>
                <a:solidFill>
                  <a:prstClr val="black"/>
                </a:solidFill>
                <a:effectLst/>
                <a:uLnTx/>
                <a:uFillTx/>
                <a:latin typeface="Calibri"/>
                <a:ea typeface="Calibri"/>
                <a:cs typeface="Calibri"/>
              </a:rPr>
              <a:t> group</a:t>
            </a:r>
            <a:endParaRPr lang="en-US" sz="2000" b="0" i="0" u="none" strike="noStrike" kern="1200" cap="none" spc="0" normalizeH="0" baseline="0" noProof="0">
              <a:ln>
                <a:noFill/>
              </a:ln>
              <a:solidFill>
                <a:prstClr val="black"/>
              </a:solidFill>
              <a:effectLst/>
              <a:uLnTx/>
              <a:uFillTx/>
              <a:latin typeface="Calibri"/>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2000" b="0" i="0" u="none" strike="noStrike" kern="1200" cap="none" spc="0" normalizeH="0" baseline="0" noProof="0">
              <a:ln>
                <a:noFill/>
              </a:ln>
              <a:solidFill>
                <a:prstClr val="black"/>
              </a:solidFill>
              <a:effectLst/>
              <a:uLnTx/>
              <a:uFillTx/>
              <a:latin typeface="Calibri"/>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a:ea typeface="Calibri"/>
                <a:cs typeface="Calibri"/>
              </a:rPr>
              <a:t>Residents at the end</a:t>
            </a:r>
            <a:endParaRPr lang="en-US" sz="2000" b="0" i="0" u="none" strike="noStrike" kern="1200" cap="none" spc="0" normalizeH="0" baseline="0" noProof="0">
              <a:ln>
                <a:noFill/>
              </a:ln>
              <a:solidFill>
                <a:prstClr val="black"/>
              </a:solidFill>
              <a:effectLst/>
              <a:uLnTx/>
              <a:uFillTx/>
              <a:latin typeface="Calibri"/>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185444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A46F010-D160-4609-8979-FFD8C1EA6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BF83E6F7-3805-A7EA-CA8D-45658974A333}"/>
              </a:ext>
            </a:extLst>
          </p:cNvPr>
          <p:cNvSpPr>
            <a:spLocks noGrp="1"/>
          </p:cNvSpPr>
          <p:nvPr>
            <p:ph type="title"/>
          </p:nvPr>
        </p:nvSpPr>
        <p:spPr>
          <a:xfrm>
            <a:off x="3373062" y="624110"/>
            <a:ext cx="8131550" cy="1280890"/>
          </a:xfrm>
        </p:spPr>
        <p:txBody>
          <a:bodyPr>
            <a:normAutofit/>
          </a:bodyPr>
          <a:lstStyle/>
          <a:p>
            <a:r>
              <a:rPr lang="en-US" b="1">
                <a:solidFill>
                  <a:schemeClr val="tx1"/>
                </a:solidFill>
              </a:rPr>
              <a:t>Resident Anonymous Survey</a:t>
            </a:r>
          </a:p>
        </p:txBody>
      </p:sp>
      <p:sp>
        <p:nvSpPr>
          <p:cNvPr id="10" name="Rectangle 9">
            <a:extLst>
              <a:ext uri="{FF2B5EF4-FFF2-40B4-BE49-F238E27FC236}">
                <a16:creationId xmlns:a16="http://schemas.microsoft.com/office/drawing/2014/main" id="{81B8C4F6-C3AC-4C94-8EC7-E4F7B7E9C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12" name="Group 11">
            <a:extLst>
              <a:ext uri="{FF2B5EF4-FFF2-40B4-BE49-F238E27FC236}">
                <a16:creationId xmlns:a16="http://schemas.microsoft.com/office/drawing/2014/main" id="{0B789310-9859-4942-98C8-3D2F12AAAE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13" name="Freeform 11">
              <a:extLst>
                <a:ext uri="{FF2B5EF4-FFF2-40B4-BE49-F238E27FC236}">
                  <a16:creationId xmlns:a16="http://schemas.microsoft.com/office/drawing/2014/main" id="{FE9E5460-2AA9-4786-B69C-23DBEF356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4" name="Freeform 12">
              <a:extLst>
                <a:ext uri="{FF2B5EF4-FFF2-40B4-BE49-F238E27FC236}">
                  <a16:creationId xmlns:a16="http://schemas.microsoft.com/office/drawing/2014/main" id="{E344A2AF-3860-4427-B13E-98021C17AB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Freeform 13">
              <a:extLst>
                <a:ext uri="{FF2B5EF4-FFF2-40B4-BE49-F238E27FC236}">
                  <a16:creationId xmlns:a16="http://schemas.microsoft.com/office/drawing/2014/main" id="{DDBDD44E-1DC0-48AB-8FEC-E098D9197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6" name="Freeform 14">
              <a:extLst>
                <a:ext uri="{FF2B5EF4-FFF2-40B4-BE49-F238E27FC236}">
                  <a16:creationId xmlns:a16="http://schemas.microsoft.com/office/drawing/2014/main" id="{3151FF3E-5E3F-4D82-A684-0003BACEA8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7" name="Freeform 15">
              <a:extLst>
                <a:ext uri="{FF2B5EF4-FFF2-40B4-BE49-F238E27FC236}">
                  <a16:creationId xmlns:a16="http://schemas.microsoft.com/office/drawing/2014/main" id="{C6CBF27E-7F0C-4489-95A7-82DE1C046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8" name="Freeform 16">
              <a:extLst>
                <a:ext uri="{FF2B5EF4-FFF2-40B4-BE49-F238E27FC236}">
                  <a16:creationId xmlns:a16="http://schemas.microsoft.com/office/drawing/2014/main" id="{233BE304-221E-425E-A484-4B2E5F405B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9" name="Freeform 17">
              <a:extLst>
                <a:ext uri="{FF2B5EF4-FFF2-40B4-BE49-F238E27FC236}">
                  <a16:creationId xmlns:a16="http://schemas.microsoft.com/office/drawing/2014/main" id="{10D5734E-EAEA-4A08-86A9-39BD5563E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 name="Freeform 18">
              <a:extLst>
                <a:ext uri="{FF2B5EF4-FFF2-40B4-BE49-F238E27FC236}">
                  <a16:creationId xmlns:a16="http://schemas.microsoft.com/office/drawing/2014/main" id="{4D47FE86-98D1-4E35-86E4-16E9A19A64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reeform 19">
              <a:extLst>
                <a:ext uri="{FF2B5EF4-FFF2-40B4-BE49-F238E27FC236}">
                  <a16:creationId xmlns:a16="http://schemas.microsoft.com/office/drawing/2014/main" id="{F00661F9-B224-4DB1-8EFB-ABF9402BDE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2" name="Freeform 20">
              <a:extLst>
                <a:ext uri="{FF2B5EF4-FFF2-40B4-BE49-F238E27FC236}">
                  <a16:creationId xmlns:a16="http://schemas.microsoft.com/office/drawing/2014/main" id="{679DCB4E-8D36-4B7A-AF0C-8399F113AE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Freeform 21">
              <a:extLst>
                <a:ext uri="{FF2B5EF4-FFF2-40B4-BE49-F238E27FC236}">
                  <a16:creationId xmlns:a16="http://schemas.microsoft.com/office/drawing/2014/main" id="{4FAD51F6-D24C-4FD6-BEAE-41F0E5A825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4" name="Freeform 22">
              <a:extLst>
                <a:ext uri="{FF2B5EF4-FFF2-40B4-BE49-F238E27FC236}">
                  <a16:creationId xmlns:a16="http://schemas.microsoft.com/office/drawing/2014/main" id="{87AC773F-6D31-458A-9DD7-76566C8A9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grpSp>
        <p:nvGrpSpPr>
          <p:cNvPr id="26" name="Group 25">
            <a:extLst>
              <a:ext uri="{FF2B5EF4-FFF2-40B4-BE49-F238E27FC236}">
                <a16:creationId xmlns:a16="http://schemas.microsoft.com/office/drawing/2014/main" id="{6F1CEC7A-E419-4950-AA57-B00546C29C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27" name="Freeform 27">
              <a:extLst>
                <a:ext uri="{FF2B5EF4-FFF2-40B4-BE49-F238E27FC236}">
                  <a16:creationId xmlns:a16="http://schemas.microsoft.com/office/drawing/2014/main" id="{7AE7DCD1-5235-45E8-B229-15A3E3962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8" name="Freeform 28">
              <a:extLst>
                <a:ext uri="{FF2B5EF4-FFF2-40B4-BE49-F238E27FC236}">
                  <a16:creationId xmlns:a16="http://schemas.microsoft.com/office/drawing/2014/main" id="{C82E58C3-65A5-4079-BF94-E675AA410C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9" name="Freeform 29">
              <a:extLst>
                <a:ext uri="{FF2B5EF4-FFF2-40B4-BE49-F238E27FC236}">
                  <a16:creationId xmlns:a16="http://schemas.microsoft.com/office/drawing/2014/main" id="{7AABE1FA-6DC8-4A47-AC5C-F05B9C111C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0" name="Freeform 30">
              <a:extLst>
                <a:ext uri="{FF2B5EF4-FFF2-40B4-BE49-F238E27FC236}">
                  <a16:creationId xmlns:a16="http://schemas.microsoft.com/office/drawing/2014/main" id="{17BB7298-8900-4C67-B800-BD241F019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1" name="Freeform 31">
              <a:extLst>
                <a:ext uri="{FF2B5EF4-FFF2-40B4-BE49-F238E27FC236}">
                  <a16:creationId xmlns:a16="http://schemas.microsoft.com/office/drawing/2014/main" id="{EE3442F8-53C2-490C-94EF-E423ECB95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2" name="Freeform 32">
              <a:extLst>
                <a:ext uri="{FF2B5EF4-FFF2-40B4-BE49-F238E27FC236}">
                  <a16:creationId xmlns:a16="http://schemas.microsoft.com/office/drawing/2014/main" id="{3DBEA916-8B10-493A-8CBF-9B5FA2A4A0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3" name="Freeform 33">
              <a:extLst>
                <a:ext uri="{FF2B5EF4-FFF2-40B4-BE49-F238E27FC236}">
                  <a16:creationId xmlns:a16="http://schemas.microsoft.com/office/drawing/2014/main" id="{248DB27B-F9EA-4F81-A746-7D57B768E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4" name="Freeform 34">
              <a:extLst>
                <a:ext uri="{FF2B5EF4-FFF2-40B4-BE49-F238E27FC236}">
                  <a16:creationId xmlns:a16="http://schemas.microsoft.com/office/drawing/2014/main" id="{998E5C90-2A81-4013-AE09-2023B4407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5" name="Freeform 35">
              <a:extLst>
                <a:ext uri="{FF2B5EF4-FFF2-40B4-BE49-F238E27FC236}">
                  <a16:creationId xmlns:a16="http://schemas.microsoft.com/office/drawing/2014/main" id="{86A8318B-7607-4519-8EEB-C7DD509653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6" name="Freeform 36">
              <a:extLst>
                <a:ext uri="{FF2B5EF4-FFF2-40B4-BE49-F238E27FC236}">
                  <a16:creationId xmlns:a16="http://schemas.microsoft.com/office/drawing/2014/main" id="{5009FB1B-4865-45DB-8727-F012E3ACA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7" name="Freeform 37">
              <a:extLst>
                <a:ext uri="{FF2B5EF4-FFF2-40B4-BE49-F238E27FC236}">
                  <a16:creationId xmlns:a16="http://schemas.microsoft.com/office/drawing/2014/main" id="{5B209B64-3A98-4B1A-857A-2368AFED6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8" name="Freeform 38">
              <a:extLst>
                <a:ext uri="{FF2B5EF4-FFF2-40B4-BE49-F238E27FC236}">
                  <a16:creationId xmlns:a16="http://schemas.microsoft.com/office/drawing/2014/main" id="{EB3B5D03-7AE3-411C-A820-6844E7D0C6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sp>
        <p:nvSpPr>
          <p:cNvPr id="40" name="Freeform 11">
            <a:extLst>
              <a:ext uri="{FF2B5EF4-FFF2-40B4-BE49-F238E27FC236}">
                <a16:creationId xmlns:a16="http://schemas.microsoft.com/office/drawing/2014/main" id="{91328346-8BAD-4616-B50B-5CFDA5648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 name="Content Placeholder 2">
            <a:extLst>
              <a:ext uri="{FF2B5EF4-FFF2-40B4-BE49-F238E27FC236}">
                <a16:creationId xmlns:a16="http://schemas.microsoft.com/office/drawing/2014/main" id="{BB10EF9C-50EA-FDFF-F9FC-A478E4285B19}"/>
              </a:ext>
            </a:extLst>
          </p:cNvPr>
          <p:cNvSpPr>
            <a:spLocks noGrp="1"/>
          </p:cNvSpPr>
          <p:nvPr>
            <p:ph idx="1"/>
          </p:nvPr>
        </p:nvSpPr>
        <p:spPr>
          <a:xfrm>
            <a:off x="3373062" y="2133600"/>
            <a:ext cx="8131550" cy="3777622"/>
          </a:xfrm>
        </p:spPr>
        <p:txBody>
          <a:bodyPr vert="horz" lIns="91440" tIns="45720" rIns="91440" bIns="45720" rtlCol="0" anchor="t">
            <a:normAutofit/>
          </a:bodyPr>
          <a:lstStyle/>
          <a:p>
            <a:pPr marL="0" marR="0" indent="0">
              <a:spcBef>
                <a:spcPts val="0"/>
              </a:spcBef>
              <a:spcAft>
                <a:spcPts val="600"/>
              </a:spcAft>
            </a:pPr>
            <a:r>
              <a:rPr lang="en-US" kern="1400">
                <a:ln>
                  <a:noFill/>
                </a:ln>
                <a:effectLst/>
                <a:latin typeface="Calibri"/>
                <a:ea typeface="Calibri"/>
                <a:cs typeface="Calibri"/>
              </a:rPr>
              <a:t> </a:t>
            </a:r>
            <a:r>
              <a:rPr lang="en-US" sz="2800" kern="1400">
                <a:ln>
                  <a:noFill/>
                </a:ln>
                <a:effectLst/>
                <a:latin typeface="Calibri"/>
                <a:ea typeface="Calibri"/>
                <a:cs typeface="Calibri"/>
              </a:rPr>
              <a:t>CPME 310 submission requirement</a:t>
            </a:r>
          </a:p>
          <a:p>
            <a:pPr marL="400050" lvl="1" indent="0">
              <a:spcBef>
                <a:spcPts val="0"/>
              </a:spcBef>
              <a:spcAft>
                <a:spcPts val="600"/>
              </a:spcAft>
            </a:pPr>
            <a:r>
              <a:rPr lang="en-US" sz="2400" kern="1400">
                <a:latin typeface="Calibri"/>
                <a:ea typeface="Calibri"/>
                <a:cs typeface="Calibri"/>
              </a:rPr>
              <a:t>Emails</a:t>
            </a:r>
            <a:r>
              <a:rPr lang="en-US" sz="2400" kern="1400">
                <a:ln>
                  <a:noFill/>
                </a:ln>
                <a:effectLst/>
                <a:latin typeface="Calibri"/>
                <a:ea typeface="Calibri"/>
                <a:cs typeface="Calibri"/>
              </a:rPr>
              <a:t> for current residents</a:t>
            </a:r>
          </a:p>
          <a:p>
            <a:pPr marL="0" marR="0" indent="0">
              <a:spcBef>
                <a:spcPts val="0"/>
              </a:spcBef>
              <a:spcAft>
                <a:spcPts val="600"/>
              </a:spcAft>
            </a:pPr>
            <a:r>
              <a:rPr lang="en-US" sz="2800" kern="1400">
                <a:ln>
                  <a:noFill/>
                </a:ln>
                <a:effectLst/>
                <a:latin typeface="Calibri" panose="020F0502020204030204" pitchFamily="34" charset="0"/>
              </a:rPr>
              <a:t>	Confidential resident survey sent before on-site</a:t>
            </a:r>
          </a:p>
          <a:p>
            <a:pPr marL="0" marR="0" indent="0">
              <a:spcBef>
                <a:spcPts val="0"/>
              </a:spcBef>
              <a:spcAft>
                <a:spcPts val="600"/>
              </a:spcAft>
            </a:pPr>
            <a:r>
              <a:rPr lang="en-US" sz="2800" kern="1400">
                <a:ln>
                  <a:noFill/>
                </a:ln>
                <a:effectLst/>
                <a:latin typeface="Calibri" panose="020F0502020204030204" pitchFamily="34" charset="0"/>
              </a:rPr>
              <a:t>	Results reviewed prior to the on-site</a:t>
            </a:r>
          </a:p>
          <a:p>
            <a:pPr marL="457200" marR="0" indent="-457200">
              <a:spcBef>
                <a:spcPts val="0"/>
              </a:spcBef>
              <a:spcAft>
                <a:spcPts val="600"/>
              </a:spcAft>
            </a:pPr>
            <a:r>
              <a:rPr lang="en-US" sz="2800" kern="1400">
                <a:ln>
                  <a:noFill/>
                </a:ln>
                <a:effectLst/>
                <a:latin typeface="Calibri"/>
                <a:ea typeface="Calibri"/>
                <a:cs typeface="Calibri"/>
              </a:rPr>
              <a:t>May prompt questions/requests for additional information</a:t>
            </a:r>
          </a:p>
          <a:p>
            <a:endParaRPr lang="en-US"/>
          </a:p>
        </p:txBody>
      </p:sp>
    </p:spTree>
    <p:extLst>
      <p:ext uri="{BB962C8B-B14F-4D97-AF65-F5344CB8AC3E}">
        <p14:creationId xmlns:p14="http://schemas.microsoft.com/office/powerpoint/2010/main" val="27574982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604BA-843C-D36D-599C-AC1EB5BE1F44}"/>
              </a:ext>
            </a:extLst>
          </p:cNvPr>
          <p:cNvSpPr>
            <a:spLocks noGrp="1"/>
          </p:cNvSpPr>
          <p:nvPr>
            <p:ph type="title"/>
          </p:nvPr>
        </p:nvSpPr>
        <p:spPr>
          <a:xfrm>
            <a:off x="2592925" y="486950"/>
            <a:ext cx="8911687" cy="1280890"/>
          </a:xfrm>
        </p:spPr>
        <p:txBody>
          <a:bodyPr/>
          <a:lstStyle/>
          <a:p>
            <a:r>
              <a:rPr lang="en-US" b="1">
                <a:solidFill>
                  <a:schemeClr val="tx1"/>
                </a:solidFill>
              </a:rPr>
              <a:t>Resident Survey Questions </a:t>
            </a:r>
            <a:r>
              <a:rPr lang="en-US">
                <a:solidFill>
                  <a:schemeClr val="tx1"/>
                </a:solidFill>
              </a:rPr>
              <a:t> </a:t>
            </a:r>
            <a:br>
              <a:rPr lang="en-US">
                <a:solidFill>
                  <a:schemeClr val="tx1"/>
                </a:solidFill>
              </a:rPr>
            </a:br>
            <a:r>
              <a:rPr lang="en-US">
                <a:solidFill>
                  <a:schemeClr val="tx1"/>
                </a:solidFill>
              </a:rPr>
              <a:t>Available on CPME.org</a:t>
            </a:r>
          </a:p>
        </p:txBody>
      </p:sp>
      <p:sp>
        <p:nvSpPr>
          <p:cNvPr id="3" name="Content Placeholder 2">
            <a:extLst>
              <a:ext uri="{FF2B5EF4-FFF2-40B4-BE49-F238E27FC236}">
                <a16:creationId xmlns:a16="http://schemas.microsoft.com/office/drawing/2014/main" id="{FE72A798-A300-86BB-7D72-AD07FB149B78}"/>
              </a:ext>
            </a:extLst>
          </p:cNvPr>
          <p:cNvSpPr>
            <a:spLocks noGrp="1"/>
          </p:cNvSpPr>
          <p:nvPr>
            <p:ph idx="1"/>
          </p:nvPr>
        </p:nvSpPr>
        <p:spPr>
          <a:xfrm>
            <a:off x="2423804" y="1867464"/>
            <a:ext cx="9249928" cy="4458203"/>
          </a:xfrm>
        </p:spPr>
        <p:txBody>
          <a:bodyPr vert="horz" lIns="91440" tIns="45720" rIns="91440" bIns="45720" rtlCol="0" anchor="t">
            <a:normAutofit/>
          </a:bodyPr>
          <a:lstStyle/>
          <a:p>
            <a:r>
              <a:rPr lang="en-US" sz="2000">
                <a:latin typeface="Calibri"/>
                <a:ea typeface="Calibri"/>
                <a:cs typeface="Calibri"/>
              </a:rPr>
              <a:t>What aspect of training would you like to see added to your program?</a:t>
            </a:r>
          </a:p>
          <a:p>
            <a:r>
              <a:rPr lang="en-US" sz="2000">
                <a:latin typeface="Calibri"/>
                <a:ea typeface="Calibri"/>
                <a:cs typeface="Calibri"/>
              </a:rPr>
              <a:t>Is your schedule of training well defined throughout the year?</a:t>
            </a:r>
          </a:p>
          <a:p>
            <a:r>
              <a:rPr lang="en-US" sz="2000">
                <a:latin typeface="Calibri"/>
                <a:ea typeface="Calibri"/>
                <a:cs typeface="Calibri"/>
              </a:rPr>
              <a:t>Are you removed from other services to cover podiatric surgery or clinic?</a:t>
            </a:r>
          </a:p>
          <a:p>
            <a:r>
              <a:rPr lang="en-US" sz="2000">
                <a:latin typeface="Calibri"/>
                <a:ea typeface="Calibri"/>
                <a:cs typeface="Calibri"/>
              </a:rPr>
              <a:t>Do didactic activities occur at least weekly?</a:t>
            </a:r>
          </a:p>
          <a:p>
            <a:r>
              <a:rPr lang="en-US" sz="2000">
                <a:latin typeface="Calibri"/>
                <a:ea typeface="Calibri"/>
                <a:cs typeface="Calibri"/>
              </a:rPr>
              <a:t>Does the journal club occur at least monthly?</a:t>
            </a:r>
          </a:p>
          <a:p>
            <a:r>
              <a:rPr lang="en-US" sz="2000">
                <a:latin typeface="Calibri"/>
                <a:ea typeface="Calibri"/>
                <a:cs typeface="Calibri"/>
              </a:rPr>
              <a:t>Is research methodology part of your curriculum?</a:t>
            </a:r>
          </a:p>
          <a:p>
            <a:r>
              <a:rPr lang="en-US" sz="2000">
                <a:latin typeface="Calibri"/>
                <a:ea typeface="Calibri"/>
                <a:cs typeface="Calibri"/>
              </a:rPr>
              <a:t>Were you provided formal instruction in logging with the web-based system used in your program?</a:t>
            </a:r>
          </a:p>
          <a:p>
            <a:r>
              <a:rPr lang="en-US" sz="2000">
                <a:latin typeface="Calibri"/>
                <a:ea typeface="Calibri"/>
                <a:cs typeface="Calibri"/>
              </a:rPr>
              <a:t>If yes to the previous question, who instructed you in the use of web-based logging for your patient contacts?</a:t>
            </a:r>
          </a:p>
          <a:p>
            <a:endParaRPr lang="en-US"/>
          </a:p>
        </p:txBody>
      </p:sp>
    </p:spTree>
    <p:extLst>
      <p:ext uri="{BB962C8B-B14F-4D97-AF65-F5344CB8AC3E}">
        <p14:creationId xmlns:p14="http://schemas.microsoft.com/office/powerpoint/2010/main" val="3586553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353B6-0DCB-629E-3EEB-F78914B7E55D}"/>
              </a:ext>
            </a:extLst>
          </p:cNvPr>
          <p:cNvSpPr>
            <a:spLocks noGrp="1"/>
          </p:cNvSpPr>
          <p:nvPr>
            <p:ph type="title"/>
          </p:nvPr>
        </p:nvSpPr>
        <p:spPr/>
        <p:txBody>
          <a:bodyPr/>
          <a:lstStyle/>
          <a:p>
            <a:r>
              <a:rPr lang="en-US" b="1">
                <a:solidFill>
                  <a:schemeClr val="tx1"/>
                </a:solidFill>
              </a:rPr>
              <a:t>Resident Survey Questions </a:t>
            </a:r>
            <a:r>
              <a:rPr lang="en-US" sz="3200">
                <a:solidFill>
                  <a:schemeClr val="tx1"/>
                </a:solidFill>
              </a:rPr>
              <a:t>–</a:t>
            </a:r>
            <a:r>
              <a:rPr lang="en-US">
                <a:solidFill>
                  <a:schemeClr val="tx1"/>
                </a:solidFill>
              </a:rPr>
              <a:t> continued</a:t>
            </a:r>
          </a:p>
        </p:txBody>
      </p:sp>
      <p:sp>
        <p:nvSpPr>
          <p:cNvPr id="3" name="Content Placeholder 2">
            <a:extLst>
              <a:ext uri="{FF2B5EF4-FFF2-40B4-BE49-F238E27FC236}">
                <a16:creationId xmlns:a16="http://schemas.microsoft.com/office/drawing/2014/main" id="{3706C8B8-3DBD-AFD2-3912-24C74C670046}"/>
              </a:ext>
            </a:extLst>
          </p:cNvPr>
          <p:cNvSpPr>
            <a:spLocks noGrp="1"/>
          </p:cNvSpPr>
          <p:nvPr>
            <p:ph idx="1"/>
          </p:nvPr>
        </p:nvSpPr>
        <p:spPr>
          <a:xfrm>
            <a:off x="2592925" y="1905000"/>
            <a:ext cx="8915400" cy="4442564"/>
          </a:xfrm>
        </p:spPr>
        <p:txBody>
          <a:bodyPr vert="horz" lIns="91440" tIns="45720" rIns="91440" bIns="45720" rtlCol="0" anchor="t">
            <a:normAutofit/>
          </a:bodyPr>
          <a:lstStyle/>
          <a:p>
            <a:r>
              <a:rPr lang="en-US" sz="2000">
                <a:latin typeface="Calibri"/>
                <a:ea typeface="Calibri"/>
                <a:cs typeface="Calibri"/>
              </a:rPr>
              <a:t>Is there a fellow at your institution or affiliate training sites and does their training affect resident training?</a:t>
            </a:r>
          </a:p>
          <a:p>
            <a:r>
              <a:rPr lang="en-US" sz="2000">
                <a:latin typeface="Calibri"/>
                <a:ea typeface="Calibri"/>
                <a:cs typeface="Calibri"/>
              </a:rPr>
              <a:t>Do residents log cases in conjunction with a fellow, with both logging first assist?</a:t>
            </a:r>
          </a:p>
          <a:p>
            <a:r>
              <a:rPr lang="en-US" sz="2000">
                <a:latin typeface="Calibri"/>
                <a:ea typeface="Calibri"/>
                <a:cs typeface="Calibri"/>
              </a:rPr>
              <a:t>Do you feel you receive adequate supervision from attendings in surgical and/or clinical training experiences?</a:t>
            </a:r>
          </a:p>
          <a:p>
            <a:r>
              <a:rPr lang="en-US" sz="2000">
                <a:latin typeface="Calibri"/>
                <a:ea typeface="Calibri"/>
                <a:cs typeface="Calibri"/>
              </a:rPr>
              <a:t>Is your program director available to discuss resident concerns?</a:t>
            </a:r>
          </a:p>
          <a:p>
            <a:r>
              <a:rPr lang="en-US" sz="2000">
                <a:latin typeface="Calibri"/>
                <a:ea typeface="Calibri"/>
                <a:cs typeface="Calibri"/>
              </a:rPr>
              <a:t>Are your clinical and educational work hours limited to no more than 80 hours per week, averaged over a four-week period? This is inclusive of all in-house clinical and educational activities and clinical work done from home.</a:t>
            </a:r>
          </a:p>
          <a:p>
            <a:r>
              <a:rPr lang="en-US" sz="2000">
                <a:latin typeface="Calibri"/>
                <a:ea typeface="Calibri"/>
                <a:cs typeface="Calibri"/>
              </a:rPr>
              <a:t>Are you treated equitably with other residents in your facility?</a:t>
            </a:r>
          </a:p>
          <a:p>
            <a:r>
              <a:rPr lang="en-US" sz="2000">
                <a:latin typeface="Calibri"/>
                <a:ea typeface="Calibri"/>
                <a:cs typeface="Calibri"/>
              </a:rPr>
              <a:t>Do you have any additional comments? If yes, please provide.</a:t>
            </a:r>
          </a:p>
        </p:txBody>
      </p:sp>
    </p:spTree>
    <p:extLst>
      <p:ext uri="{BB962C8B-B14F-4D97-AF65-F5344CB8AC3E}">
        <p14:creationId xmlns:p14="http://schemas.microsoft.com/office/powerpoint/2010/main" val="24062833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232A3-7DFC-838E-2F24-5EAC048D048A}"/>
              </a:ext>
            </a:extLst>
          </p:cNvPr>
          <p:cNvSpPr>
            <a:spLocks noGrp="1"/>
          </p:cNvSpPr>
          <p:nvPr>
            <p:ph type="title"/>
          </p:nvPr>
        </p:nvSpPr>
        <p:spPr/>
        <p:txBody>
          <a:bodyPr>
            <a:normAutofit/>
          </a:bodyPr>
          <a:lstStyle/>
          <a:p>
            <a:r>
              <a:rPr lang="en-US" b="1" kern="1400">
                <a:solidFill>
                  <a:srgbClr val="000000"/>
                </a:solidFill>
                <a:latin typeface="Century Gothic"/>
                <a:ea typeface="Calibri"/>
                <a:cs typeface="Calibri"/>
              </a:rPr>
              <a:t>Final Communications</a:t>
            </a:r>
            <a:r>
              <a:rPr lang="en-US" sz="3600" b="1" kern="1400">
                <a:ln>
                  <a:noFill/>
                </a:ln>
                <a:solidFill>
                  <a:srgbClr val="000000"/>
                </a:solidFill>
                <a:effectLst/>
                <a:latin typeface="Century Gothic"/>
                <a:ea typeface="Calibri"/>
                <a:cs typeface="Calibri"/>
              </a:rPr>
              <a:t> </a:t>
            </a:r>
            <a:r>
              <a:rPr lang="en-US" b="1" kern="1400">
                <a:solidFill>
                  <a:srgbClr val="000000"/>
                </a:solidFill>
                <a:latin typeface="Century Gothic"/>
                <a:ea typeface="Calibri"/>
                <a:cs typeface="Calibri"/>
              </a:rPr>
              <a:t>Prior to On-site</a:t>
            </a:r>
            <a:endParaRPr lang="en-US" b="1" kern="1400">
              <a:latin typeface="Century Gothic"/>
            </a:endParaRPr>
          </a:p>
        </p:txBody>
      </p:sp>
      <p:sp>
        <p:nvSpPr>
          <p:cNvPr id="3" name="Content Placeholder 2">
            <a:extLst>
              <a:ext uri="{FF2B5EF4-FFF2-40B4-BE49-F238E27FC236}">
                <a16:creationId xmlns:a16="http://schemas.microsoft.com/office/drawing/2014/main" id="{A6EE6229-760B-6F1B-CEEA-2435C5388846}"/>
              </a:ext>
            </a:extLst>
          </p:cNvPr>
          <p:cNvSpPr>
            <a:spLocks noGrp="1"/>
          </p:cNvSpPr>
          <p:nvPr>
            <p:ph idx="1"/>
          </p:nvPr>
        </p:nvSpPr>
        <p:spPr>
          <a:xfrm>
            <a:off x="2589212" y="2373923"/>
            <a:ext cx="8915400" cy="3941817"/>
          </a:xfrm>
        </p:spPr>
        <p:txBody>
          <a:bodyPr vert="horz" lIns="91440" tIns="45720" rIns="91440" bIns="45720" rtlCol="0" anchor="t">
            <a:normAutofit/>
          </a:bodyPr>
          <a:lstStyle/>
          <a:p>
            <a:pPr marL="0" marR="0" indent="0" algn="l">
              <a:lnSpc>
                <a:spcPct val="119000"/>
              </a:lnSpc>
              <a:spcBef>
                <a:spcPts val="0"/>
              </a:spcBef>
              <a:spcAft>
                <a:spcPts val="600"/>
              </a:spcAft>
            </a:pPr>
            <a:r>
              <a:rPr lang="en-US" sz="2400" kern="1400">
                <a:ln>
                  <a:noFill/>
                </a:ln>
                <a:solidFill>
                  <a:srgbClr val="000000"/>
                </a:solidFill>
                <a:effectLst/>
                <a:latin typeface="Calibri"/>
                <a:ea typeface="Calibri"/>
                <a:cs typeface="Calibri"/>
              </a:rPr>
              <a:t>Location logistics</a:t>
            </a:r>
          </a:p>
          <a:p>
            <a:pPr marL="400050" lvl="1" indent="0">
              <a:lnSpc>
                <a:spcPct val="119000"/>
              </a:lnSpc>
              <a:spcBef>
                <a:spcPts val="0"/>
              </a:spcBef>
              <a:spcAft>
                <a:spcPts val="600"/>
              </a:spcAft>
            </a:pPr>
            <a:r>
              <a:rPr lang="en-US" sz="2000" kern="1400">
                <a:ln>
                  <a:noFill/>
                </a:ln>
                <a:solidFill>
                  <a:srgbClr val="000000"/>
                </a:solidFill>
                <a:effectLst/>
                <a:latin typeface="Calibri"/>
                <a:ea typeface="Calibri"/>
                <a:cs typeface="Calibri"/>
              </a:rPr>
              <a:t>Airport/accommodations/</a:t>
            </a:r>
            <a:r>
              <a:rPr lang="en-US" sz="2000" kern="1400">
                <a:solidFill>
                  <a:srgbClr val="000000"/>
                </a:solidFill>
                <a:latin typeface="Calibri"/>
                <a:ea typeface="Calibri"/>
                <a:cs typeface="Calibri"/>
              </a:rPr>
              <a:t>on-site</a:t>
            </a:r>
            <a:r>
              <a:rPr lang="en-US" sz="2000" kern="1400">
                <a:ln>
                  <a:noFill/>
                </a:ln>
                <a:solidFill>
                  <a:srgbClr val="000000"/>
                </a:solidFill>
                <a:effectLst/>
                <a:latin typeface="Calibri"/>
                <a:ea typeface="Calibri"/>
                <a:cs typeface="Calibri"/>
              </a:rPr>
              <a:t> parking</a:t>
            </a:r>
          </a:p>
          <a:p>
            <a:pPr marL="400050" lvl="1" indent="0">
              <a:lnSpc>
                <a:spcPct val="119000"/>
              </a:lnSpc>
              <a:spcBef>
                <a:spcPts val="0"/>
              </a:spcBef>
              <a:spcAft>
                <a:spcPts val="600"/>
              </a:spcAft>
            </a:pPr>
            <a:r>
              <a:rPr lang="en-US" sz="2000" kern="1400">
                <a:ln>
                  <a:noFill/>
                </a:ln>
                <a:solidFill>
                  <a:srgbClr val="000000"/>
                </a:solidFill>
                <a:effectLst/>
                <a:latin typeface="Calibri" panose="020F0502020204030204" pitchFamily="34" charset="0"/>
              </a:rPr>
              <a:t>Where to meet on site</a:t>
            </a:r>
          </a:p>
          <a:p>
            <a:pPr marL="800100" lvl="2" indent="0">
              <a:lnSpc>
                <a:spcPct val="119000"/>
              </a:lnSpc>
              <a:spcBef>
                <a:spcPts val="0"/>
              </a:spcBef>
              <a:spcAft>
                <a:spcPts val="600"/>
              </a:spcAft>
            </a:pPr>
            <a:r>
              <a:rPr lang="en-US" sz="1800" kern="1400">
                <a:ln>
                  <a:noFill/>
                </a:ln>
                <a:solidFill>
                  <a:srgbClr val="000000"/>
                </a:solidFill>
                <a:effectLst/>
                <a:latin typeface="Calibri"/>
                <a:ea typeface="Calibri"/>
                <a:cs typeface="Calibri"/>
              </a:rPr>
              <a:t>Lobby/conference room/</a:t>
            </a:r>
            <a:r>
              <a:rPr lang="en-US" sz="1800" kern="1400">
                <a:solidFill>
                  <a:srgbClr val="000000"/>
                </a:solidFill>
                <a:latin typeface="Calibri"/>
                <a:ea typeface="Calibri"/>
                <a:cs typeface="Calibri"/>
              </a:rPr>
              <a:t>assistance</a:t>
            </a:r>
            <a:r>
              <a:rPr lang="en-US" sz="1800" kern="1400">
                <a:ln>
                  <a:noFill/>
                </a:ln>
                <a:solidFill>
                  <a:srgbClr val="000000"/>
                </a:solidFill>
                <a:effectLst/>
                <a:latin typeface="Calibri"/>
                <a:ea typeface="Calibri"/>
                <a:cs typeface="Calibri"/>
              </a:rPr>
              <a:t> with navigating the facility</a:t>
            </a:r>
          </a:p>
          <a:p>
            <a:pPr marL="274320" indent="-274320">
              <a:lnSpc>
                <a:spcPct val="119000"/>
              </a:lnSpc>
              <a:spcBef>
                <a:spcPts val="0"/>
              </a:spcBef>
              <a:spcAft>
                <a:spcPts val="600"/>
              </a:spcAft>
            </a:pPr>
            <a:r>
              <a:rPr lang="en-US" sz="2200" kern="1400">
                <a:solidFill>
                  <a:srgbClr val="000000"/>
                </a:solidFill>
                <a:latin typeface="Calibri"/>
                <a:ea typeface="Calibri"/>
                <a:cs typeface="Calibri"/>
              </a:rPr>
              <a:t>Program director can designate an additional contact person such as program coordinator but is responsible/involved in all aspects of the visit.</a:t>
            </a:r>
          </a:p>
          <a:p>
            <a:pPr marL="0" indent="0">
              <a:lnSpc>
                <a:spcPct val="119000"/>
              </a:lnSpc>
              <a:spcBef>
                <a:spcPts val="0"/>
              </a:spcBef>
              <a:spcAft>
                <a:spcPts val="600"/>
              </a:spcAft>
            </a:pPr>
            <a:r>
              <a:rPr lang="en-US" sz="2200" kern="1400">
                <a:ln>
                  <a:noFill/>
                </a:ln>
                <a:solidFill>
                  <a:srgbClr val="000000"/>
                </a:solidFill>
                <a:effectLst/>
                <a:latin typeface="Calibri"/>
                <a:ea typeface="Calibri"/>
                <a:cs typeface="Calibri"/>
              </a:rPr>
              <a:t>Ideally, most if not all</a:t>
            </a:r>
            <a:r>
              <a:rPr lang="en-US" sz="2200" kern="1400">
                <a:solidFill>
                  <a:srgbClr val="000000"/>
                </a:solidFill>
                <a:latin typeface="Calibri"/>
                <a:ea typeface="Calibri"/>
                <a:cs typeface="Calibri"/>
              </a:rPr>
              <a:t>,</a:t>
            </a:r>
            <a:r>
              <a:rPr lang="en-US" sz="2200" kern="1400">
                <a:ln>
                  <a:noFill/>
                </a:ln>
                <a:solidFill>
                  <a:srgbClr val="000000"/>
                </a:solidFill>
                <a:effectLst/>
                <a:latin typeface="Calibri"/>
                <a:ea typeface="Calibri"/>
                <a:cs typeface="Calibri"/>
              </a:rPr>
              <a:t> omissions/questions addressed prior to visit.</a:t>
            </a:r>
          </a:p>
        </p:txBody>
      </p:sp>
    </p:spTree>
    <p:extLst>
      <p:ext uri="{BB962C8B-B14F-4D97-AF65-F5344CB8AC3E}">
        <p14:creationId xmlns:p14="http://schemas.microsoft.com/office/powerpoint/2010/main" val="41583174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D306B45-25EE-434D-ABA9-A27B79320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47D46B9F-3AA0-4AAC-1BCA-164E3F4073E6}"/>
              </a:ext>
            </a:extLst>
          </p:cNvPr>
          <p:cNvSpPr>
            <a:spLocks noGrp="1"/>
          </p:cNvSpPr>
          <p:nvPr>
            <p:ph type="title"/>
          </p:nvPr>
        </p:nvSpPr>
        <p:spPr>
          <a:xfrm>
            <a:off x="682908" y="942108"/>
            <a:ext cx="3619661" cy="4969113"/>
          </a:xfrm>
        </p:spPr>
        <p:txBody>
          <a:bodyPr anchor="ctr">
            <a:normAutofit/>
          </a:bodyPr>
          <a:lstStyle/>
          <a:p>
            <a:r>
              <a:rPr lang="en-US" sz="3200" b="1" kern="1400">
                <a:ln>
                  <a:noFill/>
                </a:ln>
                <a:solidFill>
                  <a:schemeClr val="tx2">
                    <a:lumMod val="75000"/>
                  </a:schemeClr>
                </a:solidFill>
                <a:effectLst/>
                <a:latin typeface="Century Gothic"/>
                <a:ea typeface="Calibri"/>
                <a:cs typeface="Calibri"/>
              </a:rPr>
              <a:t>Logistics for the </a:t>
            </a:r>
            <a:r>
              <a:rPr lang="en-US" sz="3200" b="1" kern="1400">
                <a:solidFill>
                  <a:schemeClr val="tx2">
                    <a:lumMod val="75000"/>
                  </a:schemeClr>
                </a:solidFill>
                <a:latin typeface="Century Gothic"/>
                <a:ea typeface="Calibri"/>
                <a:cs typeface="Calibri"/>
              </a:rPr>
              <a:t>Day of the Site Visit</a:t>
            </a:r>
            <a:br>
              <a:rPr lang="en-US" kern="1400">
                <a:ln>
                  <a:noFill/>
                </a:ln>
                <a:effectLst/>
                <a:latin typeface="Century Gothic"/>
              </a:rPr>
            </a:br>
            <a:endParaRPr lang="en-US">
              <a:solidFill>
                <a:schemeClr val="tx2">
                  <a:lumMod val="75000"/>
                </a:schemeClr>
              </a:solidFill>
            </a:endParaRPr>
          </a:p>
        </p:txBody>
      </p:sp>
      <p:sp>
        <p:nvSpPr>
          <p:cNvPr id="10" name="Rectangle 9">
            <a:extLst>
              <a:ext uri="{FF2B5EF4-FFF2-40B4-BE49-F238E27FC236}">
                <a16:creationId xmlns:a16="http://schemas.microsoft.com/office/drawing/2014/main" id="{0A42F85E-4939-431E-8B4A-EC07C8E0A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cxnSp>
        <p:nvCxnSpPr>
          <p:cNvPr id="12" name="Straight Connector 11">
            <a:extLst>
              <a:ext uri="{FF2B5EF4-FFF2-40B4-BE49-F238E27FC236}">
                <a16:creationId xmlns:a16="http://schemas.microsoft.com/office/drawing/2014/main" id="{27EBB3F9-D6F7-4F6A-8843-9FEBA15E496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71831"/>
            <a:ext cx="0" cy="320040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5D2B17EF-74EB-4C33-B2E2-8E727B2E7D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bg1">
              <a:alpha val="30000"/>
            </a:schemeClr>
          </a:solidFill>
        </p:grpSpPr>
        <p:sp>
          <p:nvSpPr>
            <p:cNvPr id="15" name="Freeform 11">
              <a:extLst>
                <a:ext uri="{FF2B5EF4-FFF2-40B4-BE49-F238E27FC236}">
                  <a16:creationId xmlns:a16="http://schemas.microsoft.com/office/drawing/2014/main" id="{0A5F1F8A-3206-4B86-883F-65E98BB6E4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6" name="Freeform 12">
              <a:extLst>
                <a:ext uri="{FF2B5EF4-FFF2-40B4-BE49-F238E27FC236}">
                  <a16:creationId xmlns:a16="http://schemas.microsoft.com/office/drawing/2014/main" id="{6935F8C7-CC88-4243-9786-F3CDBF04A0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7" name="Freeform 13">
              <a:extLst>
                <a:ext uri="{FF2B5EF4-FFF2-40B4-BE49-F238E27FC236}">
                  <a16:creationId xmlns:a16="http://schemas.microsoft.com/office/drawing/2014/main" id="{9AF7BAD9-71B3-40D8-A089-EFF7FE67BD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8" name="Freeform 14">
              <a:extLst>
                <a:ext uri="{FF2B5EF4-FFF2-40B4-BE49-F238E27FC236}">
                  <a16:creationId xmlns:a16="http://schemas.microsoft.com/office/drawing/2014/main" id="{6467094F-AEF0-4D3B-BB76-8B3C1F08B9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9" name="Freeform 15">
              <a:extLst>
                <a:ext uri="{FF2B5EF4-FFF2-40B4-BE49-F238E27FC236}">
                  <a16:creationId xmlns:a16="http://schemas.microsoft.com/office/drawing/2014/main" id="{36F56AF9-DEF1-44E7-BF42-6AAC1AA9D1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 name="Freeform 16">
              <a:extLst>
                <a:ext uri="{FF2B5EF4-FFF2-40B4-BE49-F238E27FC236}">
                  <a16:creationId xmlns:a16="http://schemas.microsoft.com/office/drawing/2014/main" id="{A43EBE71-20BA-4A40-A513-516678089D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reeform 17">
              <a:extLst>
                <a:ext uri="{FF2B5EF4-FFF2-40B4-BE49-F238E27FC236}">
                  <a16:creationId xmlns:a16="http://schemas.microsoft.com/office/drawing/2014/main" id="{1DB39648-7B38-4D0B-93C5-048EC4A45C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2" name="Freeform 18">
              <a:extLst>
                <a:ext uri="{FF2B5EF4-FFF2-40B4-BE49-F238E27FC236}">
                  <a16:creationId xmlns:a16="http://schemas.microsoft.com/office/drawing/2014/main" id="{8DD2661F-DE5F-45EA-B30B-7C6589638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Freeform 19">
              <a:extLst>
                <a:ext uri="{FF2B5EF4-FFF2-40B4-BE49-F238E27FC236}">
                  <a16:creationId xmlns:a16="http://schemas.microsoft.com/office/drawing/2014/main" id="{ABF0A0E5-E68E-4183-A913-228692FD85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4" name="Freeform 20">
              <a:extLst>
                <a:ext uri="{FF2B5EF4-FFF2-40B4-BE49-F238E27FC236}">
                  <a16:creationId xmlns:a16="http://schemas.microsoft.com/office/drawing/2014/main" id="{615D8F55-8ACD-4EFE-A832-06E785479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5" name="Freeform 21">
              <a:extLst>
                <a:ext uri="{FF2B5EF4-FFF2-40B4-BE49-F238E27FC236}">
                  <a16:creationId xmlns:a16="http://schemas.microsoft.com/office/drawing/2014/main" id="{0FDF4201-8CEC-474B-A6B1-88039B7041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6" name="Freeform 22">
              <a:extLst>
                <a:ext uri="{FF2B5EF4-FFF2-40B4-BE49-F238E27FC236}">
                  <a16:creationId xmlns:a16="http://schemas.microsoft.com/office/drawing/2014/main" id="{0F60AEA4-B25F-417E-93FC-59686DFBE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sp>
        <p:nvSpPr>
          <p:cNvPr id="3" name="Content Placeholder 2">
            <a:extLst>
              <a:ext uri="{FF2B5EF4-FFF2-40B4-BE49-F238E27FC236}">
                <a16:creationId xmlns:a16="http://schemas.microsoft.com/office/drawing/2014/main" id="{A0671FE9-2519-C36C-579A-03E08AFFE925}"/>
              </a:ext>
            </a:extLst>
          </p:cNvPr>
          <p:cNvSpPr>
            <a:spLocks noGrp="1"/>
          </p:cNvSpPr>
          <p:nvPr>
            <p:ph idx="1"/>
          </p:nvPr>
        </p:nvSpPr>
        <p:spPr>
          <a:xfrm>
            <a:off x="4714854" y="752355"/>
            <a:ext cx="7072407" cy="5425568"/>
          </a:xfrm>
        </p:spPr>
        <p:txBody>
          <a:bodyPr anchor="ctr">
            <a:normAutofit/>
          </a:bodyPr>
          <a:lstStyle/>
          <a:p>
            <a:pPr marL="0" marR="0" indent="0">
              <a:spcBef>
                <a:spcPts val="0"/>
              </a:spcBef>
              <a:spcAft>
                <a:spcPts val="600"/>
              </a:spcAft>
            </a:pPr>
            <a:r>
              <a:rPr lang="en-US" sz="2400" kern="1400">
                <a:ln>
                  <a:noFill/>
                </a:ln>
                <a:solidFill>
                  <a:schemeClr val="tx2">
                    <a:lumMod val="75000"/>
                  </a:schemeClr>
                </a:solidFill>
                <a:effectLst/>
                <a:latin typeface="Calibri" panose="020F0502020204030204" pitchFamily="34" charset="0"/>
              </a:rPr>
              <a:t>	If virtual—link arranged by CPME</a:t>
            </a:r>
          </a:p>
          <a:p>
            <a:pPr marL="0" marR="0" indent="0">
              <a:spcBef>
                <a:spcPts val="0"/>
              </a:spcBef>
              <a:spcAft>
                <a:spcPts val="600"/>
              </a:spcAft>
              <a:buNone/>
            </a:pPr>
            <a:endParaRPr lang="en-US" sz="2400" kern="1400">
              <a:ln>
                <a:noFill/>
              </a:ln>
              <a:solidFill>
                <a:schemeClr val="tx2">
                  <a:lumMod val="75000"/>
                </a:schemeClr>
              </a:solidFill>
              <a:effectLst/>
              <a:latin typeface="Calibri" panose="020F0502020204030204" pitchFamily="34" charset="0"/>
            </a:endParaRPr>
          </a:p>
          <a:p>
            <a:pPr marL="0" indent="0">
              <a:spcBef>
                <a:spcPts val="0"/>
              </a:spcBef>
              <a:spcAft>
                <a:spcPts val="600"/>
              </a:spcAft>
            </a:pPr>
            <a:r>
              <a:rPr lang="en-US" sz="2400" kern="1400">
                <a:ln>
                  <a:noFill/>
                </a:ln>
                <a:solidFill>
                  <a:schemeClr val="tx2">
                    <a:lumMod val="75000"/>
                  </a:schemeClr>
                </a:solidFill>
                <a:effectLst/>
                <a:latin typeface="Calibri"/>
                <a:ea typeface="Calibri"/>
                <a:cs typeface="Calibri"/>
              </a:rPr>
              <a:t>	In-person:</a:t>
            </a:r>
          </a:p>
          <a:p>
            <a:pPr marL="400050" lvl="1" indent="0">
              <a:spcBef>
                <a:spcPts val="0"/>
              </a:spcBef>
              <a:spcAft>
                <a:spcPts val="600"/>
              </a:spcAft>
            </a:pPr>
            <a:r>
              <a:rPr lang="en-US" sz="2200" kern="1400">
                <a:ln>
                  <a:noFill/>
                </a:ln>
                <a:solidFill>
                  <a:schemeClr val="tx2">
                    <a:lumMod val="75000"/>
                  </a:schemeClr>
                </a:solidFill>
                <a:effectLst/>
                <a:latin typeface="Calibri"/>
                <a:ea typeface="Calibri"/>
                <a:cs typeface="Calibri"/>
              </a:rPr>
              <a:t>	</a:t>
            </a:r>
            <a:r>
              <a:rPr lang="en-US" sz="2200" kern="1400">
                <a:solidFill>
                  <a:schemeClr val="tx2">
                    <a:lumMod val="75000"/>
                  </a:schemeClr>
                </a:solidFill>
                <a:latin typeface="Calibri"/>
                <a:ea typeface="Calibri"/>
                <a:cs typeface="Calibri"/>
              </a:rPr>
              <a:t>R</a:t>
            </a:r>
            <a:r>
              <a:rPr lang="en-US" sz="2200" kern="1400">
                <a:ln>
                  <a:noFill/>
                </a:ln>
                <a:solidFill>
                  <a:schemeClr val="tx2">
                    <a:lumMod val="75000"/>
                  </a:schemeClr>
                </a:solidFill>
                <a:effectLst/>
                <a:latin typeface="Calibri"/>
                <a:ea typeface="Calibri"/>
                <a:cs typeface="Calibri"/>
              </a:rPr>
              <a:t>oom</a:t>
            </a:r>
            <a:r>
              <a:rPr lang="en-US" sz="2200" kern="1400">
                <a:solidFill>
                  <a:schemeClr val="tx2">
                    <a:lumMod val="75000"/>
                  </a:schemeClr>
                </a:solidFill>
                <a:latin typeface="Calibri"/>
                <a:ea typeface="Calibri"/>
                <a:cs typeface="Calibri"/>
              </a:rPr>
              <a:t> with </a:t>
            </a:r>
            <a:r>
              <a:rPr lang="en-US" sz="2200" kern="1400">
                <a:ln>
                  <a:noFill/>
                </a:ln>
                <a:solidFill>
                  <a:schemeClr val="tx2">
                    <a:lumMod val="75000"/>
                  </a:schemeClr>
                </a:solidFill>
                <a:effectLst/>
                <a:latin typeface="Calibri"/>
                <a:ea typeface="Calibri"/>
                <a:cs typeface="Calibri"/>
              </a:rPr>
              <a:t>good lighting</a:t>
            </a:r>
            <a:r>
              <a:rPr lang="en-US" sz="2200" kern="1400">
                <a:solidFill>
                  <a:schemeClr val="tx2">
                    <a:lumMod val="75000"/>
                  </a:schemeClr>
                </a:solidFill>
                <a:latin typeface="Calibri"/>
                <a:ea typeface="Calibri"/>
                <a:cs typeface="Calibri"/>
              </a:rPr>
              <a:t>, </a:t>
            </a:r>
            <a:r>
              <a:rPr lang="en-US" sz="2200" kern="1400">
                <a:ln>
                  <a:noFill/>
                </a:ln>
                <a:solidFill>
                  <a:schemeClr val="tx2">
                    <a:lumMod val="75000"/>
                  </a:schemeClr>
                </a:solidFill>
                <a:effectLst/>
                <a:latin typeface="Calibri"/>
                <a:ea typeface="Calibri"/>
                <a:cs typeface="Calibri"/>
              </a:rPr>
              <a:t>confidentiality</a:t>
            </a:r>
            <a:r>
              <a:rPr lang="en-US" sz="2200" kern="1400">
                <a:solidFill>
                  <a:schemeClr val="tx2">
                    <a:lumMod val="75000"/>
                  </a:schemeClr>
                </a:solidFill>
                <a:latin typeface="Calibri"/>
                <a:ea typeface="Calibri"/>
                <a:cs typeface="Calibri"/>
              </a:rPr>
              <a:t>,      </a:t>
            </a:r>
          </a:p>
          <a:p>
            <a:pPr marL="400050" lvl="1" indent="0">
              <a:spcBef>
                <a:spcPts val="0"/>
              </a:spcBef>
              <a:spcAft>
                <a:spcPts val="600"/>
              </a:spcAft>
              <a:buNone/>
            </a:pPr>
            <a:r>
              <a:rPr lang="en-US" sz="2200" kern="1400">
                <a:solidFill>
                  <a:schemeClr val="tx2">
                    <a:lumMod val="75000"/>
                  </a:schemeClr>
                </a:solidFill>
                <a:latin typeface="Calibri"/>
                <a:ea typeface="Calibri"/>
                <a:cs typeface="Calibri"/>
              </a:rPr>
              <a:t>		sufficiently spacious</a:t>
            </a:r>
            <a:endParaRPr lang="en-US" sz="2200" kern="1400">
              <a:ln>
                <a:noFill/>
              </a:ln>
              <a:solidFill>
                <a:schemeClr val="tx2">
                  <a:lumMod val="75000"/>
                </a:schemeClr>
              </a:solidFill>
              <a:effectLst/>
              <a:latin typeface="Calibri"/>
              <a:ea typeface="Calibri"/>
              <a:cs typeface="Calibri"/>
            </a:endParaRPr>
          </a:p>
          <a:p>
            <a:pPr marL="400050" lvl="1" indent="0">
              <a:spcBef>
                <a:spcPts val="0"/>
              </a:spcBef>
              <a:spcAft>
                <a:spcPts val="600"/>
              </a:spcAft>
            </a:pPr>
            <a:r>
              <a:rPr lang="en-US" sz="2200" kern="1400">
                <a:ln>
                  <a:noFill/>
                </a:ln>
                <a:solidFill>
                  <a:schemeClr val="tx2">
                    <a:lumMod val="75000"/>
                  </a:schemeClr>
                </a:solidFill>
                <a:effectLst/>
                <a:latin typeface="Calibri" panose="020F0502020204030204" pitchFamily="34" charset="0"/>
              </a:rPr>
              <a:t>	Equipment for virtual interviews if indicated</a:t>
            </a:r>
          </a:p>
          <a:p>
            <a:pPr marL="400050" lvl="1" indent="0">
              <a:spcBef>
                <a:spcPts val="0"/>
              </a:spcBef>
              <a:spcAft>
                <a:spcPts val="600"/>
              </a:spcAft>
            </a:pPr>
            <a:r>
              <a:rPr lang="en-US" sz="2200" kern="1400">
                <a:ln>
                  <a:noFill/>
                </a:ln>
                <a:solidFill>
                  <a:schemeClr val="tx2">
                    <a:lumMod val="75000"/>
                  </a:schemeClr>
                </a:solidFill>
                <a:effectLst/>
                <a:latin typeface="Calibri" panose="020F0502020204030204" pitchFamily="34" charset="0"/>
              </a:rPr>
              <a:t>	Wi-Fi access </a:t>
            </a:r>
          </a:p>
          <a:p>
            <a:pPr marL="400050" lvl="1" indent="0">
              <a:spcBef>
                <a:spcPts val="0"/>
              </a:spcBef>
              <a:spcAft>
                <a:spcPts val="600"/>
              </a:spcAft>
            </a:pPr>
            <a:r>
              <a:rPr lang="en-US" sz="2200" kern="1400">
                <a:ln>
                  <a:noFill/>
                </a:ln>
                <a:solidFill>
                  <a:schemeClr val="tx2">
                    <a:lumMod val="75000"/>
                  </a:schemeClr>
                </a:solidFill>
                <a:effectLst/>
                <a:latin typeface="Calibri" panose="020F0502020204030204" pitchFamily="34" charset="0"/>
              </a:rPr>
              <a:t>	Outlets/strips for multiple PCs (typically 2-4)</a:t>
            </a:r>
          </a:p>
        </p:txBody>
      </p:sp>
    </p:spTree>
    <p:extLst>
      <p:ext uri="{BB962C8B-B14F-4D97-AF65-F5344CB8AC3E}">
        <p14:creationId xmlns:p14="http://schemas.microsoft.com/office/powerpoint/2010/main" val="39340669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F27737A0-D7E0-4415-8E90-FD4F69E76C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1" name="Freeform 11">
              <a:extLst>
                <a:ext uri="{FF2B5EF4-FFF2-40B4-BE49-F238E27FC236}">
                  <a16:creationId xmlns:a16="http://schemas.microsoft.com/office/drawing/2014/main" id="{506CE375-B39D-4C51-A858-F4A383311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2" name="Freeform 12">
              <a:extLst>
                <a:ext uri="{FF2B5EF4-FFF2-40B4-BE49-F238E27FC236}">
                  <a16:creationId xmlns:a16="http://schemas.microsoft.com/office/drawing/2014/main" id="{64EA8B46-395C-41F6-BE09-548B108098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3" name="Freeform 13">
              <a:extLst>
                <a:ext uri="{FF2B5EF4-FFF2-40B4-BE49-F238E27FC236}">
                  <a16:creationId xmlns:a16="http://schemas.microsoft.com/office/drawing/2014/main" id="{BC7EDC6D-8B00-48D9-B8FD-9B5285FB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4" name="Freeform 14">
              <a:extLst>
                <a:ext uri="{FF2B5EF4-FFF2-40B4-BE49-F238E27FC236}">
                  <a16:creationId xmlns:a16="http://schemas.microsoft.com/office/drawing/2014/main" id="{DE4BD3C3-5C1B-4305-BFA1-9054820B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Freeform 15">
              <a:extLst>
                <a:ext uri="{FF2B5EF4-FFF2-40B4-BE49-F238E27FC236}">
                  <a16:creationId xmlns:a16="http://schemas.microsoft.com/office/drawing/2014/main" id="{4635ED79-E821-4CFD-9F97-D6137E5DCA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6" name="Freeform 16">
              <a:extLst>
                <a:ext uri="{FF2B5EF4-FFF2-40B4-BE49-F238E27FC236}">
                  <a16:creationId xmlns:a16="http://schemas.microsoft.com/office/drawing/2014/main" id="{92FD5F9A-0D1B-4304-AC95-EA6A4E70E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7" name="Freeform 17">
              <a:extLst>
                <a:ext uri="{FF2B5EF4-FFF2-40B4-BE49-F238E27FC236}">
                  <a16:creationId xmlns:a16="http://schemas.microsoft.com/office/drawing/2014/main" id="{E9BB96F9-6F99-413C-909E-6FCF017C1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8" name="Freeform 18">
              <a:extLst>
                <a:ext uri="{FF2B5EF4-FFF2-40B4-BE49-F238E27FC236}">
                  <a16:creationId xmlns:a16="http://schemas.microsoft.com/office/drawing/2014/main" id="{1CCAEE3F-DFD6-4F56-91DF-94C715261B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9" name="Freeform 19">
              <a:extLst>
                <a:ext uri="{FF2B5EF4-FFF2-40B4-BE49-F238E27FC236}">
                  <a16:creationId xmlns:a16="http://schemas.microsoft.com/office/drawing/2014/main" id="{A9965128-6557-433B-B75B-BDF307311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 name="Freeform 20">
              <a:extLst>
                <a:ext uri="{FF2B5EF4-FFF2-40B4-BE49-F238E27FC236}">
                  <a16:creationId xmlns:a16="http://schemas.microsoft.com/office/drawing/2014/main" id="{6ACA7D22-11B5-4768-B195-51BF6E7C16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reeform 21">
              <a:extLst>
                <a:ext uri="{FF2B5EF4-FFF2-40B4-BE49-F238E27FC236}">
                  <a16:creationId xmlns:a16="http://schemas.microsoft.com/office/drawing/2014/main" id="{A10AD997-8BE7-4F95-8B7C-4E59DA1AC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2" name="Freeform 22">
              <a:extLst>
                <a:ext uri="{FF2B5EF4-FFF2-40B4-BE49-F238E27FC236}">
                  <a16:creationId xmlns:a16="http://schemas.microsoft.com/office/drawing/2014/main" id="{DE270B5A-1647-4C9C-BA5F-6BC559F869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grpSp>
        <p:nvGrpSpPr>
          <p:cNvPr id="24" name="Group 23">
            <a:extLst>
              <a:ext uri="{FF2B5EF4-FFF2-40B4-BE49-F238E27FC236}">
                <a16:creationId xmlns:a16="http://schemas.microsoft.com/office/drawing/2014/main" id="{57D8AB18-1DD7-4D60-B9FA-190B47BB26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25" name="Freeform 27">
              <a:extLst>
                <a:ext uri="{FF2B5EF4-FFF2-40B4-BE49-F238E27FC236}">
                  <a16:creationId xmlns:a16="http://schemas.microsoft.com/office/drawing/2014/main" id="{AE3C8994-22F6-4B7D-B50B-80ECD1E2A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6" name="Freeform 28">
              <a:extLst>
                <a:ext uri="{FF2B5EF4-FFF2-40B4-BE49-F238E27FC236}">
                  <a16:creationId xmlns:a16="http://schemas.microsoft.com/office/drawing/2014/main" id="{DDCDE2FF-5BFC-4807-AB1E-D6928F8F4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7" name="Freeform 29">
              <a:extLst>
                <a:ext uri="{FF2B5EF4-FFF2-40B4-BE49-F238E27FC236}">
                  <a16:creationId xmlns:a16="http://schemas.microsoft.com/office/drawing/2014/main" id="{63EF93F1-6EAF-4409-A623-76533740E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8" name="Freeform 30">
              <a:extLst>
                <a:ext uri="{FF2B5EF4-FFF2-40B4-BE49-F238E27FC236}">
                  <a16:creationId xmlns:a16="http://schemas.microsoft.com/office/drawing/2014/main" id="{ED3B5256-3F5C-4FDE-8A9A-5A124E92B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9" name="Freeform 31">
              <a:extLst>
                <a:ext uri="{FF2B5EF4-FFF2-40B4-BE49-F238E27FC236}">
                  <a16:creationId xmlns:a16="http://schemas.microsoft.com/office/drawing/2014/main" id="{ED5D4282-BFB9-4BFC-A20D-18E1C4EEA6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0" name="Freeform 32">
              <a:extLst>
                <a:ext uri="{FF2B5EF4-FFF2-40B4-BE49-F238E27FC236}">
                  <a16:creationId xmlns:a16="http://schemas.microsoft.com/office/drawing/2014/main" id="{3E6394EB-0752-433A-BA70-AF42B45F17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1" name="Freeform 33">
              <a:extLst>
                <a:ext uri="{FF2B5EF4-FFF2-40B4-BE49-F238E27FC236}">
                  <a16:creationId xmlns:a16="http://schemas.microsoft.com/office/drawing/2014/main" id="{DF27BE5F-DA8D-4260-9D0D-69E9CE146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2" name="Freeform 34">
              <a:extLst>
                <a:ext uri="{FF2B5EF4-FFF2-40B4-BE49-F238E27FC236}">
                  <a16:creationId xmlns:a16="http://schemas.microsoft.com/office/drawing/2014/main" id="{9A6E5CBE-AE54-40B7-9A00-E3975FEACB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3" name="Freeform 35">
              <a:extLst>
                <a:ext uri="{FF2B5EF4-FFF2-40B4-BE49-F238E27FC236}">
                  <a16:creationId xmlns:a16="http://schemas.microsoft.com/office/drawing/2014/main" id="{6C307890-5461-4D51-ADA6-A3DA6D35B8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4" name="Freeform 36">
              <a:extLst>
                <a:ext uri="{FF2B5EF4-FFF2-40B4-BE49-F238E27FC236}">
                  <a16:creationId xmlns:a16="http://schemas.microsoft.com/office/drawing/2014/main" id="{3F9B7E4B-6412-4B97-AD48-30B1F61F3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5" name="Freeform 37">
              <a:extLst>
                <a:ext uri="{FF2B5EF4-FFF2-40B4-BE49-F238E27FC236}">
                  <a16:creationId xmlns:a16="http://schemas.microsoft.com/office/drawing/2014/main" id="{D345D359-869B-4305-B7D7-0B5C4FDEC1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6" name="Freeform 38">
              <a:extLst>
                <a:ext uri="{FF2B5EF4-FFF2-40B4-BE49-F238E27FC236}">
                  <a16:creationId xmlns:a16="http://schemas.microsoft.com/office/drawing/2014/main" id="{2F688B27-AEB8-45BD-9597-78A97EE0DD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sp>
        <p:nvSpPr>
          <p:cNvPr id="38" name="Rectangle 37">
            <a:extLst>
              <a:ext uri="{FF2B5EF4-FFF2-40B4-BE49-F238E27FC236}">
                <a16:creationId xmlns:a16="http://schemas.microsoft.com/office/drawing/2014/main" id="{4EB21FA6-8B6A-4699-8408-91E699800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40" name="Freeform 6">
            <a:extLst>
              <a:ext uri="{FF2B5EF4-FFF2-40B4-BE49-F238E27FC236}">
                <a16:creationId xmlns:a16="http://schemas.microsoft.com/office/drawing/2014/main" id="{BA1AABB7-0FD0-4445-8B8B-7A0C680C5C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42" name="Rectangle 41">
            <a:extLst>
              <a:ext uri="{FF2B5EF4-FFF2-40B4-BE49-F238E27FC236}">
                <a16:creationId xmlns:a16="http://schemas.microsoft.com/office/drawing/2014/main" id="{9ADC701B-596E-48F0-91BF-962B1E13D8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4" name="Group 43">
            <a:extLst>
              <a:ext uri="{FF2B5EF4-FFF2-40B4-BE49-F238E27FC236}">
                <a16:creationId xmlns:a16="http://schemas.microsoft.com/office/drawing/2014/main" id="{AABA1EC3-E45F-4BD3-8628-53E8502D0A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57608" y="228600"/>
            <a:ext cx="2851523" cy="6638625"/>
            <a:chOff x="2487613" y="285750"/>
            <a:chExt cx="2428875" cy="5654676"/>
          </a:xfrm>
        </p:grpSpPr>
        <p:sp>
          <p:nvSpPr>
            <p:cNvPr id="45" name="Freeform 11">
              <a:extLst>
                <a:ext uri="{FF2B5EF4-FFF2-40B4-BE49-F238E27FC236}">
                  <a16:creationId xmlns:a16="http://schemas.microsoft.com/office/drawing/2014/main" id="{C3799E95-1512-48EF-8D91-8C417A2CD8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46" name="Freeform 12">
              <a:extLst>
                <a:ext uri="{FF2B5EF4-FFF2-40B4-BE49-F238E27FC236}">
                  <a16:creationId xmlns:a16="http://schemas.microsoft.com/office/drawing/2014/main" id="{A89D676F-5A7F-4E7F-9647-223879ED27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47" name="Freeform 13">
              <a:extLst>
                <a:ext uri="{FF2B5EF4-FFF2-40B4-BE49-F238E27FC236}">
                  <a16:creationId xmlns:a16="http://schemas.microsoft.com/office/drawing/2014/main" id="{17655D08-3D35-4AEF-97C3-6540E6892A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48" name="Freeform 14">
              <a:extLst>
                <a:ext uri="{FF2B5EF4-FFF2-40B4-BE49-F238E27FC236}">
                  <a16:creationId xmlns:a16="http://schemas.microsoft.com/office/drawing/2014/main" id="{502BFDA5-7A19-418C-AC30-F16DD3E20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49" name="Freeform 15">
              <a:extLst>
                <a:ext uri="{FF2B5EF4-FFF2-40B4-BE49-F238E27FC236}">
                  <a16:creationId xmlns:a16="http://schemas.microsoft.com/office/drawing/2014/main" id="{3F494C14-BCA7-418A-AC44-08F1A91096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0" name="Freeform 16">
              <a:extLst>
                <a:ext uri="{FF2B5EF4-FFF2-40B4-BE49-F238E27FC236}">
                  <a16:creationId xmlns:a16="http://schemas.microsoft.com/office/drawing/2014/main" id="{8B51F346-6369-4B39-B1A3-863A232A77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1" name="Freeform 17">
              <a:extLst>
                <a:ext uri="{FF2B5EF4-FFF2-40B4-BE49-F238E27FC236}">
                  <a16:creationId xmlns:a16="http://schemas.microsoft.com/office/drawing/2014/main" id="{7DD281D8-6ACB-489E-A96A-321871054F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2" name="Freeform 18">
              <a:extLst>
                <a:ext uri="{FF2B5EF4-FFF2-40B4-BE49-F238E27FC236}">
                  <a16:creationId xmlns:a16="http://schemas.microsoft.com/office/drawing/2014/main" id="{0A1AB519-50A9-482B-9B43-7E44BBB50D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3" name="Freeform 19">
              <a:extLst>
                <a:ext uri="{FF2B5EF4-FFF2-40B4-BE49-F238E27FC236}">
                  <a16:creationId xmlns:a16="http://schemas.microsoft.com/office/drawing/2014/main" id="{46C5E30A-6059-4D2D-9276-10EBFE729A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4" name="Freeform 20">
              <a:extLst>
                <a:ext uri="{FF2B5EF4-FFF2-40B4-BE49-F238E27FC236}">
                  <a16:creationId xmlns:a16="http://schemas.microsoft.com/office/drawing/2014/main" id="{D193FEF9-1BAD-4179-94AD-15CF69A327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5" name="Freeform 21">
              <a:extLst>
                <a:ext uri="{FF2B5EF4-FFF2-40B4-BE49-F238E27FC236}">
                  <a16:creationId xmlns:a16="http://schemas.microsoft.com/office/drawing/2014/main" id="{C4267CBA-6543-4EFD-A139-19968C241E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6" name="Freeform 22">
              <a:extLst>
                <a:ext uri="{FF2B5EF4-FFF2-40B4-BE49-F238E27FC236}">
                  <a16:creationId xmlns:a16="http://schemas.microsoft.com/office/drawing/2014/main" id="{F34D8CE0-01F3-4C62-8595-C2E8E9AA3B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grpSp>
        <p:nvGrpSpPr>
          <p:cNvPr id="58" name="Group 57">
            <a:extLst>
              <a:ext uri="{FF2B5EF4-FFF2-40B4-BE49-F238E27FC236}">
                <a16:creationId xmlns:a16="http://schemas.microsoft.com/office/drawing/2014/main" id="{9ABDB3AF-7560-4ADF-997D-A0D2CDA82C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84823" y="-786"/>
            <a:ext cx="2356675" cy="6854040"/>
            <a:chOff x="6627813" y="194833"/>
            <a:chExt cx="1952625" cy="5678918"/>
          </a:xfrm>
        </p:grpSpPr>
        <p:sp>
          <p:nvSpPr>
            <p:cNvPr id="59" name="Freeform 27">
              <a:extLst>
                <a:ext uri="{FF2B5EF4-FFF2-40B4-BE49-F238E27FC236}">
                  <a16:creationId xmlns:a16="http://schemas.microsoft.com/office/drawing/2014/main" id="{54830178-BBFE-4903-8178-84A57ACF82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60" name="Freeform 28">
              <a:extLst>
                <a:ext uri="{FF2B5EF4-FFF2-40B4-BE49-F238E27FC236}">
                  <a16:creationId xmlns:a16="http://schemas.microsoft.com/office/drawing/2014/main" id="{EE362E11-FAAF-4852-AA28-A4B91ED6B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61" name="Freeform 29">
              <a:extLst>
                <a:ext uri="{FF2B5EF4-FFF2-40B4-BE49-F238E27FC236}">
                  <a16:creationId xmlns:a16="http://schemas.microsoft.com/office/drawing/2014/main" id="{8EFD817F-6C0E-4169-BDFB-F8E7EDE4EA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62" name="Freeform 30">
              <a:extLst>
                <a:ext uri="{FF2B5EF4-FFF2-40B4-BE49-F238E27FC236}">
                  <a16:creationId xmlns:a16="http://schemas.microsoft.com/office/drawing/2014/main" id="{F9277F77-9D8B-4347-8343-5E647AAB6A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63" name="Freeform 31">
              <a:extLst>
                <a:ext uri="{FF2B5EF4-FFF2-40B4-BE49-F238E27FC236}">
                  <a16:creationId xmlns:a16="http://schemas.microsoft.com/office/drawing/2014/main" id="{1E562C36-B066-4162-9DC1-21CAF0595A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64" name="Freeform 32">
              <a:extLst>
                <a:ext uri="{FF2B5EF4-FFF2-40B4-BE49-F238E27FC236}">
                  <a16:creationId xmlns:a16="http://schemas.microsoft.com/office/drawing/2014/main" id="{B097627A-2A87-4131-BA7E-3D53AD3C6E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65" name="Freeform 33">
              <a:extLst>
                <a:ext uri="{FF2B5EF4-FFF2-40B4-BE49-F238E27FC236}">
                  <a16:creationId xmlns:a16="http://schemas.microsoft.com/office/drawing/2014/main" id="{37CC53B4-54A7-4355-96DF-50E018F22E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66" name="Freeform 34">
              <a:extLst>
                <a:ext uri="{FF2B5EF4-FFF2-40B4-BE49-F238E27FC236}">
                  <a16:creationId xmlns:a16="http://schemas.microsoft.com/office/drawing/2014/main" id="{D060E1F6-3EA6-44C0-B59E-565F28FE6F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67" name="Freeform 35">
              <a:extLst>
                <a:ext uri="{FF2B5EF4-FFF2-40B4-BE49-F238E27FC236}">
                  <a16:creationId xmlns:a16="http://schemas.microsoft.com/office/drawing/2014/main" id="{0675B693-DD27-4414-B3BC-86D409B1C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68" name="Freeform 36">
              <a:extLst>
                <a:ext uri="{FF2B5EF4-FFF2-40B4-BE49-F238E27FC236}">
                  <a16:creationId xmlns:a16="http://schemas.microsoft.com/office/drawing/2014/main" id="{507E4452-CFBF-47E8-AA3A-1B1BBFFDB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69" name="Freeform 37">
              <a:extLst>
                <a:ext uri="{FF2B5EF4-FFF2-40B4-BE49-F238E27FC236}">
                  <a16:creationId xmlns:a16="http://schemas.microsoft.com/office/drawing/2014/main" id="{762119DC-722F-4687-B5A1-B0A8033027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0" name="Freeform 38">
              <a:extLst>
                <a:ext uri="{FF2B5EF4-FFF2-40B4-BE49-F238E27FC236}">
                  <a16:creationId xmlns:a16="http://schemas.microsoft.com/office/drawing/2014/main" id="{8C06626A-CC64-456A-8345-B7C4A5A4E1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sp>
        <p:nvSpPr>
          <p:cNvPr id="5" name="TextBox 4">
            <a:extLst>
              <a:ext uri="{FF2B5EF4-FFF2-40B4-BE49-F238E27FC236}">
                <a16:creationId xmlns:a16="http://schemas.microsoft.com/office/drawing/2014/main" id="{8FE2A063-078F-C49A-075B-7B5FF7ADD343}"/>
              </a:ext>
            </a:extLst>
          </p:cNvPr>
          <p:cNvSpPr txBox="1"/>
          <p:nvPr/>
        </p:nvSpPr>
        <p:spPr>
          <a:xfrm>
            <a:off x="5563809" y="2057400"/>
            <a:ext cx="5992686" cy="2262781"/>
          </a:xfrm>
          <a:prstGeom prst="rect">
            <a:avLst/>
          </a:prstGeom>
        </p:spPr>
        <p:txBody>
          <a:bodyPr vert="horz" lIns="91440" tIns="45720" rIns="91440" bIns="45720" rtlCol="0" anchor="b">
            <a:normAutofit/>
          </a:bodyPr>
          <a:lstStyle/>
          <a:p>
            <a:pPr marL="0" marR="0" lvl="0" indent="0" algn="l" defTabSz="457200" rtl="0" eaLnBrk="1" fontAlgn="auto" latinLnBrk="0" hangingPunct="1">
              <a:lnSpc>
                <a:spcPct val="90000"/>
              </a:lnSpc>
              <a:spcBef>
                <a:spcPct val="0"/>
              </a:spcBef>
              <a:spcAft>
                <a:spcPts val="600"/>
              </a:spcAft>
              <a:buClrTx/>
              <a:buSzTx/>
              <a:buFontTx/>
              <a:buNone/>
              <a:tabLst/>
              <a:defRPr/>
            </a:pPr>
            <a:r>
              <a:rPr kumimoji="0" lang="en-US" sz="2800" b="0" i="0" u="none" strike="noStrike" kern="1200" cap="none" spc="0" normalizeH="0" baseline="0" noProof="0">
                <a:ln>
                  <a:noFill/>
                </a:ln>
                <a:effectLst/>
                <a:uLnTx/>
                <a:uFillTx/>
                <a:latin typeface="Calibri"/>
                <a:ea typeface="Calibri"/>
                <a:cs typeface="Calibri"/>
              </a:rPr>
              <a:t>Location on campus should be convenient for interviewees and either close to program offices or allow for staff to function nearby.</a:t>
            </a:r>
            <a:endParaRPr lang="en-US" sz="2800" b="0" i="0" u="none" strike="noStrike" kern="1200" cap="none" spc="0" normalizeH="0" baseline="0" noProof="0">
              <a:ln>
                <a:noFill/>
              </a:ln>
              <a:effectLst/>
              <a:uLnTx/>
              <a:uFillTx/>
              <a:latin typeface="Calibri"/>
              <a:ea typeface="Calibri"/>
              <a:cs typeface="Calibri"/>
            </a:endParaRPr>
          </a:p>
          <a:p>
            <a:pPr marL="0" marR="0" lvl="0" indent="0" algn="l" defTabSz="457200" rtl="0" eaLnBrk="1" fontAlgn="auto" latinLnBrk="0" hangingPunct="1">
              <a:lnSpc>
                <a:spcPct val="90000"/>
              </a:lnSpc>
              <a:spcBef>
                <a:spcPct val="0"/>
              </a:spcBef>
              <a:spcAft>
                <a:spcPts val="600"/>
              </a:spcAft>
              <a:buClrTx/>
              <a:buSzTx/>
              <a:buFontTx/>
              <a:buNone/>
              <a:tabLst/>
              <a:defRPr/>
            </a:pPr>
            <a:endParaRPr lang="en-US" sz="2800" b="0" i="0" u="none" strike="noStrike" kern="1200" cap="none" spc="0" normalizeH="0" baseline="0" noProof="0">
              <a:ln>
                <a:noFill/>
              </a:ln>
              <a:effectLst/>
              <a:uLnTx/>
              <a:uFillTx/>
              <a:latin typeface="Calibri"/>
              <a:ea typeface="Calibri"/>
              <a:cs typeface="Calibri"/>
            </a:endParaRPr>
          </a:p>
        </p:txBody>
      </p:sp>
      <p:sp>
        <p:nvSpPr>
          <p:cNvPr id="72" name="Rectangle 71">
            <a:extLst>
              <a:ext uri="{FF2B5EF4-FFF2-40B4-BE49-F238E27FC236}">
                <a16:creationId xmlns:a16="http://schemas.microsoft.com/office/drawing/2014/main" id="{BDA338EF-A814-4ABB-B3A1-E378E35720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57599"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4" name="Freeform 33">
            <a:extLst>
              <a:ext uri="{FF2B5EF4-FFF2-40B4-BE49-F238E27FC236}">
                <a16:creationId xmlns:a16="http://schemas.microsoft.com/office/drawing/2014/main" id="{CC6E446C-B30B-4DEB-9491-23B89EF984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657599"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pic>
        <p:nvPicPr>
          <p:cNvPr id="3" name="Picture 2" descr="A small building surrounded by trees  AI-generated content may be incorrect.">
            <a:extLst>
              <a:ext uri="{FF2B5EF4-FFF2-40B4-BE49-F238E27FC236}">
                <a16:creationId xmlns:a16="http://schemas.microsoft.com/office/drawing/2014/main" id="{290CE16E-6B28-943D-9F7C-08D809310BA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9794" r="9794"/>
          <a:stretch/>
        </p:blipFill>
        <p:spPr>
          <a:xfrm>
            <a:off x="20" y="10"/>
            <a:ext cx="3681027" cy="6857990"/>
          </a:xfrm>
          <a:prstGeom prst="rect">
            <a:avLst/>
          </a:prstGeom>
        </p:spPr>
      </p:pic>
      <p:sp>
        <p:nvSpPr>
          <p:cNvPr id="4" name="TextBox 3">
            <a:extLst>
              <a:ext uri="{FF2B5EF4-FFF2-40B4-BE49-F238E27FC236}">
                <a16:creationId xmlns:a16="http://schemas.microsoft.com/office/drawing/2014/main" id="{D4911140-5B7B-EB30-E87E-74F9D3B9C815}"/>
              </a:ext>
            </a:extLst>
          </p:cNvPr>
          <p:cNvSpPr txBox="1"/>
          <p:nvPr/>
        </p:nvSpPr>
        <p:spPr>
          <a:xfrm>
            <a:off x="1000506" y="6657945"/>
            <a:ext cx="2680541" cy="200055"/>
          </a:xfrm>
          <a:prstGeom prst="rect">
            <a:avLst/>
          </a:prstGeom>
          <a:solidFill>
            <a:srgbClr val="000000"/>
          </a:solidFill>
        </p:spPr>
        <p:txBody>
          <a:bodyPr wrap="none" rtlCol="0">
            <a:sp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r>
              <a:rPr kumimoji="0" lang="en-US" sz="700" b="0" i="0" u="none" strike="noStrike" kern="1200" cap="none" spc="0" normalizeH="0" baseline="0" noProof="0">
                <a:ln>
                  <a:noFill/>
                </a:ln>
                <a:solidFill>
                  <a:srgbClr val="FFFFFF"/>
                </a:solidFill>
                <a:effectLst/>
                <a:uLnTx/>
                <a:uFillTx/>
                <a:latin typeface="Century Gothic" panose="020B0502020202020204"/>
                <a:ea typeface="+mn-ea"/>
                <a:cs typeface="+mn-cs"/>
                <a:hlinkClick r:id="rId3" tooltip="https://socks-studio.com/2014/02/08/rooms-in-the-forest-jan-szpakowiczs-house-1971/">
                  <a:extLst>
                    <a:ext uri="{A12FA001-AC4F-418D-AE19-62706E023703}">
                      <ahyp:hlinkClr xmlns:ahyp="http://schemas.microsoft.com/office/drawing/2018/hyperlinkcolor" val="tx"/>
                    </a:ext>
                  </a:extLst>
                </a:hlinkClick>
              </a:rPr>
              <a:t>This Photo</a:t>
            </a:r>
            <a:r>
              <a:rPr kumimoji="0" lang="en-US" sz="700" b="0" i="0" u="none" strike="noStrike" kern="1200" cap="none" spc="0" normalizeH="0" baseline="0" noProof="0">
                <a:ln>
                  <a:noFill/>
                </a:ln>
                <a:solidFill>
                  <a:srgbClr val="FFFFFF"/>
                </a:solidFill>
                <a:effectLst/>
                <a:uLnTx/>
                <a:uFillTx/>
                <a:latin typeface="Century Gothic" panose="020B0502020202020204"/>
                <a:ea typeface="+mn-ea"/>
                <a:cs typeface="+mn-cs"/>
              </a:rPr>
              <a:t> by Unknown Author is licensed under </a:t>
            </a:r>
            <a:r>
              <a:rPr kumimoji="0" lang="en-US" sz="700" b="0" i="0" u="none" strike="noStrike" kern="1200" cap="none" spc="0" normalizeH="0" baseline="0" noProof="0">
                <a:ln>
                  <a:noFill/>
                </a:ln>
                <a:solidFill>
                  <a:srgbClr val="FFFFFF"/>
                </a:solidFill>
                <a:effectLst/>
                <a:uLnTx/>
                <a:uFillTx/>
                <a:latin typeface="Century Gothic" panose="020B0502020202020204"/>
                <a:ea typeface="+mn-ea"/>
                <a:cs typeface="+mn-cs"/>
                <a:hlinkClick r:id="rId4" tooltip="https://creativecommons.org/licenses/by-sa/3.0/">
                  <a:extLst>
                    <a:ext uri="{A12FA001-AC4F-418D-AE19-62706E023703}">
                      <ahyp:hlinkClr xmlns:ahyp="http://schemas.microsoft.com/office/drawing/2018/hyperlinkcolor" val="tx"/>
                    </a:ext>
                  </a:extLst>
                </a:hlinkClick>
              </a:rPr>
              <a:t>CC BY-SA</a:t>
            </a:r>
            <a:endParaRPr kumimoji="0" lang="en-US" sz="7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394062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99955-FB68-8BBD-4707-C3507D92FBD6}"/>
              </a:ext>
            </a:extLst>
          </p:cNvPr>
          <p:cNvSpPr>
            <a:spLocks noGrp="1"/>
          </p:cNvSpPr>
          <p:nvPr>
            <p:ph type="title"/>
          </p:nvPr>
        </p:nvSpPr>
        <p:spPr/>
        <p:txBody>
          <a:bodyPr/>
          <a:lstStyle/>
          <a:p>
            <a:r>
              <a:rPr lang="en-US" b="1">
                <a:solidFill>
                  <a:schemeClr val="tx1"/>
                </a:solidFill>
              </a:rPr>
              <a:t>Day of the On-site</a:t>
            </a:r>
          </a:p>
        </p:txBody>
      </p:sp>
      <p:sp>
        <p:nvSpPr>
          <p:cNvPr id="3" name="Content Placeholder 2">
            <a:extLst>
              <a:ext uri="{FF2B5EF4-FFF2-40B4-BE49-F238E27FC236}">
                <a16:creationId xmlns:a16="http://schemas.microsoft.com/office/drawing/2014/main" id="{760C6FFC-8CF4-F2DB-7DF3-510BE1F4086D}"/>
              </a:ext>
            </a:extLst>
          </p:cNvPr>
          <p:cNvSpPr>
            <a:spLocks noGrp="1"/>
          </p:cNvSpPr>
          <p:nvPr>
            <p:ph idx="1"/>
          </p:nvPr>
        </p:nvSpPr>
        <p:spPr>
          <a:xfrm>
            <a:off x="2589212" y="1539433"/>
            <a:ext cx="8915400" cy="4930815"/>
          </a:xfrm>
        </p:spPr>
        <p:txBody>
          <a:bodyPr vert="horz" lIns="91440" tIns="45720" rIns="91440" bIns="45720" rtlCol="0" anchor="t">
            <a:normAutofit fontScale="92500" lnSpcReduction="10000"/>
          </a:bodyPr>
          <a:lstStyle/>
          <a:p>
            <a:pPr marL="0" marR="0" indent="0" algn="l">
              <a:lnSpc>
                <a:spcPct val="119000"/>
              </a:lnSpc>
              <a:spcBef>
                <a:spcPts val="0"/>
              </a:spcBef>
              <a:spcAft>
                <a:spcPts val="600"/>
              </a:spcAft>
            </a:pPr>
            <a:r>
              <a:rPr lang="en-US" sz="2400" kern="1400">
                <a:ln>
                  <a:noFill/>
                </a:ln>
                <a:solidFill>
                  <a:srgbClr val="000000"/>
                </a:solidFill>
                <a:effectLst/>
                <a:latin typeface="Calibri" panose="020F0502020204030204" pitchFamily="34" charset="0"/>
              </a:rPr>
              <a:t>Review agenda with program director</a:t>
            </a:r>
          </a:p>
          <a:p>
            <a:pPr marL="400050" lvl="1" indent="0">
              <a:lnSpc>
                <a:spcPct val="119000"/>
              </a:lnSpc>
              <a:spcBef>
                <a:spcPts val="0"/>
              </a:spcBef>
              <a:spcAft>
                <a:spcPts val="600"/>
              </a:spcAft>
            </a:pPr>
            <a:r>
              <a:rPr lang="en-US" sz="2400" kern="1400">
                <a:ln>
                  <a:noFill/>
                </a:ln>
                <a:solidFill>
                  <a:srgbClr val="000000"/>
                </a:solidFill>
                <a:effectLst/>
                <a:latin typeface="Calibri"/>
                <a:ea typeface="Calibri"/>
                <a:cs typeface="Calibri"/>
              </a:rPr>
              <a:t>Changes</a:t>
            </a:r>
            <a:r>
              <a:rPr lang="en-US" sz="2000" kern="1400">
                <a:ln>
                  <a:noFill/>
                </a:ln>
                <a:solidFill>
                  <a:srgbClr val="000000"/>
                </a:solidFill>
                <a:effectLst/>
                <a:latin typeface="Calibri"/>
                <a:ea typeface="Calibri"/>
                <a:cs typeface="Calibri"/>
              </a:rPr>
              <a:t>/</a:t>
            </a:r>
            <a:r>
              <a:rPr lang="en-US" sz="2000" kern="1400">
                <a:solidFill>
                  <a:srgbClr val="000000"/>
                </a:solidFill>
                <a:latin typeface="Calibri"/>
                <a:ea typeface="Calibri"/>
                <a:cs typeface="Calibri"/>
              </a:rPr>
              <a:t>a</a:t>
            </a:r>
            <a:r>
              <a:rPr lang="en-US" sz="2400" kern="1400">
                <a:solidFill>
                  <a:srgbClr val="000000"/>
                </a:solidFill>
                <a:latin typeface="Calibri"/>
                <a:ea typeface="Calibri"/>
                <a:cs typeface="Calibri"/>
              </a:rPr>
              <a:t>dditions</a:t>
            </a:r>
            <a:r>
              <a:rPr lang="en-US" sz="2400" kern="1400">
                <a:ln>
                  <a:noFill/>
                </a:ln>
                <a:solidFill>
                  <a:srgbClr val="000000"/>
                </a:solidFill>
                <a:effectLst/>
                <a:latin typeface="Calibri"/>
                <a:ea typeface="Calibri"/>
                <a:cs typeface="Calibri"/>
              </a:rPr>
              <a:t>/deletions</a:t>
            </a:r>
          </a:p>
          <a:p>
            <a:pPr marL="800100" lvl="2" indent="0">
              <a:lnSpc>
                <a:spcPct val="119000"/>
              </a:lnSpc>
              <a:spcBef>
                <a:spcPts val="0"/>
              </a:spcBef>
              <a:spcAft>
                <a:spcPts val="600"/>
              </a:spcAft>
            </a:pPr>
            <a:r>
              <a:rPr lang="en-US" sz="2400" kern="1400">
                <a:ln>
                  <a:noFill/>
                </a:ln>
                <a:solidFill>
                  <a:srgbClr val="000000"/>
                </a:solidFill>
                <a:effectLst/>
                <a:latin typeface="Calibri" panose="020F0502020204030204" pitchFamily="34" charset="0"/>
              </a:rPr>
              <a:t>Coordinators required/substitutions</a:t>
            </a:r>
          </a:p>
          <a:p>
            <a:pPr marL="1257300" lvl="3" indent="0">
              <a:lnSpc>
                <a:spcPct val="119000"/>
              </a:lnSpc>
              <a:spcBef>
                <a:spcPts val="0"/>
              </a:spcBef>
              <a:spcAft>
                <a:spcPts val="600"/>
              </a:spcAft>
            </a:pPr>
            <a:r>
              <a:rPr lang="en-US" sz="2000" kern="1400">
                <a:ln>
                  <a:noFill/>
                </a:ln>
                <a:solidFill>
                  <a:srgbClr val="000000"/>
                </a:solidFill>
                <a:effectLst/>
                <a:latin typeface="Calibri" panose="020F0502020204030204" pitchFamily="34" charset="0"/>
              </a:rPr>
              <a:t>Must be active in training and knowledgeable</a:t>
            </a:r>
          </a:p>
          <a:p>
            <a:pPr marL="0" marR="0" indent="0" algn="l">
              <a:lnSpc>
                <a:spcPct val="119000"/>
              </a:lnSpc>
              <a:spcBef>
                <a:spcPts val="0"/>
              </a:spcBef>
              <a:spcAft>
                <a:spcPts val="600"/>
              </a:spcAft>
            </a:pPr>
            <a:r>
              <a:rPr lang="en-US" sz="2400" kern="1400">
                <a:ln>
                  <a:noFill/>
                </a:ln>
                <a:solidFill>
                  <a:srgbClr val="000000"/>
                </a:solidFill>
                <a:effectLst/>
                <a:latin typeface="Calibri" panose="020F0502020204030204" pitchFamily="34" charset="0"/>
              </a:rPr>
              <a:t>Time changes</a:t>
            </a:r>
          </a:p>
          <a:p>
            <a:pPr marL="400050" lvl="1" indent="0">
              <a:lnSpc>
                <a:spcPct val="119000"/>
              </a:lnSpc>
              <a:spcBef>
                <a:spcPts val="0"/>
              </a:spcBef>
              <a:spcAft>
                <a:spcPts val="600"/>
              </a:spcAft>
            </a:pPr>
            <a:r>
              <a:rPr lang="en-US" sz="2000" kern="1400">
                <a:ln>
                  <a:noFill/>
                </a:ln>
                <a:solidFill>
                  <a:srgbClr val="000000"/>
                </a:solidFill>
                <a:effectLst/>
                <a:latin typeface="Calibri" panose="020F0502020204030204" pitchFamily="34" charset="0"/>
              </a:rPr>
              <a:t>Unavailability of scheduled participants</a:t>
            </a:r>
          </a:p>
          <a:p>
            <a:pPr marL="0" indent="0">
              <a:lnSpc>
                <a:spcPct val="119000"/>
              </a:lnSpc>
              <a:spcBef>
                <a:spcPts val="0"/>
              </a:spcBef>
              <a:spcAft>
                <a:spcPts val="600"/>
              </a:spcAft>
            </a:pPr>
            <a:r>
              <a:rPr lang="en-US" sz="2400" kern="1400">
                <a:ln>
                  <a:noFill/>
                </a:ln>
                <a:solidFill>
                  <a:srgbClr val="000000"/>
                </a:solidFill>
                <a:effectLst/>
                <a:latin typeface="Calibri"/>
                <a:ea typeface="Calibri"/>
                <a:cs typeface="Calibri"/>
              </a:rPr>
              <a:t>Availability of </a:t>
            </a:r>
            <a:r>
              <a:rPr lang="en-US" sz="2400" kern="1400">
                <a:solidFill>
                  <a:srgbClr val="000000"/>
                </a:solidFill>
                <a:latin typeface="Calibri"/>
                <a:ea typeface="Calibri"/>
                <a:cs typeface="Calibri"/>
              </a:rPr>
              <a:t>Program</a:t>
            </a:r>
            <a:r>
              <a:rPr lang="en-US" sz="2400" kern="1400">
                <a:ln>
                  <a:noFill/>
                </a:ln>
                <a:solidFill>
                  <a:srgbClr val="000000"/>
                </a:solidFill>
                <a:effectLst/>
                <a:latin typeface="Calibri"/>
                <a:ea typeface="Calibri"/>
                <a:cs typeface="Calibri"/>
              </a:rPr>
              <a:t> </a:t>
            </a:r>
            <a:r>
              <a:rPr lang="en-US" sz="2400" kern="1400">
                <a:solidFill>
                  <a:srgbClr val="000000"/>
                </a:solidFill>
                <a:latin typeface="Calibri"/>
                <a:ea typeface="Calibri"/>
                <a:cs typeface="Calibri"/>
              </a:rPr>
              <a:t>Director</a:t>
            </a:r>
            <a:r>
              <a:rPr lang="en-US" sz="2400" kern="1400">
                <a:ln>
                  <a:noFill/>
                </a:ln>
                <a:solidFill>
                  <a:srgbClr val="000000"/>
                </a:solidFill>
                <a:effectLst/>
                <a:latin typeface="Calibri"/>
                <a:ea typeface="Calibri"/>
                <a:cs typeface="Calibri"/>
              </a:rPr>
              <a:t>/</a:t>
            </a:r>
            <a:r>
              <a:rPr lang="en-US" sz="2400" kern="1400">
                <a:solidFill>
                  <a:srgbClr val="000000"/>
                </a:solidFill>
                <a:latin typeface="Calibri"/>
                <a:ea typeface="Calibri"/>
                <a:cs typeface="Calibri"/>
              </a:rPr>
              <a:t>Program</a:t>
            </a:r>
            <a:r>
              <a:rPr lang="en-US" sz="2400" kern="1400">
                <a:ln>
                  <a:noFill/>
                </a:ln>
                <a:solidFill>
                  <a:srgbClr val="000000"/>
                </a:solidFill>
                <a:effectLst/>
                <a:latin typeface="Calibri"/>
                <a:ea typeface="Calibri"/>
                <a:cs typeface="Calibri"/>
              </a:rPr>
              <a:t> </a:t>
            </a:r>
            <a:r>
              <a:rPr lang="en-US" sz="2400" kern="1400">
                <a:solidFill>
                  <a:srgbClr val="000000"/>
                </a:solidFill>
                <a:latin typeface="Calibri"/>
                <a:ea typeface="Calibri"/>
                <a:cs typeface="Calibri"/>
              </a:rPr>
              <a:t>Coordinator</a:t>
            </a:r>
            <a:r>
              <a:rPr lang="en-US" sz="2400" kern="1400">
                <a:ln>
                  <a:noFill/>
                </a:ln>
                <a:solidFill>
                  <a:srgbClr val="000000"/>
                </a:solidFill>
                <a:effectLst/>
                <a:latin typeface="Calibri"/>
                <a:ea typeface="Calibri"/>
                <a:cs typeface="Calibri"/>
              </a:rPr>
              <a:t> all day</a:t>
            </a:r>
          </a:p>
          <a:p>
            <a:pPr marL="0" indent="0">
              <a:lnSpc>
                <a:spcPct val="119000"/>
              </a:lnSpc>
              <a:spcBef>
                <a:spcPts val="0"/>
              </a:spcBef>
              <a:spcAft>
                <a:spcPts val="600"/>
              </a:spcAft>
            </a:pPr>
            <a:r>
              <a:rPr lang="en-US" sz="2400" kern="1400">
                <a:ln>
                  <a:noFill/>
                </a:ln>
                <a:solidFill>
                  <a:srgbClr val="000000"/>
                </a:solidFill>
                <a:effectLst/>
                <a:latin typeface="Calibri"/>
                <a:ea typeface="Calibri"/>
                <a:cs typeface="Calibri"/>
              </a:rPr>
              <a:t>Availability of leadership for summation</a:t>
            </a:r>
            <a:r>
              <a:rPr lang="en-US" sz="2400" kern="1400">
                <a:solidFill>
                  <a:srgbClr val="000000"/>
                </a:solidFill>
                <a:latin typeface="Calibri"/>
                <a:ea typeface="Calibri"/>
                <a:cs typeface="Calibri"/>
              </a:rPr>
              <a:t> review</a:t>
            </a:r>
            <a:endParaRPr lang="en-US" sz="2400" kern="1400">
              <a:ln>
                <a:noFill/>
              </a:ln>
              <a:solidFill>
                <a:srgbClr val="000000"/>
              </a:solidFill>
              <a:effectLst/>
              <a:latin typeface="Calibri" panose="020F0502020204030204" pitchFamily="34" charset="0"/>
              <a:ea typeface="Calibri"/>
              <a:cs typeface="Calibri"/>
            </a:endParaRPr>
          </a:p>
          <a:p>
            <a:pPr marL="0" indent="0">
              <a:lnSpc>
                <a:spcPct val="119000"/>
              </a:lnSpc>
              <a:spcBef>
                <a:spcPts val="0"/>
              </a:spcBef>
              <a:spcAft>
                <a:spcPts val="600"/>
              </a:spcAft>
            </a:pPr>
            <a:r>
              <a:rPr lang="en-US" sz="2400" kern="1400">
                <a:solidFill>
                  <a:srgbClr val="000000"/>
                </a:solidFill>
                <a:latin typeface="Calibri"/>
                <a:ea typeface="Calibri"/>
                <a:cs typeface="Calibri"/>
              </a:rPr>
              <a:t>No interviews are held prior to the official on-site date</a:t>
            </a:r>
          </a:p>
          <a:p>
            <a:pPr marL="0" indent="0">
              <a:lnSpc>
                <a:spcPct val="119000"/>
              </a:lnSpc>
              <a:spcBef>
                <a:spcPts val="0"/>
              </a:spcBef>
              <a:spcAft>
                <a:spcPts val="600"/>
              </a:spcAft>
            </a:pPr>
            <a:r>
              <a:rPr lang="en-US" sz="2400" kern="1400">
                <a:solidFill>
                  <a:srgbClr val="000000"/>
                </a:solidFill>
                <a:latin typeface="Calibri"/>
                <a:ea typeface="Calibri"/>
                <a:cs typeface="Calibri"/>
              </a:rPr>
              <a:t>Identify and possibly fix potential areas of noncompliance during the visit</a:t>
            </a:r>
            <a:endParaRPr lang="en-US"/>
          </a:p>
          <a:p>
            <a:pPr marL="400050" lvl="1" indent="0">
              <a:lnSpc>
                <a:spcPct val="119000"/>
              </a:lnSpc>
              <a:spcBef>
                <a:spcPts val="0"/>
              </a:spcBef>
              <a:spcAft>
                <a:spcPts val="600"/>
              </a:spcAft>
            </a:pPr>
            <a:r>
              <a:rPr lang="en-US" sz="2200" kern="1400">
                <a:solidFill>
                  <a:srgbClr val="000000"/>
                </a:solidFill>
                <a:latin typeface="Calibri"/>
                <a:ea typeface="Calibri"/>
                <a:cs typeface="Calibri"/>
              </a:rPr>
              <a:t>Volume/content of material may preclude review on day of on-site</a:t>
            </a:r>
            <a:endParaRPr lang="en-US"/>
          </a:p>
        </p:txBody>
      </p:sp>
    </p:spTree>
    <p:extLst>
      <p:ext uri="{BB962C8B-B14F-4D97-AF65-F5344CB8AC3E}">
        <p14:creationId xmlns:p14="http://schemas.microsoft.com/office/powerpoint/2010/main" val="40835451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C4BC3-AFD7-86C2-4AC0-139B112DDCAE}"/>
              </a:ext>
            </a:extLst>
          </p:cNvPr>
          <p:cNvSpPr>
            <a:spLocks noGrp="1"/>
          </p:cNvSpPr>
          <p:nvPr>
            <p:ph type="title"/>
          </p:nvPr>
        </p:nvSpPr>
        <p:spPr>
          <a:xfrm>
            <a:off x="1687669" y="624110"/>
            <a:ext cx="4137059" cy="1280890"/>
          </a:xfrm>
        </p:spPr>
        <p:txBody>
          <a:bodyPr>
            <a:normAutofit fontScale="90000"/>
          </a:bodyPr>
          <a:lstStyle/>
          <a:p>
            <a:pPr>
              <a:lnSpc>
                <a:spcPct val="90000"/>
              </a:lnSpc>
            </a:pPr>
            <a:r>
              <a:rPr lang="en-US" sz="2700" kern="1400">
                <a:latin typeface="Calibri"/>
                <a:ea typeface="Calibri"/>
                <a:cs typeface="Calibri"/>
              </a:rPr>
              <a:t>The evaluation</a:t>
            </a:r>
            <a:r>
              <a:rPr lang="en-US" sz="2700" kern="1400">
                <a:ln>
                  <a:noFill/>
                </a:ln>
                <a:effectLst/>
                <a:latin typeface="Calibri"/>
                <a:ea typeface="Calibri"/>
                <a:cs typeface="Calibri"/>
              </a:rPr>
              <a:t> team begins filling out </a:t>
            </a:r>
            <a:r>
              <a:rPr lang="en-US" sz="2700" kern="1400">
                <a:latin typeface="Calibri"/>
                <a:ea typeface="Calibri"/>
                <a:cs typeface="Calibri"/>
              </a:rPr>
              <a:t>the CPME</a:t>
            </a:r>
            <a:r>
              <a:rPr lang="en-US" sz="2700" kern="1400">
                <a:ln>
                  <a:noFill/>
                </a:ln>
                <a:effectLst/>
                <a:latin typeface="Calibri"/>
                <a:ea typeface="Calibri"/>
                <a:cs typeface="Calibri"/>
              </a:rPr>
              <a:t> 370 prior to </a:t>
            </a:r>
            <a:r>
              <a:rPr lang="en-US" sz="2700" kern="1400">
                <a:latin typeface="Calibri"/>
                <a:ea typeface="Calibri"/>
                <a:cs typeface="Calibri"/>
              </a:rPr>
              <a:t>the on-site</a:t>
            </a:r>
            <a:r>
              <a:rPr lang="en-US" sz="2700" kern="1400">
                <a:ln>
                  <a:noFill/>
                </a:ln>
                <a:effectLst/>
                <a:latin typeface="Calibri"/>
                <a:ea typeface="Calibri"/>
                <a:cs typeface="Calibri"/>
              </a:rPr>
              <a:t> according to findings in the submitted materials and completes </a:t>
            </a:r>
            <a:r>
              <a:rPr lang="en-US" sz="2700" kern="1400">
                <a:latin typeface="Calibri"/>
                <a:ea typeface="Calibri"/>
                <a:cs typeface="Calibri"/>
              </a:rPr>
              <a:t>the form after</a:t>
            </a:r>
            <a:r>
              <a:rPr lang="en-US" sz="2700" kern="1400">
                <a:ln>
                  <a:noFill/>
                </a:ln>
                <a:effectLst/>
                <a:latin typeface="Calibri"/>
                <a:ea typeface="Calibri"/>
                <a:cs typeface="Calibri"/>
              </a:rPr>
              <a:t> interviews from </a:t>
            </a:r>
            <a:r>
              <a:rPr lang="en-US" sz="2700" kern="1400">
                <a:latin typeface="Calibri"/>
                <a:ea typeface="Calibri"/>
                <a:cs typeface="Calibri"/>
              </a:rPr>
              <a:t>the day</a:t>
            </a:r>
            <a:r>
              <a:rPr lang="en-US" sz="2700" kern="1400">
                <a:ln>
                  <a:noFill/>
                </a:ln>
                <a:effectLst/>
                <a:latin typeface="Calibri"/>
                <a:ea typeface="Calibri"/>
                <a:cs typeface="Calibri"/>
              </a:rPr>
              <a:t> of </a:t>
            </a:r>
            <a:r>
              <a:rPr lang="en-US" sz="2700" kern="1400">
                <a:latin typeface="Calibri"/>
                <a:ea typeface="Calibri"/>
                <a:cs typeface="Calibri"/>
              </a:rPr>
              <a:t>the on-site</a:t>
            </a:r>
            <a:r>
              <a:rPr lang="en-US" sz="2700" kern="1400">
                <a:ln>
                  <a:noFill/>
                </a:ln>
                <a:effectLst/>
                <a:latin typeface="Calibri"/>
                <a:ea typeface="Calibri"/>
                <a:cs typeface="Calibri"/>
              </a:rPr>
              <a:t>. </a:t>
            </a:r>
            <a:r>
              <a:rPr lang="en-US" sz="2700" kern="1400">
                <a:latin typeface="Calibri"/>
                <a:ea typeface="Calibri"/>
                <a:cs typeface="Calibri"/>
              </a:rPr>
              <a:t>The CPME</a:t>
            </a:r>
            <a:r>
              <a:rPr lang="en-US" sz="2700" kern="1400">
                <a:ln>
                  <a:noFill/>
                </a:ln>
                <a:effectLst/>
                <a:latin typeface="Calibri"/>
                <a:ea typeface="Calibri"/>
                <a:cs typeface="Calibri"/>
              </a:rPr>
              <a:t> 370 is available on </a:t>
            </a:r>
            <a:r>
              <a:rPr lang="en-US" sz="2700" kern="1400">
                <a:latin typeface="Calibri"/>
                <a:ea typeface="Calibri"/>
                <a:cs typeface="Calibri"/>
              </a:rPr>
              <a:t>CPME.org</a:t>
            </a:r>
            <a:r>
              <a:rPr lang="en-US" sz="2700" kern="1400">
                <a:ln>
                  <a:noFill/>
                </a:ln>
                <a:effectLst/>
                <a:latin typeface="Calibri"/>
                <a:ea typeface="Calibri"/>
                <a:cs typeface="Calibri"/>
              </a:rPr>
              <a:t>.</a:t>
            </a:r>
            <a:br>
              <a:rPr lang="en-US" sz="2700" kern="1400">
                <a:ln>
                  <a:noFill/>
                </a:ln>
                <a:effectLst/>
                <a:latin typeface="Calibri" panose="020F0502020204030204" pitchFamily="34" charset="0"/>
              </a:rPr>
            </a:br>
            <a:br>
              <a:rPr lang="en-US" sz="2700" kern="1400">
                <a:ln>
                  <a:noFill/>
                </a:ln>
                <a:effectLst/>
                <a:latin typeface="Calibri" panose="020F0502020204030204" pitchFamily="34" charset="0"/>
              </a:rPr>
            </a:br>
            <a:br>
              <a:rPr lang="en-US" sz="2700" kern="1400">
                <a:ln>
                  <a:noFill/>
                </a:ln>
                <a:effectLst/>
                <a:latin typeface="Calibri" panose="020F0502020204030204" pitchFamily="34" charset="0"/>
              </a:rPr>
            </a:br>
            <a:r>
              <a:rPr lang="en-US" sz="2700" kern="1400">
                <a:ln>
                  <a:noFill/>
                </a:ln>
                <a:effectLst/>
                <a:latin typeface="Calibri"/>
                <a:ea typeface="Calibri"/>
                <a:cs typeface="Calibri"/>
              </a:rPr>
              <a:t>Open Book Exam!</a:t>
            </a:r>
            <a:br>
              <a:rPr lang="en-US" sz="1500" kern="1400">
                <a:ln>
                  <a:noFill/>
                </a:ln>
                <a:effectLst/>
                <a:latin typeface="Calibri" panose="020F0502020204030204" pitchFamily="34" charset="0"/>
              </a:rPr>
            </a:br>
            <a:endParaRPr lang="en-US" sz="1500"/>
          </a:p>
        </p:txBody>
      </p:sp>
      <p:pic>
        <p:nvPicPr>
          <p:cNvPr id="5" name="Content Placeholder 4" descr="An open book with letters flying out of it  AI-generated content may be incorrect.">
            <a:extLst>
              <a:ext uri="{FF2B5EF4-FFF2-40B4-BE49-F238E27FC236}">
                <a16:creationId xmlns:a16="http://schemas.microsoft.com/office/drawing/2014/main" id="{D1F689E7-2D01-0541-A843-5E091ADB7B3F}"/>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684528" y="4027052"/>
            <a:ext cx="4140200" cy="2329431"/>
          </a:xfrm>
        </p:spPr>
      </p:pic>
      <p:pic>
        <p:nvPicPr>
          <p:cNvPr id="4" name="Content Placeholder 3">
            <a:extLst>
              <a:ext uri="{FF2B5EF4-FFF2-40B4-BE49-F238E27FC236}">
                <a16:creationId xmlns:a16="http://schemas.microsoft.com/office/drawing/2014/main" id="{9AAC9ACE-A340-3AB8-A347-0D441BA19249}"/>
              </a:ext>
            </a:extLst>
          </p:cNvPr>
          <p:cNvPicPr>
            <a:picLocks noChangeAspect="1"/>
          </p:cNvPicPr>
          <p:nvPr/>
        </p:nvPicPr>
        <p:blipFill>
          <a:blip r:embed="rId4"/>
          <a:stretch>
            <a:fillRect/>
          </a:stretch>
        </p:blipFill>
        <p:spPr>
          <a:xfrm>
            <a:off x="6091916" y="1626677"/>
            <a:ext cx="5451627" cy="3284604"/>
          </a:xfrm>
          <a:prstGeom prst="rect">
            <a:avLst/>
          </a:prstGeom>
        </p:spPr>
      </p:pic>
    </p:spTree>
    <p:extLst>
      <p:ext uri="{BB962C8B-B14F-4D97-AF65-F5344CB8AC3E}">
        <p14:creationId xmlns:p14="http://schemas.microsoft.com/office/powerpoint/2010/main" val="8169207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0FFE0-690B-81F4-0FD4-C9EEA9A2443E}"/>
              </a:ext>
            </a:extLst>
          </p:cNvPr>
          <p:cNvSpPr>
            <a:spLocks noGrp="1"/>
          </p:cNvSpPr>
          <p:nvPr>
            <p:ph type="title"/>
          </p:nvPr>
        </p:nvSpPr>
        <p:spPr/>
        <p:txBody>
          <a:bodyPr>
            <a:normAutofit fontScale="90000"/>
          </a:bodyPr>
          <a:lstStyle/>
          <a:p>
            <a:pPr>
              <a:lnSpc>
                <a:spcPct val="119000"/>
              </a:lnSpc>
              <a:spcBef>
                <a:spcPts val="0"/>
              </a:spcBef>
              <a:spcAft>
                <a:spcPts val="1400"/>
              </a:spcAft>
            </a:pPr>
            <a:r>
              <a:rPr lang="en-US" sz="2700" kern="1400">
                <a:ln>
                  <a:noFill/>
                </a:ln>
                <a:solidFill>
                  <a:srgbClr val="000000"/>
                </a:solidFill>
                <a:effectLst/>
                <a:latin typeface="Calibri"/>
                <a:ea typeface="Calibri"/>
                <a:cs typeface="Calibri"/>
              </a:rPr>
              <a:t>The 370 follows the 320</a:t>
            </a:r>
            <a:r>
              <a:rPr lang="en-US" sz="2700" kern="1400">
                <a:solidFill>
                  <a:srgbClr val="000000"/>
                </a:solidFill>
                <a:latin typeface="Calibri"/>
                <a:ea typeface="Calibri"/>
                <a:cs typeface="Calibri"/>
              </a:rPr>
              <a:t>. The Program director is </a:t>
            </a:r>
            <a:r>
              <a:rPr lang="en-US" sz="2700" kern="1400">
                <a:ln>
                  <a:noFill/>
                </a:ln>
                <a:solidFill>
                  <a:srgbClr val="000000"/>
                </a:solidFill>
                <a:effectLst/>
                <a:latin typeface="Calibri"/>
                <a:ea typeface="Calibri"/>
                <a:cs typeface="Calibri"/>
              </a:rPr>
              <a:t>highly advised to review </a:t>
            </a:r>
            <a:r>
              <a:rPr lang="en-US" sz="2700" kern="1400">
                <a:solidFill>
                  <a:srgbClr val="000000"/>
                </a:solidFill>
                <a:latin typeface="Calibri"/>
                <a:ea typeface="Calibri"/>
                <a:cs typeface="Calibri"/>
              </a:rPr>
              <a:t>the 370 prior</a:t>
            </a:r>
            <a:r>
              <a:rPr lang="en-US" sz="2700" kern="1400">
                <a:ln>
                  <a:noFill/>
                </a:ln>
                <a:solidFill>
                  <a:srgbClr val="000000"/>
                </a:solidFill>
                <a:effectLst/>
                <a:latin typeface="Calibri"/>
                <a:ea typeface="Calibri"/>
                <a:cs typeface="Calibri"/>
              </a:rPr>
              <a:t> to </a:t>
            </a:r>
            <a:r>
              <a:rPr lang="en-US" sz="2700" kern="1400">
                <a:solidFill>
                  <a:srgbClr val="000000"/>
                </a:solidFill>
                <a:latin typeface="Calibri"/>
                <a:ea typeface="Calibri"/>
                <a:cs typeface="Calibri"/>
              </a:rPr>
              <a:t>the on-site. It provides </a:t>
            </a:r>
            <a:r>
              <a:rPr lang="en-US" sz="2700" kern="1400">
                <a:ln>
                  <a:noFill/>
                </a:ln>
                <a:solidFill>
                  <a:srgbClr val="000000"/>
                </a:solidFill>
                <a:effectLst/>
                <a:latin typeface="Calibri"/>
                <a:ea typeface="Calibri"/>
                <a:cs typeface="Calibri"/>
              </a:rPr>
              <a:t>checklists covering required components</a:t>
            </a:r>
            <a:r>
              <a:rPr lang="en-US" sz="2700" kern="1400">
                <a:solidFill>
                  <a:srgbClr val="000000"/>
                </a:solidFill>
                <a:latin typeface="Calibri"/>
                <a:ea typeface="Calibri"/>
                <a:cs typeface="Calibri"/>
              </a:rPr>
              <a:t>.</a:t>
            </a:r>
            <a:br>
              <a:rPr lang="en-US" sz="2700" kern="1400">
                <a:ln>
                  <a:noFill/>
                </a:ln>
                <a:effectLst/>
                <a:latin typeface="Calibri" panose="020F0502020204030204" pitchFamily="34" charset="0"/>
              </a:rPr>
            </a:br>
            <a:r>
              <a:rPr lang="en-US" sz="1800" kern="1400">
                <a:ln>
                  <a:noFill/>
                </a:ln>
                <a:solidFill>
                  <a:srgbClr val="000000"/>
                </a:solidFill>
                <a:effectLst/>
                <a:latin typeface="Calibri"/>
                <a:ea typeface="Calibri"/>
                <a:cs typeface="Calibri"/>
              </a:rPr>
              <a:t> </a:t>
            </a:r>
            <a:br>
              <a:rPr lang="en-US" sz="1800" kern="1400">
                <a:ln>
                  <a:noFill/>
                </a:ln>
                <a:effectLst/>
                <a:latin typeface="Calibri" panose="020F0502020204030204" pitchFamily="34" charset="0"/>
              </a:rPr>
            </a:br>
            <a:endParaRPr lang="en-US"/>
          </a:p>
        </p:txBody>
      </p:sp>
      <p:pic>
        <p:nvPicPr>
          <p:cNvPr id="4" name="Content Placeholder 3">
            <a:extLst>
              <a:ext uri="{FF2B5EF4-FFF2-40B4-BE49-F238E27FC236}">
                <a16:creationId xmlns:a16="http://schemas.microsoft.com/office/drawing/2014/main" id="{0DAF1784-4AA6-6B73-B44C-84712CF8870C}"/>
              </a:ext>
            </a:extLst>
          </p:cNvPr>
          <p:cNvPicPr>
            <a:picLocks noGrp="1" noChangeAspect="1"/>
          </p:cNvPicPr>
          <p:nvPr>
            <p:ph idx="1"/>
          </p:nvPr>
        </p:nvPicPr>
        <p:blipFill>
          <a:blip r:embed="rId2"/>
          <a:stretch>
            <a:fillRect/>
          </a:stretch>
        </p:blipFill>
        <p:spPr>
          <a:xfrm>
            <a:off x="3047514" y="2050143"/>
            <a:ext cx="8012706" cy="4511684"/>
          </a:xfrm>
          <a:prstGeom prst="rect">
            <a:avLst/>
          </a:prstGeom>
        </p:spPr>
      </p:pic>
    </p:spTree>
    <p:extLst>
      <p:ext uri="{BB962C8B-B14F-4D97-AF65-F5344CB8AC3E}">
        <p14:creationId xmlns:p14="http://schemas.microsoft.com/office/powerpoint/2010/main" val="13165103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0A46F010-D160-4609-8979-FFD8C1EA6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32A8090D-06B2-82DE-33B4-7CA74CFE0230}"/>
              </a:ext>
            </a:extLst>
          </p:cNvPr>
          <p:cNvSpPr>
            <a:spLocks noGrp="1"/>
          </p:cNvSpPr>
          <p:nvPr>
            <p:ph type="title"/>
          </p:nvPr>
        </p:nvSpPr>
        <p:spPr>
          <a:xfrm>
            <a:off x="3373062" y="624110"/>
            <a:ext cx="8131550" cy="1280890"/>
          </a:xfrm>
        </p:spPr>
        <p:txBody>
          <a:bodyPr>
            <a:normAutofit/>
          </a:bodyPr>
          <a:lstStyle/>
          <a:p>
            <a:r>
              <a:rPr lang="en-US" b="1" kern="1400">
                <a:ln>
                  <a:noFill/>
                </a:ln>
                <a:solidFill>
                  <a:schemeClr val="tx1"/>
                </a:solidFill>
                <a:effectLst/>
                <a:latin typeface="Century Gothic"/>
              </a:rPr>
              <a:t>Interviews</a:t>
            </a:r>
            <a:endParaRPr lang="en-US" b="1">
              <a:solidFill>
                <a:schemeClr val="tx1"/>
              </a:solidFill>
              <a:latin typeface="Century Gothic"/>
            </a:endParaRPr>
          </a:p>
        </p:txBody>
      </p:sp>
      <p:sp>
        <p:nvSpPr>
          <p:cNvPr id="41" name="Rectangle 40">
            <a:extLst>
              <a:ext uri="{FF2B5EF4-FFF2-40B4-BE49-F238E27FC236}">
                <a16:creationId xmlns:a16="http://schemas.microsoft.com/office/drawing/2014/main" id="{81B8C4F6-C3AC-4C94-8EC7-E4F7B7E9C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2" name="Group 41">
            <a:extLst>
              <a:ext uri="{FF2B5EF4-FFF2-40B4-BE49-F238E27FC236}">
                <a16:creationId xmlns:a16="http://schemas.microsoft.com/office/drawing/2014/main" id="{0B789310-9859-4942-98C8-3D2F12AAAE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13" name="Freeform 11">
              <a:extLst>
                <a:ext uri="{FF2B5EF4-FFF2-40B4-BE49-F238E27FC236}">
                  <a16:creationId xmlns:a16="http://schemas.microsoft.com/office/drawing/2014/main" id="{FE9E5460-2AA9-4786-B69C-23DBEF356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43" name="Freeform 12">
              <a:extLst>
                <a:ext uri="{FF2B5EF4-FFF2-40B4-BE49-F238E27FC236}">
                  <a16:creationId xmlns:a16="http://schemas.microsoft.com/office/drawing/2014/main" id="{E344A2AF-3860-4427-B13E-98021C17AB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44" name="Freeform 13">
              <a:extLst>
                <a:ext uri="{FF2B5EF4-FFF2-40B4-BE49-F238E27FC236}">
                  <a16:creationId xmlns:a16="http://schemas.microsoft.com/office/drawing/2014/main" id="{DDBDD44E-1DC0-48AB-8FEC-E098D9197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45" name="Freeform 14">
              <a:extLst>
                <a:ext uri="{FF2B5EF4-FFF2-40B4-BE49-F238E27FC236}">
                  <a16:creationId xmlns:a16="http://schemas.microsoft.com/office/drawing/2014/main" id="{3151FF3E-5E3F-4D82-A684-0003BACEA8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46" name="Freeform 15">
              <a:extLst>
                <a:ext uri="{FF2B5EF4-FFF2-40B4-BE49-F238E27FC236}">
                  <a16:creationId xmlns:a16="http://schemas.microsoft.com/office/drawing/2014/main" id="{C6CBF27E-7F0C-4489-95A7-82DE1C046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47" name="Freeform 16">
              <a:extLst>
                <a:ext uri="{FF2B5EF4-FFF2-40B4-BE49-F238E27FC236}">
                  <a16:creationId xmlns:a16="http://schemas.microsoft.com/office/drawing/2014/main" id="{233BE304-221E-425E-A484-4B2E5F405B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48" name="Freeform 17">
              <a:extLst>
                <a:ext uri="{FF2B5EF4-FFF2-40B4-BE49-F238E27FC236}">
                  <a16:creationId xmlns:a16="http://schemas.microsoft.com/office/drawing/2014/main" id="{10D5734E-EAEA-4A08-86A9-39BD5563E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49" name="Freeform 18">
              <a:extLst>
                <a:ext uri="{FF2B5EF4-FFF2-40B4-BE49-F238E27FC236}">
                  <a16:creationId xmlns:a16="http://schemas.microsoft.com/office/drawing/2014/main" id="{4D47FE86-98D1-4E35-86E4-16E9A19A64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0" name="Freeform 19">
              <a:extLst>
                <a:ext uri="{FF2B5EF4-FFF2-40B4-BE49-F238E27FC236}">
                  <a16:creationId xmlns:a16="http://schemas.microsoft.com/office/drawing/2014/main" id="{F00661F9-B224-4DB1-8EFB-ABF9402BDE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1" name="Freeform 20">
              <a:extLst>
                <a:ext uri="{FF2B5EF4-FFF2-40B4-BE49-F238E27FC236}">
                  <a16:creationId xmlns:a16="http://schemas.microsoft.com/office/drawing/2014/main" id="{679DCB4E-8D36-4B7A-AF0C-8399F113AE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2" name="Freeform 21">
              <a:extLst>
                <a:ext uri="{FF2B5EF4-FFF2-40B4-BE49-F238E27FC236}">
                  <a16:creationId xmlns:a16="http://schemas.microsoft.com/office/drawing/2014/main" id="{4FAD51F6-D24C-4FD6-BEAE-41F0E5A825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3" name="Freeform 22">
              <a:extLst>
                <a:ext uri="{FF2B5EF4-FFF2-40B4-BE49-F238E27FC236}">
                  <a16:creationId xmlns:a16="http://schemas.microsoft.com/office/drawing/2014/main" id="{87AC773F-6D31-458A-9DD7-76566C8A9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grpSp>
        <p:nvGrpSpPr>
          <p:cNvPr id="54" name="Group 53">
            <a:extLst>
              <a:ext uri="{FF2B5EF4-FFF2-40B4-BE49-F238E27FC236}">
                <a16:creationId xmlns:a16="http://schemas.microsoft.com/office/drawing/2014/main" id="{6F1CEC7A-E419-4950-AA57-B00546C29C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27" name="Freeform 27">
              <a:extLst>
                <a:ext uri="{FF2B5EF4-FFF2-40B4-BE49-F238E27FC236}">
                  <a16:creationId xmlns:a16="http://schemas.microsoft.com/office/drawing/2014/main" id="{7AE7DCD1-5235-45E8-B229-15A3E3962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8" name="Freeform 28">
              <a:extLst>
                <a:ext uri="{FF2B5EF4-FFF2-40B4-BE49-F238E27FC236}">
                  <a16:creationId xmlns:a16="http://schemas.microsoft.com/office/drawing/2014/main" id="{C82E58C3-65A5-4079-BF94-E675AA410C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9" name="Freeform 29">
              <a:extLst>
                <a:ext uri="{FF2B5EF4-FFF2-40B4-BE49-F238E27FC236}">
                  <a16:creationId xmlns:a16="http://schemas.microsoft.com/office/drawing/2014/main" id="{7AABE1FA-6DC8-4A47-AC5C-F05B9C111C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0" name="Freeform 30">
              <a:extLst>
                <a:ext uri="{FF2B5EF4-FFF2-40B4-BE49-F238E27FC236}">
                  <a16:creationId xmlns:a16="http://schemas.microsoft.com/office/drawing/2014/main" id="{17BB7298-8900-4C67-B800-BD241F019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1" name="Freeform 31">
              <a:extLst>
                <a:ext uri="{FF2B5EF4-FFF2-40B4-BE49-F238E27FC236}">
                  <a16:creationId xmlns:a16="http://schemas.microsoft.com/office/drawing/2014/main" id="{EE3442F8-53C2-490C-94EF-E423ECB95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2" name="Freeform 32">
              <a:extLst>
                <a:ext uri="{FF2B5EF4-FFF2-40B4-BE49-F238E27FC236}">
                  <a16:creationId xmlns:a16="http://schemas.microsoft.com/office/drawing/2014/main" id="{3DBEA916-8B10-493A-8CBF-9B5FA2A4A0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3" name="Freeform 33">
              <a:extLst>
                <a:ext uri="{FF2B5EF4-FFF2-40B4-BE49-F238E27FC236}">
                  <a16:creationId xmlns:a16="http://schemas.microsoft.com/office/drawing/2014/main" id="{248DB27B-F9EA-4F81-A746-7D57B768E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4" name="Freeform 34">
              <a:extLst>
                <a:ext uri="{FF2B5EF4-FFF2-40B4-BE49-F238E27FC236}">
                  <a16:creationId xmlns:a16="http://schemas.microsoft.com/office/drawing/2014/main" id="{998E5C90-2A81-4013-AE09-2023B4407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5" name="Freeform 35">
              <a:extLst>
                <a:ext uri="{FF2B5EF4-FFF2-40B4-BE49-F238E27FC236}">
                  <a16:creationId xmlns:a16="http://schemas.microsoft.com/office/drawing/2014/main" id="{86A8318B-7607-4519-8EEB-C7DD509653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6" name="Freeform 36">
              <a:extLst>
                <a:ext uri="{FF2B5EF4-FFF2-40B4-BE49-F238E27FC236}">
                  <a16:creationId xmlns:a16="http://schemas.microsoft.com/office/drawing/2014/main" id="{5009FB1B-4865-45DB-8727-F012E3ACA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7" name="Freeform 37">
              <a:extLst>
                <a:ext uri="{FF2B5EF4-FFF2-40B4-BE49-F238E27FC236}">
                  <a16:creationId xmlns:a16="http://schemas.microsoft.com/office/drawing/2014/main" id="{5B209B64-3A98-4B1A-857A-2368AFED6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8" name="Freeform 38">
              <a:extLst>
                <a:ext uri="{FF2B5EF4-FFF2-40B4-BE49-F238E27FC236}">
                  <a16:creationId xmlns:a16="http://schemas.microsoft.com/office/drawing/2014/main" id="{EB3B5D03-7AE3-411C-A820-6844E7D0C6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sp>
        <p:nvSpPr>
          <p:cNvPr id="40" name="Freeform 11">
            <a:extLst>
              <a:ext uri="{FF2B5EF4-FFF2-40B4-BE49-F238E27FC236}">
                <a16:creationId xmlns:a16="http://schemas.microsoft.com/office/drawing/2014/main" id="{91328346-8BAD-4616-B50B-5CFDA5648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 name="Content Placeholder 2">
            <a:extLst>
              <a:ext uri="{FF2B5EF4-FFF2-40B4-BE49-F238E27FC236}">
                <a16:creationId xmlns:a16="http://schemas.microsoft.com/office/drawing/2014/main" id="{D1F5117D-5CE0-0675-4EFB-038F34919254}"/>
              </a:ext>
            </a:extLst>
          </p:cNvPr>
          <p:cNvSpPr>
            <a:spLocks noGrp="1"/>
          </p:cNvSpPr>
          <p:nvPr>
            <p:ph idx="1"/>
          </p:nvPr>
        </p:nvSpPr>
        <p:spPr>
          <a:xfrm>
            <a:off x="3373062" y="2133600"/>
            <a:ext cx="8131550" cy="3777622"/>
          </a:xfrm>
        </p:spPr>
        <p:txBody>
          <a:bodyPr vert="horz" lIns="91440" tIns="45720" rIns="91440" bIns="45720" rtlCol="0" anchor="t">
            <a:normAutofit/>
          </a:bodyPr>
          <a:lstStyle/>
          <a:p>
            <a:pPr marL="0" marR="0" indent="0">
              <a:spcBef>
                <a:spcPts val="0"/>
              </a:spcBef>
              <a:spcAft>
                <a:spcPts val="600"/>
              </a:spcAft>
            </a:pPr>
            <a:r>
              <a:rPr lang="en-US" sz="2800" kern="1400">
                <a:ln>
                  <a:noFill/>
                </a:ln>
                <a:effectLst/>
                <a:latin typeface="Calibri" panose="020F0502020204030204" pitchFamily="34" charset="0"/>
              </a:rPr>
              <a:t>	</a:t>
            </a:r>
            <a:r>
              <a:rPr lang="en-US" sz="2800" kern="1400">
                <a:latin typeface="Calibri"/>
                <a:ea typeface="Calibri"/>
                <a:cs typeface="Calibri"/>
              </a:rPr>
              <a:t>Introduce team members and their organizations</a:t>
            </a:r>
            <a:endParaRPr lang="en-US" sz="2800" kern="1400">
              <a:ln>
                <a:noFill/>
              </a:ln>
              <a:effectLst/>
              <a:latin typeface="Calibri" panose="020F0502020204030204" pitchFamily="34" charset="0"/>
            </a:endParaRPr>
          </a:p>
          <a:p>
            <a:pPr marL="0" marR="0" indent="0">
              <a:spcBef>
                <a:spcPts val="0"/>
              </a:spcBef>
              <a:spcAft>
                <a:spcPts val="600"/>
              </a:spcAft>
            </a:pPr>
            <a:r>
              <a:rPr lang="en-US" sz="2800" kern="1400">
                <a:ln>
                  <a:noFill/>
                </a:ln>
                <a:effectLst/>
                <a:latin typeface="Calibri" panose="020F0502020204030204" pitchFamily="34" charset="0"/>
              </a:rPr>
              <a:t>  Purpose of the on-site evaluation is explained</a:t>
            </a:r>
          </a:p>
          <a:p>
            <a:pPr marL="0" marR="0" indent="0">
              <a:spcBef>
                <a:spcPts val="0"/>
              </a:spcBef>
              <a:spcAft>
                <a:spcPts val="600"/>
              </a:spcAft>
            </a:pPr>
            <a:r>
              <a:rPr lang="en-US" sz="2800" kern="1400">
                <a:ln>
                  <a:noFill/>
                </a:ln>
                <a:effectLst/>
                <a:latin typeface="Calibri" panose="020F0502020204030204" pitchFamily="34" charset="0"/>
              </a:rPr>
              <a:t>	Confidentiality policy is explained</a:t>
            </a:r>
          </a:p>
          <a:p>
            <a:pPr marL="0" marR="0" indent="0">
              <a:spcBef>
                <a:spcPts val="0"/>
              </a:spcBef>
              <a:spcAft>
                <a:spcPts val="600"/>
              </a:spcAft>
            </a:pPr>
            <a:r>
              <a:rPr lang="en-US" sz="2800" kern="1400">
                <a:ln>
                  <a:noFill/>
                </a:ln>
                <a:effectLst/>
                <a:latin typeface="Calibri" panose="020F0502020204030204" pitchFamily="34" charset="0"/>
              </a:rPr>
              <a:t>	Chair typically leads the interviews</a:t>
            </a:r>
          </a:p>
          <a:p>
            <a:pPr marL="0" marR="0" indent="0">
              <a:spcBef>
                <a:spcPts val="0"/>
              </a:spcBef>
              <a:spcAft>
                <a:spcPts val="600"/>
              </a:spcAft>
            </a:pPr>
            <a:r>
              <a:rPr lang="en-US" sz="2800" kern="1400">
                <a:ln>
                  <a:noFill/>
                </a:ln>
                <a:effectLst/>
                <a:latin typeface="Calibri" panose="020F0502020204030204" pitchFamily="34" charset="0"/>
              </a:rPr>
              <a:t>	Staying on schedule is paramount</a:t>
            </a:r>
          </a:p>
        </p:txBody>
      </p:sp>
    </p:spTree>
    <p:extLst>
      <p:ext uri="{BB962C8B-B14F-4D97-AF65-F5344CB8AC3E}">
        <p14:creationId xmlns:p14="http://schemas.microsoft.com/office/powerpoint/2010/main" val="42738622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06725-D5B1-653C-535D-E87F3EEC6FFA}"/>
              </a:ext>
            </a:extLst>
          </p:cNvPr>
          <p:cNvSpPr>
            <a:spLocks noGrp="1"/>
          </p:cNvSpPr>
          <p:nvPr>
            <p:ph type="title"/>
          </p:nvPr>
        </p:nvSpPr>
        <p:spPr/>
        <p:txBody>
          <a:bodyPr/>
          <a:lstStyle/>
          <a:p>
            <a:r>
              <a:rPr lang="en-US" b="1">
                <a:solidFill>
                  <a:schemeClr val="tx1"/>
                </a:solidFill>
              </a:rPr>
              <a:t>Program Director Interview</a:t>
            </a:r>
          </a:p>
        </p:txBody>
      </p:sp>
      <p:sp>
        <p:nvSpPr>
          <p:cNvPr id="3" name="Content Placeholder 2">
            <a:extLst>
              <a:ext uri="{FF2B5EF4-FFF2-40B4-BE49-F238E27FC236}">
                <a16:creationId xmlns:a16="http://schemas.microsoft.com/office/drawing/2014/main" id="{B7CF0A98-CA65-074C-B5B4-7975D7F2DAED}"/>
              </a:ext>
            </a:extLst>
          </p:cNvPr>
          <p:cNvSpPr>
            <a:spLocks noGrp="1"/>
          </p:cNvSpPr>
          <p:nvPr>
            <p:ph idx="1"/>
          </p:nvPr>
        </p:nvSpPr>
        <p:spPr>
          <a:xfrm>
            <a:off x="2589212" y="1585731"/>
            <a:ext cx="8915400" cy="4907665"/>
          </a:xfrm>
        </p:spPr>
        <p:txBody>
          <a:bodyPr vert="horz" lIns="91440" tIns="45720" rIns="91440" bIns="45720" rtlCol="0" anchor="t">
            <a:normAutofit/>
          </a:bodyPr>
          <a:lstStyle/>
          <a:p>
            <a:r>
              <a:rPr lang="en-US" sz="2400">
                <a:latin typeface="Calibri"/>
                <a:ea typeface="Calibri"/>
                <a:cs typeface="Calibri"/>
              </a:rPr>
              <a:t>Generally, questions follow the CPME 370.</a:t>
            </a:r>
          </a:p>
          <a:p>
            <a:r>
              <a:rPr lang="en-US" sz="2400">
                <a:latin typeface="Calibri"/>
                <a:ea typeface="Calibri"/>
                <a:cs typeface="Calibri"/>
              </a:rPr>
              <a:t>Collect info for filling out summary portions of report.</a:t>
            </a:r>
          </a:p>
          <a:p>
            <a:r>
              <a:rPr lang="en-US" sz="2400">
                <a:latin typeface="Calibri"/>
                <a:ea typeface="Calibri"/>
                <a:cs typeface="Calibri"/>
              </a:rPr>
              <a:t>Addresses omissions from CPME 310 materials:</a:t>
            </a:r>
          </a:p>
          <a:p>
            <a:pPr lvl="1"/>
            <a:r>
              <a:rPr lang="en-US" sz="2400">
                <a:latin typeface="Calibri"/>
                <a:ea typeface="Calibri"/>
                <a:cs typeface="Calibri"/>
              </a:rPr>
              <a:t>Address/clarify questions from the pre-evaluation review.</a:t>
            </a:r>
          </a:p>
          <a:p>
            <a:pPr lvl="1"/>
            <a:r>
              <a:rPr lang="en-US" sz="2400">
                <a:latin typeface="Calibri"/>
                <a:ea typeface="Calibri"/>
                <a:cs typeface="Calibri"/>
              </a:rPr>
              <a:t>Address concerns/questions from resident survey.</a:t>
            </a:r>
          </a:p>
          <a:p>
            <a:r>
              <a:rPr lang="en-US" sz="2400">
                <a:latin typeface="Calibri"/>
                <a:ea typeface="Calibri"/>
                <a:cs typeface="Calibri"/>
              </a:rPr>
              <a:t>Future Plans</a:t>
            </a:r>
          </a:p>
          <a:p>
            <a:pPr lvl="1"/>
            <a:r>
              <a:rPr lang="en-US" sz="2400">
                <a:latin typeface="Calibri"/>
                <a:ea typeface="Calibri"/>
                <a:cs typeface="Calibri"/>
              </a:rPr>
              <a:t>Number of positions, affiliations, major changes to curriculum.</a:t>
            </a:r>
          </a:p>
        </p:txBody>
      </p:sp>
    </p:spTree>
    <p:extLst>
      <p:ext uri="{BB962C8B-B14F-4D97-AF65-F5344CB8AC3E}">
        <p14:creationId xmlns:p14="http://schemas.microsoft.com/office/powerpoint/2010/main" val="42132603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66283-91A7-D9D8-CDA4-7625459321AE}"/>
              </a:ext>
            </a:extLst>
          </p:cNvPr>
          <p:cNvSpPr>
            <a:spLocks noGrp="1"/>
          </p:cNvSpPr>
          <p:nvPr>
            <p:ph type="title"/>
          </p:nvPr>
        </p:nvSpPr>
        <p:spPr/>
        <p:txBody>
          <a:bodyPr/>
          <a:lstStyle/>
          <a:p>
            <a:r>
              <a:rPr lang="en-US" b="1">
                <a:solidFill>
                  <a:schemeClr val="tx1"/>
                </a:solidFill>
              </a:rPr>
              <a:t>Program Director Interview, continued</a:t>
            </a:r>
          </a:p>
        </p:txBody>
      </p:sp>
      <p:sp>
        <p:nvSpPr>
          <p:cNvPr id="3" name="Content Placeholder 2">
            <a:extLst>
              <a:ext uri="{FF2B5EF4-FFF2-40B4-BE49-F238E27FC236}">
                <a16:creationId xmlns:a16="http://schemas.microsoft.com/office/drawing/2014/main" id="{221E4790-A334-38AB-A289-0AD67572AA28}"/>
              </a:ext>
            </a:extLst>
          </p:cNvPr>
          <p:cNvSpPr>
            <a:spLocks noGrp="1"/>
          </p:cNvSpPr>
          <p:nvPr>
            <p:ph idx="1"/>
          </p:nvPr>
        </p:nvSpPr>
        <p:spPr/>
        <p:txBody>
          <a:bodyPr vert="horz" lIns="91440" tIns="45720" rIns="91440" bIns="45720" rtlCol="0" anchor="t">
            <a:noAutofit/>
          </a:bodyPr>
          <a:lstStyle/>
          <a:p>
            <a:r>
              <a:rPr lang="en-US" sz="2400">
                <a:latin typeface="Calibri"/>
                <a:ea typeface="Calibri"/>
                <a:cs typeface="Calibri"/>
              </a:rPr>
              <a:t>Strengths/weaknesses/areas of improvement</a:t>
            </a:r>
          </a:p>
          <a:p>
            <a:r>
              <a:rPr lang="en-US" sz="2400">
                <a:latin typeface="Calibri"/>
                <a:ea typeface="Calibri"/>
                <a:cs typeface="Calibri"/>
              </a:rPr>
              <a:t>Who instructs residents on logging?</a:t>
            </a:r>
          </a:p>
          <a:p>
            <a:r>
              <a:rPr lang="en-US" sz="2400">
                <a:latin typeface="Calibri"/>
                <a:ea typeface="Calibri"/>
                <a:cs typeface="Calibri"/>
              </a:rPr>
              <a:t>Interview and selection process for residents</a:t>
            </a:r>
          </a:p>
          <a:p>
            <a:r>
              <a:rPr lang="en-US" sz="2400">
                <a:latin typeface="Calibri"/>
                <a:ea typeface="Calibri"/>
                <a:cs typeface="Calibri"/>
              </a:rPr>
              <a:t>Self-assessment – who is involved</a:t>
            </a:r>
          </a:p>
          <a:p>
            <a:r>
              <a:rPr lang="en-US" sz="2400">
                <a:latin typeface="Calibri"/>
                <a:ea typeface="Calibri"/>
                <a:cs typeface="Calibri"/>
              </a:rPr>
              <a:t>Where residents obtain their H&amp;Ps/</a:t>
            </a:r>
            <a:r>
              <a:rPr lang="en-US" sz="2400" err="1">
                <a:latin typeface="Calibri"/>
                <a:ea typeface="Calibri"/>
                <a:cs typeface="Calibri"/>
              </a:rPr>
              <a:t>biomechanicals</a:t>
            </a:r>
            <a:endParaRPr lang="en-US" sz="2400">
              <a:latin typeface="Calibri"/>
              <a:ea typeface="Calibri"/>
              <a:cs typeface="Calibri"/>
            </a:endParaRPr>
          </a:p>
          <a:p>
            <a:r>
              <a:rPr lang="en-US" sz="2400">
                <a:latin typeface="Calibri"/>
                <a:ea typeface="Calibri"/>
                <a:cs typeface="Calibri"/>
              </a:rPr>
              <a:t>Use of remediation policy</a:t>
            </a:r>
          </a:p>
          <a:p>
            <a:r>
              <a:rPr lang="en-US" sz="2400">
                <a:latin typeface="Calibri"/>
                <a:ea typeface="Calibri"/>
                <a:cs typeface="Calibri"/>
              </a:rPr>
              <a:t>Hours and compensation</a:t>
            </a:r>
          </a:p>
          <a:p>
            <a:r>
              <a:rPr lang="en-US" sz="2400">
                <a:latin typeface="Calibri"/>
                <a:ea typeface="Calibri"/>
                <a:cs typeface="Calibri"/>
              </a:rPr>
              <a:t>Faculty development requirement</a:t>
            </a:r>
          </a:p>
        </p:txBody>
      </p:sp>
    </p:spTree>
    <p:extLst>
      <p:ext uri="{BB962C8B-B14F-4D97-AF65-F5344CB8AC3E}">
        <p14:creationId xmlns:p14="http://schemas.microsoft.com/office/powerpoint/2010/main" val="31285409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93548-7D4A-BCEB-694A-3C9A7049FE17}"/>
              </a:ext>
            </a:extLst>
          </p:cNvPr>
          <p:cNvSpPr>
            <a:spLocks noGrp="1"/>
          </p:cNvSpPr>
          <p:nvPr>
            <p:ph type="title"/>
          </p:nvPr>
        </p:nvSpPr>
        <p:spPr/>
        <p:txBody>
          <a:bodyPr/>
          <a:lstStyle/>
          <a:p>
            <a:r>
              <a:rPr lang="en-US" b="1">
                <a:solidFill>
                  <a:schemeClr val="tx1"/>
                </a:solidFill>
              </a:rPr>
              <a:t>Leadership/Administration Interview</a:t>
            </a:r>
          </a:p>
        </p:txBody>
      </p:sp>
      <p:sp>
        <p:nvSpPr>
          <p:cNvPr id="3" name="Content Placeholder 2">
            <a:extLst>
              <a:ext uri="{FF2B5EF4-FFF2-40B4-BE49-F238E27FC236}">
                <a16:creationId xmlns:a16="http://schemas.microsoft.com/office/drawing/2014/main" id="{D86A6E30-0DCD-DB0D-36C9-629B0BE0BC7F}"/>
              </a:ext>
            </a:extLst>
          </p:cNvPr>
          <p:cNvSpPr>
            <a:spLocks noGrp="1"/>
          </p:cNvSpPr>
          <p:nvPr>
            <p:ph idx="1"/>
          </p:nvPr>
        </p:nvSpPr>
        <p:spPr>
          <a:xfrm>
            <a:off x="2392471" y="2133600"/>
            <a:ext cx="9112141" cy="3777622"/>
          </a:xfrm>
        </p:spPr>
        <p:txBody>
          <a:bodyPr vert="horz" lIns="91440" tIns="45720" rIns="91440" bIns="45720" rtlCol="0" anchor="t">
            <a:noAutofit/>
          </a:bodyPr>
          <a:lstStyle/>
          <a:p>
            <a:r>
              <a:rPr lang="en-US" sz="2000">
                <a:latin typeface="Calibri"/>
                <a:ea typeface="Calibri"/>
                <a:cs typeface="Calibri"/>
              </a:rPr>
              <a:t>Institution background/history/future plans</a:t>
            </a:r>
          </a:p>
          <a:p>
            <a:r>
              <a:rPr lang="en-US" sz="2000">
                <a:latin typeface="Calibri"/>
                <a:ea typeface="Calibri"/>
                <a:cs typeface="Calibri"/>
              </a:rPr>
              <a:t>Collect data/demographics/accreditation/beds/ER volume/census</a:t>
            </a:r>
          </a:p>
          <a:p>
            <a:r>
              <a:rPr lang="en-US" sz="2000">
                <a:latin typeface="Calibri"/>
                <a:ea typeface="Calibri"/>
                <a:cs typeface="Calibri"/>
              </a:rPr>
              <a:t>Determine interaction with program director/knowledge of program</a:t>
            </a:r>
          </a:p>
          <a:p>
            <a:r>
              <a:rPr lang="en-US" sz="2000">
                <a:latin typeface="Calibri"/>
                <a:ea typeface="Calibri"/>
                <a:cs typeface="Calibri"/>
              </a:rPr>
              <a:t>Awareness of program director/program accolades/concerns</a:t>
            </a:r>
          </a:p>
          <a:p>
            <a:r>
              <a:rPr lang="en-US" sz="2000">
                <a:latin typeface="Calibri"/>
                <a:ea typeface="Calibri"/>
                <a:cs typeface="Calibri"/>
              </a:rPr>
              <a:t>Anticipated positive/negative program impacts </a:t>
            </a:r>
          </a:p>
          <a:p>
            <a:r>
              <a:rPr lang="en-US" sz="2000">
                <a:latin typeface="Calibri"/>
                <a:ea typeface="Calibri"/>
                <a:cs typeface="Calibri"/>
              </a:rPr>
              <a:t>Other residency programs</a:t>
            </a:r>
          </a:p>
          <a:p>
            <a:r>
              <a:rPr lang="en-US" sz="2000">
                <a:latin typeface="Calibri"/>
                <a:ea typeface="Calibri"/>
                <a:cs typeface="Calibri"/>
              </a:rPr>
              <a:t>Integration of podiatry residents and equity in training</a:t>
            </a:r>
          </a:p>
          <a:p>
            <a:r>
              <a:rPr lang="en-US" sz="2000">
                <a:latin typeface="Calibri"/>
                <a:ea typeface="Calibri"/>
                <a:cs typeface="Calibri"/>
              </a:rPr>
              <a:t>Support for clinical operations</a:t>
            </a:r>
          </a:p>
          <a:p>
            <a:r>
              <a:rPr lang="en-US" sz="2000">
                <a:latin typeface="Calibri"/>
                <a:ea typeface="Calibri"/>
                <a:cs typeface="Calibri"/>
              </a:rPr>
              <a:t>Institutional financial support</a:t>
            </a:r>
          </a:p>
          <a:p>
            <a:r>
              <a:rPr lang="en-US" sz="2000">
                <a:latin typeface="Calibri"/>
                <a:ea typeface="Calibri"/>
                <a:cs typeface="Calibri"/>
              </a:rPr>
              <a:t>Identification of quality assurance programs in place to review outcomes</a:t>
            </a:r>
          </a:p>
        </p:txBody>
      </p:sp>
    </p:spTree>
    <p:extLst>
      <p:ext uri="{BB962C8B-B14F-4D97-AF65-F5344CB8AC3E}">
        <p14:creationId xmlns:p14="http://schemas.microsoft.com/office/powerpoint/2010/main" val="25039718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BF81C-574F-3183-2CF6-6A7A812E4F28}"/>
              </a:ext>
            </a:extLst>
          </p:cNvPr>
          <p:cNvSpPr>
            <a:spLocks noGrp="1"/>
          </p:cNvSpPr>
          <p:nvPr>
            <p:ph type="title"/>
          </p:nvPr>
        </p:nvSpPr>
        <p:spPr/>
        <p:txBody>
          <a:bodyPr/>
          <a:lstStyle/>
          <a:p>
            <a:r>
              <a:rPr lang="en-US" b="1">
                <a:solidFill>
                  <a:schemeClr val="tx1"/>
                </a:solidFill>
              </a:rPr>
              <a:t>GME Director Interview</a:t>
            </a:r>
          </a:p>
        </p:txBody>
      </p:sp>
      <p:sp>
        <p:nvSpPr>
          <p:cNvPr id="3" name="Content Placeholder 2">
            <a:extLst>
              <a:ext uri="{FF2B5EF4-FFF2-40B4-BE49-F238E27FC236}">
                <a16:creationId xmlns:a16="http://schemas.microsoft.com/office/drawing/2014/main" id="{FCCC1557-E323-C5B8-9066-B0FFF1C94740}"/>
              </a:ext>
            </a:extLst>
          </p:cNvPr>
          <p:cNvSpPr>
            <a:spLocks noGrp="1"/>
          </p:cNvSpPr>
          <p:nvPr>
            <p:ph idx="1"/>
          </p:nvPr>
        </p:nvSpPr>
        <p:spPr>
          <a:xfrm>
            <a:off x="2589212" y="1905000"/>
            <a:ext cx="8915400" cy="4328890"/>
          </a:xfrm>
        </p:spPr>
        <p:txBody>
          <a:bodyPr vert="horz" lIns="91440" tIns="45720" rIns="91440" bIns="45720" rtlCol="0" anchor="t">
            <a:noAutofit/>
          </a:bodyPr>
          <a:lstStyle/>
          <a:p>
            <a:r>
              <a:rPr lang="en-US" sz="2000">
                <a:latin typeface="Calibri"/>
                <a:ea typeface="Calibri"/>
                <a:cs typeface="Calibri"/>
              </a:rPr>
              <a:t>Determine interaction with program director/knowledge of program</a:t>
            </a:r>
          </a:p>
          <a:p>
            <a:r>
              <a:rPr lang="en-US" sz="2000">
                <a:latin typeface="Calibri"/>
                <a:ea typeface="Calibri"/>
                <a:cs typeface="Calibri"/>
              </a:rPr>
              <a:t>Presence of GME committee and program director membership/attendance</a:t>
            </a:r>
          </a:p>
          <a:p>
            <a:r>
              <a:rPr lang="en-US" sz="2000">
                <a:latin typeface="Calibri"/>
                <a:ea typeface="Calibri"/>
                <a:cs typeface="Calibri"/>
              </a:rPr>
              <a:t>Awareness of program director/program accolades/concerns</a:t>
            </a:r>
          </a:p>
          <a:p>
            <a:r>
              <a:rPr lang="en-US" sz="2000">
                <a:latin typeface="Calibri"/>
                <a:ea typeface="Calibri"/>
                <a:cs typeface="Calibri"/>
              </a:rPr>
              <a:t>Affiliate changes</a:t>
            </a:r>
          </a:p>
          <a:p>
            <a:r>
              <a:rPr lang="en-US" sz="2000">
                <a:latin typeface="Calibri"/>
                <a:ea typeface="Calibri"/>
                <a:cs typeface="Calibri"/>
              </a:rPr>
              <a:t>Resources available for faculty development/resident education</a:t>
            </a:r>
          </a:p>
          <a:p>
            <a:r>
              <a:rPr lang="en-US" sz="2000">
                <a:latin typeface="Calibri"/>
                <a:ea typeface="Calibri"/>
                <a:cs typeface="Calibri"/>
              </a:rPr>
              <a:t>Anticipated positive/negative program impacts </a:t>
            </a:r>
          </a:p>
          <a:p>
            <a:r>
              <a:rPr lang="en-US" sz="2000">
                <a:latin typeface="Calibri"/>
                <a:ea typeface="Calibri"/>
                <a:cs typeface="Calibri"/>
              </a:rPr>
              <a:t>Other residency programs/Integration of podiatry residents and equity in training</a:t>
            </a:r>
          </a:p>
          <a:p>
            <a:r>
              <a:rPr lang="en-US" sz="2000">
                <a:latin typeface="Calibri"/>
                <a:ea typeface="Calibri"/>
                <a:cs typeface="Calibri"/>
              </a:rPr>
              <a:t>Research resources</a:t>
            </a:r>
          </a:p>
          <a:p>
            <a:r>
              <a:rPr lang="en-US" sz="2000">
                <a:latin typeface="Calibri"/>
                <a:ea typeface="Calibri"/>
                <a:cs typeface="Calibri"/>
              </a:rPr>
              <a:t>Resident mental/physical health support during residency</a:t>
            </a:r>
          </a:p>
        </p:txBody>
      </p:sp>
    </p:spTree>
    <p:extLst>
      <p:ext uri="{BB962C8B-B14F-4D97-AF65-F5344CB8AC3E}">
        <p14:creationId xmlns:p14="http://schemas.microsoft.com/office/powerpoint/2010/main" val="41617603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F27737A0-D7E0-4415-8E90-FD4F69E76C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50" name="Freeform 11">
              <a:extLst>
                <a:ext uri="{FF2B5EF4-FFF2-40B4-BE49-F238E27FC236}">
                  <a16:creationId xmlns:a16="http://schemas.microsoft.com/office/drawing/2014/main" id="{506CE375-B39D-4C51-A858-F4A383311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1" name="Freeform 12">
              <a:extLst>
                <a:ext uri="{FF2B5EF4-FFF2-40B4-BE49-F238E27FC236}">
                  <a16:creationId xmlns:a16="http://schemas.microsoft.com/office/drawing/2014/main" id="{64EA8B46-395C-41F6-BE09-548B108098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2" name="Freeform 13">
              <a:extLst>
                <a:ext uri="{FF2B5EF4-FFF2-40B4-BE49-F238E27FC236}">
                  <a16:creationId xmlns:a16="http://schemas.microsoft.com/office/drawing/2014/main" id="{BC7EDC6D-8B00-48D9-B8FD-9B5285FB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3" name="Freeform 14">
              <a:extLst>
                <a:ext uri="{FF2B5EF4-FFF2-40B4-BE49-F238E27FC236}">
                  <a16:creationId xmlns:a16="http://schemas.microsoft.com/office/drawing/2014/main" id="{DE4BD3C3-5C1B-4305-BFA1-9054820B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4" name="Freeform 15">
              <a:extLst>
                <a:ext uri="{FF2B5EF4-FFF2-40B4-BE49-F238E27FC236}">
                  <a16:creationId xmlns:a16="http://schemas.microsoft.com/office/drawing/2014/main" id="{4635ED79-E821-4CFD-9F97-D6137E5DCA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5" name="Freeform 16">
              <a:extLst>
                <a:ext uri="{FF2B5EF4-FFF2-40B4-BE49-F238E27FC236}">
                  <a16:creationId xmlns:a16="http://schemas.microsoft.com/office/drawing/2014/main" id="{92FD5F9A-0D1B-4304-AC95-EA6A4E70E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6" name="Freeform 17">
              <a:extLst>
                <a:ext uri="{FF2B5EF4-FFF2-40B4-BE49-F238E27FC236}">
                  <a16:creationId xmlns:a16="http://schemas.microsoft.com/office/drawing/2014/main" id="{E9BB96F9-6F99-413C-909E-6FCF017C1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7" name="Freeform 18">
              <a:extLst>
                <a:ext uri="{FF2B5EF4-FFF2-40B4-BE49-F238E27FC236}">
                  <a16:creationId xmlns:a16="http://schemas.microsoft.com/office/drawing/2014/main" id="{1CCAEE3F-DFD6-4F56-91DF-94C715261B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8" name="Freeform 19">
              <a:extLst>
                <a:ext uri="{FF2B5EF4-FFF2-40B4-BE49-F238E27FC236}">
                  <a16:creationId xmlns:a16="http://schemas.microsoft.com/office/drawing/2014/main" id="{A9965128-6557-433B-B75B-BDF307311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9" name="Freeform 20">
              <a:extLst>
                <a:ext uri="{FF2B5EF4-FFF2-40B4-BE49-F238E27FC236}">
                  <a16:creationId xmlns:a16="http://schemas.microsoft.com/office/drawing/2014/main" id="{6ACA7D22-11B5-4768-B195-51BF6E7C16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60" name="Freeform 21">
              <a:extLst>
                <a:ext uri="{FF2B5EF4-FFF2-40B4-BE49-F238E27FC236}">
                  <a16:creationId xmlns:a16="http://schemas.microsoft.com/office/drawing/2014/main" id="{A10AD997-8BE7-4F95-8B7C-4E59DA1AC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61" name="Freeform 22">
              <a:extLst>
                <a:ext uri="{FF2B5EF4-FFF2-40B4-BE49-F238E27FC236}">
                  <a16:creationId xmlns:a16="http://schemas.microsoft.com/office/drawing/2014/main" id="{DE270B5A-1647-4C9C-BA5F-6BC559F869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grpSp>
        <p:nvGrpSpPr>
          <p:cNvPr id="63" name="Group 62">
            <a:extLst>
              <a:ext uri="{FF2B5EF4-FFF2-40B4-BE49-F238E27FC236}">
                <a16:creationId xmlns:a16="http://schemas.microsoft.com/office/drawing/2014/main" id="{57D8AB18-1DD7-4D60-B9FA-190B47BB26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64" name="Freeform 27">
              <a:extLst>
                <a:ext uri="{FF2B5EF4-FFF2-40B4-BE49-F238E27FC236}">
                  <a16:creationId xmlns:a16="http://schemas.microsoft.com/office/drawing/2014/main" id="{AE3C8994-22F6-4B7D-B50B-80ECD1E2A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65" name="Freeform 28">
              <a:extLst>
                <a:ext uri="{FF2B5EF4-FFF2-40B4-BE49-F238E27FC236}">
                  <a16:creationId xmlns:a16="http://schemas.microsoft.com/office/drawing/2014/main" id="{DDCDE2FF-5BFC-4807-AB1E-D6928F8F4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66" name="Freeform 29">
              <a:extLst>
                <a:ext uri="{FF2B5EF4-FFF2-40B4-BE49-F238E27FC236}">
                  <a16:creationId xmlns:a16="http://schemas.microsoft.com/office/drawing/2014/main" id="{63EF93F1-6EAF-4409-A623-76533740E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67" name="Freeform 30">
              <a:extLst>
                <a:ext uri="{FF2B5EF4-FFF2-40B4-BE49-F238E27FC236}">
                  <a16:creationId xmlns:a16="http://schemas.microsoft.com/office/drawing/2014/main" id="{ED3B5256-3F5C-4FDE-8A9A-5A124E92B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68" name="Freeform 31">
              <a:extLst>
                <a:ext uri="{FF2B5EF4-FFF2-40B4-BE49-F238E27FC236}">
                  <a16:creationId xmlns:a16="http://schemas.microsoft.com/office/drawing/2014/main" id="{ED5D4282-BFB9-4BFC-A20D-18E1C4EEA6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69" name="Freeform 32">
              <a:extLst>
                <a:ext uri="{FF2B5EF4-FFF2-40B4-BE49-F238E27FC236}">
                  <a16:creationId xmlns:a16="http://schemas.microsoft.com/office/drawing/2014/main" id="{3E6394EB-0752-433A-BA70-AF42B45F17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0" name="Freeform 33">
              <a:extLst>
                <a:ext uri="{FF2B5EF4-FFF2-40B4-BE49-F238E27FC236}">
                  <a16:creationId xmlns:a16="http://schemas.microsoft.com/office/drawing/2014/main" id="{DF27BE5F-DA8D-4260-9D0D-69E9CE146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1" name="Freeform 34">
              <a:extLst>
                <a:ext uri="{FF2B5EF4-FFF2-40B4-BE49-F238E27FC236}">
                  <a16:creationId xmlns:a16="http://schemas.microsoft.com/office/drawing/2014/main" id="{9A6E5CBE-AE54-40B7-9A00-E3975FEACB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2" name="Freeform 35">
              <a:extLst>
                <a:ext uri="{FF2B5EF4-FFF2-40B4-BE49-F238E27FC236}">
                  <a16:creationId xmlns:a16="http://schemas.microsoft.com/office/drawing/2014/main" id="{6C307890-5461-4D51-ADA6-A3DA6D35B8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3" name="Freeform 36">
              <a:extLst>
                <a:ext uri="{FF2B5EF4-FFF2-40B4-BE49-F238E27FC236}">
                  <a16:creationId xmlns:a16="http://schemas.microsoft.com/office/drawing/2014/main" id="{3F9B7E4B-6412-4B97-AD48-30B1F61F3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4" name="Freeform 37">
              <a:extLst>
                <a:ext uri="{FF2B5EF4-FFF2-40B4-BE49-F238E27FC236}">
                  <a16:creationId xmlns:a16="http://schemas.microsoft.com/office/drawing/2014/main" id="{D345D359-869B-4305-B7D7-0B5C4FDEC1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5" name="Freeform 38">
              <a:extLst>
                <a:ext uri="{FF2B5EF4-FFF2-40B4-BE49-F238E27FC236}">
                  <a16:creationId xmlns:a16="http://schemas.microsoft.com/office/drawing/2014/main" id="{2F688B27-AEB8-45BD-9597-78A97EE0DD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sp>
        <p:nvSpPr>
          <p:cNvPr id="77" name="Rectangle 76">
            <a:extLst>
              <a:ext uri="{FF2B5EF4-FFF2-40B4-BE49-F238E27FC236}">
                <a16:creationId xmlns:a16="http://schemas.microsoft.com/office/drawing/2014/main" id="{4EB21FA6-8B6A-4699-8408-91E699800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9" name="Freeform 6">
            <a:extLst>
              <a:ext uri="{FF2B5EF4-FFF2-40B4-BE49-F238E27FC236}">
                <a16:creationId xmlns:a16="http://schemas.microsoft.com/office/drawing/2014/main" id="{BA1AABB7-0FD0-4445-8B8B-7A0C680C5C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81" name="Rectangle 80">
            <a:extLst>
              <a:ext uri="{FF2B5EF4-FFF2-40B4-BE49-F238E27FC236}">
                <a16:creationId xmlns:a16="http://schemas.microsoft.com/office/drawing/2014/main" id="{B8B04C4B-AC68-4DAC-B6E9-4BA106EEA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83" name="Rectangle 82">
            <a:extLst>
              <a:ext uri="{FF2B5EF4-FFF2-40B4-BE49-F238E27FC236}">
                <a16:creationId xmlns:a16="http://schemas.microsoft.com/office/drawing/2014/main" id="{83B8F510-7BD8-444A-82C8-5DA7E5E2A1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 y="0"/>
            <a:ext cx="6111243" cy="6858000"/>
          </a:xfrm>
          <a:prstGeom prst="rect">
            <a:avLst/>
          </a:prstGeom>
          <a:solidFill>
            <a:srgbClr val="504638">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534005F9-6ED3-3510-2E0B-B12D3138C3B3}"/>
              </a:ext>
            </a:extLst>
          </p:cNvPr>
          <p:cNvSpPr>
            <a:spLocks noGrp="1"/>
          </p:cNvSpPr>
          <p:nvPr>
            <p:ph type="title"/>
          </p:nvPr>
        </p:nvSpPr>
        <p:spPr>
          <a:xfrm>
            <a:off x="540279" y="967417"/>
            <a:ext cx="5280460" cy="3943250"/>
          </a:xfrm>
        </p:spPr>
        <p:txBody>
          <a:bodyPr vert="horz" lIns="91440" tIns="45720" rIns="91440" bIns="45720" rtlCol="0" anchor="b">
            <a:normAutofit/>
          </a:bodyPr>
          <a:lstStyle/>
          <a:p>
            <a:pPr marL="400050" lvl="1">
              <a:lnSpc>
                <a:spcPct val="119000"/>
              </a:lnSpc>
              <a:spcAft>
                <a:spcPts val="600"/>
              </a:spcAft>
            </a:pPr>
            <a:r>
              <a:rPr lang="en-US" sz="2700">
                <a:solidFill>
                  <a:srgbClr val="FEFFFF"/>
                </a:solidFill>
              </a:rPr>
              <a:t>During the on-site, a tour of the facility is conducted to</a:t>
            </a:r>
            <a:br>
              <a:rPr lang="en-US" sz="2700"/>
            </a:br>
            <a:r>
              <a:rPr lang="en-US" sz="2700">
                <a:solidFill>
                  <a:srgbClr val="FEFFFF"/>
                </a:solidFill>
              </a:rPr>
              <a:t>confirm resources exist.</a:t>
            </a:r>
            <a:br>
              <a:rPr lang="en-US" sz="2700"/>
            </a:br>
            <a:r>
              <a:rPr lang="en-US" sz="2200">
                <a:solidFill>
                  <a:schemeClr val="bg1">
                    <a:lumMod val="85000"/>
                  </a:schemeClr>
                </a:solidFill>
                <a:latin typeface="Calibri"/>
                <a:ea typeface="Calibri"/>
                <a:cs typeface="Calibri"/>
              </a:rPr>
              <a:t>The team may visit the ER, designated resident space, dining area, wards, library, OR, and clinic.</a:t>
            </a:r>
            <a:endParaRPr lang="en-US" sz="4000">
              <a:solidFill>
                <a:schemeClr val="bg1">
                  <a:lumMod val="85000"/>
                </a:schemeClr>
              </a:solidFill>
            </a:endParaRPr>
          </a:p>
          <a:p>
            <a:endParaRPr lang="en-US" sz="4000">
              <a:solidFill>
                <a:srgbClr val="FEFFFF"/>
              </a:solidFill>
            </a:endParaRPr>
          </a:p>
        </p:txBody>
      </p:sp>
      <p:pic>
        <p:nvPicPr>
          <p:cNvPr id="4" name="Picture 3" descr="Close up of a compass on top of pebbles">
            <a:extLst>
              <a:ext uri="{FF2B5EF4-FFF2-40B4-BE49-F238E27FC236}">
                <a16:creationId xmlns:a16="http://schemas.microsoft.com/office/drawing/2014/main" id="{247605AC-0D2E-4D37-6E9A-6E204E42DAF0}"/>
              </a:ext>
            </a:extLst>
          </p:cNvPr>
          <p:cNvPicPr>
            <a:picLocks noChangeAspect="1"/>
          </p:cNvPicPr>
          <p:nvPr/>
        </p:nvPicPr>
        <p:blipFill>
          <a:blip r:embed="rId2"/>
          <a:srcRect l="25156" r="15658" b="-1"/>
          <a:stretch/>
        </p:blipFill>
        <p:spPr>
          <a:xfrm>
            <a:off x="6111242" y="10"/>
            <a:ext cx="6080758" cy="6857990"/>
          </a:xfrm>
          <a:prstGeom prst="rect">
            <a:avLst/>
          </a:prstGeom>
        </p:spPr>
      </p:pic>
      <p:sp>
        <p:nvSpPr>
          <p:cNvPr id="85" name="Freeform 27">
            <a:extLst>
              <a:ext uri="{FF2B5EF4-FFF2-40B4-BE49-F238E27FC236}">
                <a16:creationId xmlns:a16="http://schemas.microsoft.com/office/drawing/2014/main" id="{760B9607-D73D-493B-848E-23B9327179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6881206" cy="857047"/>
          </a:xfrm>
          <a:custGeom>
            <a:avLst/>
            <a:gdLst>
              <a:gd name="connsiteX0" fmla="*/ 0 w 6881206"/>
              <a:gd name="connsiteY0" fmla="*/ 0 h 857047"/>
              <a:gd name="connsiteX1" fmla="*/ 653445 w 6881206"/>
              <a:gd name="connsiteY1" fmla="*/ 0 h 857047"/>
              <a:gd name="connsiteX2" fmla="*/ 1156123 w 6881206"/>
              <a:gd name="connsiteY2" fmla="*/ 0 h 857047"/>
              <a:gd name="connsiteX3" fmla="*/ 1380221 w 6881206"/>
              <a:gd name="connsiteY3" fmla="*/ 0 h 857047"/>
              <a:gd name="connsiteX4" fmla="*/ 1444324 w 6881206"/>
              <a:gd name="connsiteY4" fmla="*/ 0 h 857047"/>
              <a:gd name="connsiteX5" fmla="*/ 1522072 w 6881206"/>
              <a:gd name="connsiteY5" fmla="*/ 0 h 857047"/>
              <a:gd name="connsiteX6" fmla="*/ 1596570 w 6881206"/>
              <a:gd name="connsiteY6" fmla="*/ 0 h 857047"/>
              <a:gd name="connsiteX7" fmla="*/ 1893047 w 6881206"/>
              <a:gd name="connsiteY7" fmla="*/ 0 h 857047"/>
              <a:gd name="connsiteX8" fmla="*/ 1978260 w 6881206"/>
              <a:gd name="connsiteY8" fmla="*/ 0 h 857047"/>
              <a:gd name="connsiteX9" fmla="*/ 2032793 w 6881206"/>
              <a:gd name="connsiteY9" fmla="*/ 0 h 857047"/>
              <a:gd name="connsiteX10" fmla="*/ 2095032 w 6881206"/>
              <a:gd name="connsiteY10" fmla="*/ 0 h 857047"/>
              <a:gd name="connsiteX11" fmla="*/ 2574748 w 6881206"/>
              <a:gd name="connsiteY11" fmla="*/ 0 h 857047"/>
              <a:gd name="connsiteX12" fmla="*/ 2712413 w 6881206"/>
              <a:gd name="connsiteY12" fmla="*/ 0 h 857047"/>
              <a:gd name="connsiteX13" fmla="*/ 2724164 w 6881206"/>
              <a:gd name="connsiteY13" fmla="*/ 0 h 857047"/>
              <a:gd name="connsiteX14" fmla="*/ 2806423 w 6881206"/>
              <a:gd name="connsiteY14" fmla="*/ 0 h 857047"/>
              <a:gd name="connsiteX15" fmla="*/ 2975563 w 6881206"/>
              <a:gd name="connsiteY15" fmla="*/ 0 h 857047"/>
              <a:gd name="connsiteX16" fmla="*/ 3029696 w 6881206"/>
              <a:gd name="connsiteY16" fmla="*/ 0 h 857047"/>
              <a:gd name="connsiteX17" fmla="*/ 3216247 w 6881206"/>
              <a:gd name="connsiteY17" fmla="*/ 0 h 857047"/>
              <a:gd name="connsiteX18" fmla="*/ 3464491 w 6881206"/>
              <a:gd name="connsiteY18" fmla="*/ 0 h 857047"/>
              <a:gd name="connsiteX19" fmla="*/ 3476820 w 6881206"/>
              <a:gd name="connsiteY19" fmla="*/ 0 h 857047"/>
              <a:gd name="connsiteX20" fmla="*/ 3508932 w 6881206"/>
              <a:gd name="connsiteY20" fmla="*/ 0 h 857047"/>
              <a:gd name="connsiteX21" fmla="*/ 3518154 w 6881206"/>
              <a:gd name="connsiteY21" fmla="*/ 0 h 857047"/>
              <a:gd name="connsiteX22" fmla="*/ 3563124 w 6881206"/>
              <a:gd name="connsiteY22" fmla="*/ 0 h 857047"/>
              <a:gd name="connsiteX23" fmla="*/ 3568615 w 6881206"/>
              <a:gd name="connsiteY23" fmla="*/ 0 h 857047"/>
              <a:gd name="connsiteX24" fmla="*/ 3582711 w 6881206"/>
              <a:gd name="connsiteY24" fmla="*/ 0 h 857047"/>
              <a:gd name="connsiteX25" fmla="*/ 3607047 w 6881206"/>
              <a:gd name="connsiteY25" fmla="*/ 0 h 857047"/>
              <a:gd name="connsiteX26" fmla="*/ 3711363 w 6881206"/>
              <a:gd name="connsiteY26" fmla="*/ 0 h 857047"/>
              <a:gd name="connsiteX27" fmla="*/ 3757936 w 6881206"/>
              <a:gd name="connsiteY27" fmla="*/ 0 h 857047"/>
              <a:gd name="connsiteX28" fmla="*/ 3914505 w 6881206"/>
              <a:gd name="connsiteY28" fmla="*/ 0 h 857047"/>
              <a:gd name="connsiteX29" fmla="*/ 4099165 w 6881206"/>
              <a:gd name="connsiteY29" fmla="*/ 0 h 857047"/>
              <a:gd name="connsiteX30" fmla="*/ 4176573 w 6881206"/>
              <a:gd name="connsiteY30" fmla="*/ 0 h 857047"/>
              <a:gd name="connsiteX31" fmla="*/ 4211043 w 6881206"/>
              <a:gd name="connsiteY31" fmla="*/ 0 h 857047"/>
              <a:gd name="connsiteX32" fmla="*/ 4249415 w 6881206"/>
              <a:gd name="connsiteY32" fmla="*/ 0 h 857047"/>
              <a:gd name="connsiteX33" fmla="*/ 4292911 w 6881206"/>
              <a:gd name="connsiteY33" fmla="*/ 0 h 857047"/>
              <a:gd name="connsiteX34" fmla="*/ 4715176 w 6881206"/>
              <a:gd name="connsiteY34" fmla="*/ 0 h 857047"/>
              <a:gd name="connsiteX35" fmla="*/ 4749035 w 6881206"/>
              <a:gd name="connsiteY35" fmla="*/ 0 h 857047"/>
              <a:gd name="connsiteX36" fmla="*/ 5107279 w 6881206"/>
              <a:gd name="connsiteY36" fmla="*/ 0 h 857047"/>
              <a:gd name="connsiteX37" fmla="*/ 5446306 w 6881206"/>
              <a:gd name="connsiteY37" fmla="*/ 0 h 857047"/>
              <a:gd name="connsiteX38" fmla="*/ 5654500 w 6881206"/>
              <a:gd name="connsiteY38" fmla="*/ 0 h 857047"/>
              <a:gd name="connsiteX39" fmla="*/ 5879355 w 6881206"/>
              <a:gd name="connsiteY39" fmla="*/ 0 h 857047"/>
              <a:gd name="connsiteX40" fmla="*/ 6374171 w 6881206"/>
              <a:gd name="connsiteY40" fmla="*/ 0 h 857047"/>
              <a:gd name="connsiteX41" fmla="*/ 6382691 w 6881206"/>
              <a:gd name="connsiteY41" fmla="*/ 0 h 857047"/>
              <a:gd name="connsiteX42" fmla="*/ 6406881 w 6881206"/>
              <a:gd name="connsiteY42" fmla="*/ 10516 h 857047"/>
              <a:gd name="connsiteX43" fmla="*/ 6411719 w 6881206"/>
              <a:gd name="connsiteY43" fmla="*/ 15774 h 857047"/>
              <a:gd name="connsiteX44" fmla="*/ 6412418 w 6881206"/>
              <a:gd name="connsiteY44" fmla="*/ 16534 h 857047"/>
              <a:gd name="connsiteX45" fmla="*/ 6413765 w 6881206"/>
              <a:gd name="connsiteY45" fmla="*/ 17998 h 857047"/>
              <a:gd name="connsiteX46" fmla="*/ 6418286 w 6881206"/>
              <a:gd name="connsiteY46" fmla="*/ 21854 h 857047"/>
              <a:gd name="connsiteX47" fmla="*/ 6867337 w 6881206"/>
              <a:gd name="connsiteY47" fmla="*/ 404863 h 857047"/>
              <a:gd name="connsiteX48" fmla="*/ 6867337 w 6881206"/>
              <a:gd name="connsiteY48" fmla="*/ 452185 h 857047"/>
              <a:gd name="connsiteX49" fmla="*/ 6491457 w 6881206"/>
              <a:gd name="connsiteY49" fmla="*/ 772784 h 857047"/>
              <a:gd name="connsiteX50" fmla="*/ 6413765 w 6881206"/>
              <a:gd name="connsiteY50" fmla="*/ 839050 h 857047"/>
              <a:gd name="connsiteX51" fmla="*/ 6411719 w 6881206"/>
              <a:gd name="connsiteY51" fmla="*/ 841273 h 857047"/>
              <a:gd name="connsiteX52" fmla="*/ 6406881 w 6881206"/>
              <a:gd name="connsiteY52" fmla="*/ 846531 h 857047"/>
              <a:gd name="connsiteX53" fmla="*/ 6382691 w 6881206"/>
              <a:gd name="connsiteY53" fmla="*/ 857047 h 857047"/>
              <a:gd name="connsiteX54" fmla="*/ 6374171 w 6881206"/>
              <a:gd name="connsiteY54" fmla="*/ 857047 h 857047"/>
              <a:gd name="connsiteX55" fmla="*/ 6368680 w 6881206"/>
              <a:gd name="connsiteY55" fmla="*/ 857047 h 857047"/>
              <a:gd name="connsiteX56" fmla="*/ 6348221 w 6881206"/>
              <a:gd name="connsiteY56" fmla="*/ 857047 h 857047"/>
              <a:gd name="connsiteX57" fmla="*/ 6330248 w 6881206"/>
              <a:gd name="connsiteY57" fmla="*/ 857047 h 857047"/>
              <a:gd name="connsiteX58" fmla="*/ 6266353 w 6881206"/>
              <a:gd name="connsiteY58" fmla="*/ 857047 h 857047"/>
              <a:gd name="connsiteX59" fmla="*/ 6225932 w 6881206"/>
              <a:gd name="connsiteY59" fmla="*/ 857047 h 857047"/>
              <a:gd name="connsiteX60" fmla="*/ 6106926 w 6881206"/>
              <a:gd name="connsiteY60" fmla="*/ 857047 h 857047"/>
              <a:gd name="connsiteX61" fmla="*/ 6022790 w 6881206"/>
              <a:gd name="connsiteY61" fmla="*/ 857047 h 857047"/>
              <a:gd name="connsiteX62" fmla="*/ 5844088 w 6881206"/>
              <a:gd name="connsiteY62" fmla="*/ 857047 h 857047"/>
              <a:gd name="connsiteX63" fmla="*/ 5687880 w 6881206"/>
              <a:gd name="connsiteY63" fmla="*/ 857047 h 857047"/>
              <a:gd name="connsiteX64" fmla="*/ 5451985 w 6881206"/>
              <a:gd name="connsiteY64" fmla="*/ 857047 h 857047"/>
              <a:gd name="connsiteX65" fmla="*/ 5188261 w 6881206"/>
              <a:gd name="connsiteY65" fmla="*/ 857047 h 857047"/>
              <a:gd name="connsiteX66" fmla="*/ 4904764 w 6881206"/>
              <a:gd name="connsiteY66" fmla="*/ 857047 h 857047"/>
              <a:gd name="connsiteX67" fmla="*/ 4490989 w 6881206"/>
              <a:gd name="connsiteY67" fmla="*/ 857047 h 857047"/>
              <a:gd name="connsiteX68" fmla="*/ 4176573 w 6881206"/>
              <a:gd name="connsiteY68" fmla="*/ 857047 h 857047"/>
              <a:gd name="connsiteX69" fmla="*/ 4099165 w 6881206"/>
              <a:gd name="connsiteY69" fmla="*/ 857047 h 857047"/>
              <a:gd name="connsiteX70" fmla="*/ 4089943 w 6881206"/>
              <a:gd name="connsiteY70" fmla="*/ 857047 h 857047"/>
              <a:gd name="connsiteX71" fmla="*/ 4057940 w 6881206"/>
              <a:gd name="connsiteY71" fmla="*/ 857047 h 857047"/>
              <a:gd name="connsiteX72" fmla="*/ 4025386 w 6881206"/>
              <a:gd name="connsiteY72" fmla="*/ 857047 h 857047"/>
              <a:gd name="connsiteX73" fmla="*/ 3850160 w 6881206"/>
              <a:gd name="connsiteY73" fmla="*/ 857047 h 857047"/>
              <a:gd name="connsiteX74" fmla="*/ 3563124 w 6881206"/>
              <a:gd name="connsiteY74" fmla="*/ 857047 h 857047"/>
              <a:gd name="connsiteX75" fmla="*/ 3550795 w 6881206"/>
              <a:gd name="connsiteY75" fmla="*/ 857047 h 857047"/>
              <a:gd name="connsiteX76" fmla="*/ 3508932 w 6881206"/>
              <a:gd name="connsiteY76" fmla="*/ 857047 h 857047"/>
              <a:gd name="connsiteX77" fmla="*/ 3483683 w 6881206"/>
              <a:gd name="connsiteY77" fmla="*/ 857047 h 857047"/>
              <a:gd name="connsiteX78" fmla="*/ 3464491 w 6881206"/>
              <a:gd name="connsiteY78" fmla="*/ 857047 h 857047"/>
              <a:gd name="connsiteX79" fmla="*/ 3452740 w 6881206"/>
              <a:gd name="connsiteY79" fmla="*/ 857047 h 857047"/>
              <a:gd name="connsiteX80" fmla="*/ 3423719 w 6881206"/>
              <a:gd name="connsiteY80" fmla="*/ 857047 h 857047"/>
              <a:gd name="connsiteX81" fmla="*/ 3370481 w 6881206"/>
              <a:gd name="connsiteY81" fmla="*/ 857047 h 857047"/>
              <a:gd name="connsiteX82" fmla="*/ 3306946 w 6881206"/>
              <a:gd name="connsiteY82" fmla="*/ 857047 h 857047"/>
              <a:gd name="connsiteX83" fmla="*/ 3147208 w 6881206"/>
              <a:gd name="connsiteY83" fmla="*/ 857047 h 857047"/>
              <a:gd name="connsiteX84" fmla="*/ 3114429 w 6881206"/>
              <a:gd name="connsiteY84" fmla="*/ 857047 h 857047"/>
              <a:gd name="connsiteX85" fmla="*/ 2960658 w 6881206"/>
              <a:gd name="connsiteY85" fmla="*/ 857047 h 857047"/>
              <a:gd name="connsiteX86" fmla="*/ 2827230 w 6881206"/>
              <a:gd name="connsiteY86" fmla="*/ 857047 h 857047"/>
              <a:gd name="connsiteX87" fmla="*/ 2712413 w 6881206"/>
              <a:gd name="connsiteY87" fmla="*/ 857047 h 857047"/>
              <a:gd name="connsiteX88" fmla="*/ 2680242 w 6881206"/>
              <a:gd name="connsiteY88" fmla="*/ 857047 h 857047"/>
              <a:gd name="connsiteX89" fmla="*/ 2603835 w 6881206"/>
              <a:gd name="connsiteY89" fmla="*/ 857047 h 857047"/>
              <a:gd name="connsiteX90" fmla="*/ 2455042 w 6881206"/>
              <a:gd name="connsiteY90" fmla="*/ 857047 h 857047"/>
              <a:gd name="connsiteX91" fmla="*/ 2426415 w 6881206"/>
              <a:gd name="connsiteY91" fmla="*/ 857047 h 857047"/>
              <a:gd name="connsiteX92" fmla="*/ 2209736 w 6881206"/>
              <a:gd name="connsiteY92" fmla="*/ 857047 h 857047"/>
              <a:gd name="connsiteX93" fmla="*/ 1893047 w 6881206"/>
              <a:gd name="connsiteY93" fmla="*/ 857047 h 857047"/>
              <a:gd name="connsiteX94" fmla="*/ 1885034 w 6881206"/>
              <a:gd name="connsiteY94" fmla="*/ 857047 h 857047"/>
              <a:gd name="connsiteX95" fmla="*/ 1843786 w 6881206"/>
              <a:gd name="connsiteY95" fmla="*/ 857047 h 857047"/>
              <a:gd name="connsiteX96" fmla="*/ 1828944 w 6881206"/>
              <a:gd name="connsiteY96" fmla="*/ 857047 h 857047"/>
              <a:gd name="connsiteX97" fmla="*/ 1380221 w 6881206"/>
              <a:gd name="connsiteY97" fmla="*/ 857047 h 857047"/>
              <a:gd name="connsiteX98" fmla="*/ 1333065 w 6881206"/>
              <a:gd name="connsiteY98" fmla="*/ 857047 h 857047"/>
              <a:gd name="connsiteX99" fmla="*/ 653445 w 6881206"/>
              <a:gd name="connsiteY99" fmla="*/ 857047 h 857047"/>
              <a:gd name="connsiteX100" fmla="*/ 0 w 6881206"/>
              <a:gd name="connsiteY100" fmla="*/ 857047 h 857047"/>
              <a:gd name="connsiteX101" fmla="*/ 0 w 6881206"/>
              <a:gd name="connsiteY101" fmla="*/ 0 h 857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6881206" h="857047">
                <a:moveTo>
                  <a:pt x="0" y="0"/>
                </a:moveTo>
                <a:cubicBezTo>
                  <a:pt x="0" y="0"/>
                  <a:pt x="0" y="0"/>
                  <a:pt x="653445" y="0"/>
                </a:cubicBezTo>
                <a:cubicBezTo>
                  <a:pt x="653445" y="0"/>
                  <a:pt x="653445" y="0"/>
                  <a:pt x="1156123" y="0"/>
                </a:cubicBezTo>
                <a:lnTo>
                  <a:pt x="1380221" y="0"/>
                </a:lnTo>
                <a:cubicBezTo>
                  <a:pt x="1380221" y="0"/>
                  <a:pt x="1380221" y="0"/>
                  <a:pt x="1444324" y="0"/>
                </a:cubicBezTo>
                <a:lnTo>
                  <a:pt x="1522072" y="0"/>
                </a:lnTo>
                <a:lnTo>
                  <a:pt x="1596570" y="0"/>
                </a:lnTo>
                <a:cubicBezTo>
                  <a:pt x="1668686" y="0"/>
                  <a:pt x="1764840" y="0"/>
                  <a:pt x="1893047" y="0"/>
                </a:cubicBezTo>
                <a:cubicBezTo>
                  <a:pt x="1893047" y="0"/>
                  <a:pt x="1893047" y="0"/>
                  <a:pt x="1978260" y="0"/>
                </a:cubicBezTo>
                <a:lnTo>
                  <a:pt x="2032793" y="0"/>
                </a:lnTo>
                <a:lnTo>
                  <a:pt x="2095032" y="0"/>
                </a:lnTo>
                <a:cubicBezTo>
                  <a:pt x="2196025" y="0"/>
                  <a:pt x="2347515" y="0"/>
                  <a:pt x="2574748" y="0"/>
                </a:cubicBezTo>
                <a:lnTo>
                  <a:pt x="2712413" y="0"/>
                </a:lnTo>
                <a:lnTo>
                  <a:pt x="2724164" y="0"/>
                </a:lnTo>
                <a:lnTo>
                  <a:pt x="2806423" y="0"/>
                </a:lnTo>
                <a:lnTo>
                  <a:pt x="2975563" y="0"/>
                </a:lnTo>
                <a:lnTo>
                  <a:pt x="3029696" y="0"/>
                </a:lnTo>
                <a:lnTo>
                  <a:pt x="3216247" y="0"/>
                </a:lnTo>
                <a:lnTo>
                  <a:pt x="3464491" y="0"/>
                </a:lnTo>
                <a:lnTo>
                  <a:pt x="3476820" y="0"/>
                </a:lnTo>
                <a:lnTo>
                  <a:pt x="3508932" y="0"/>
                </a:lnTo>
                <a:cubicBezTo>
                  <a:pt x="3508932" y="0"/>
                  <a:pt x="3508932" y="0"/>
                  <a:pt x="3518154" y="0"/>
                </a:cubicBezTo>
                <a:lnTo>
                  <a:pt x="3563124" y="0"/>
                </a:lnTo>
                <a:lnTo>
                  <a:pt x="3568615" y="0"/>
                </a:lnTo>
                <a:lnTo>
                  <a:pt x="3582711" y="0"/>
                </a:lnTo>
                <a:lnTo>
                  <a:pt x="3607047" y="0"/>
                </a:lnTo>
                <a:lnTo>
                  <a:pt x="3711363" y="0"/>
                </a:lnTo>
                <a:lnTo>
                  <a:pt x="3757936" y="0"/>
                </a:lnTo>
                <a:lnTo>
                  <a:pt x="3914505" y="0"/>
                </a:lnTo>
                <a:lnTo>
                  <a:pt x="4099165" y="0"/>
                </a:lnTo>
                <a:cubicBezTo>
                  <a:pt x="4099165" y="0"/>
                  <a:pt x="4099165" y="0"/>
                  <a:pt x="4176573" y="0"/>
                </a:cubicBezTo>
                <a:cubicBezTo>
                  <a:pt x="4176573" y="0"/>
                  <a:pt x="4176573" y="0"/>
                  <a:pt x="4211043" y="0"/>
                </a:cubicBezTo>
                <a:lnTo>
                  <a:pt x="4249415" y="0"/>
                </a:lnTo>
                <a:lnTo>
                  <a:pt x="4292911" y="0"/>
                </a:lnTo>
                <a:cubicBezTo>
                  <a:pt x="4370470" y="0"/>
                  <a:pt x="4499735" y="0"/>
                  <a:pt x="4715176" y="0"/>
                </a:cubicBezTo>
                <a:lnTo>
                  <a:pt x="4749035" y="0"/>
                </a:lnTo>
                <a:lnTo>
                  <a:pt x="5107279" y="0"/>
                </a:lnTo>
                <a:lnTo>
                  <a:pt x="5446306" y="0"/>
                </a:lnTo>
                <a:lnTo>
                  <a:pt x="5654500" y="0"/>
                </a:lnTo>
                <a:lnTo>
                  <a:pt x="5879355" y="0"/>
                </a:lnTo>
                <a:lnTo>
                  <a:pt x="6374171" y="0"/>
                </a:lnTo>
                <a:lnTo>
                  <a:pt x="6382691" y="0"/>
                </a:lnTo>
                <a:cubicBezTo>
                  <a:pt x="6392367" y="0"/>
                  <a:pt x="6402043" y="5258"/>
                  <a:pt x="6406881" y="10516"/>
                </a:cubicBezTo>
                <a:cubicBezTo>
                  <a:pt x="6406881" y="10516"/>
                  <a:pt x="6411719" y="10516"/>
                  <a:pt x="6411719" y="15774"/>
                </a:cubicBezTo>
                <a:cubicBezTo>
                  <a:pt x="6411719" y="15774"/>
                  <a:pt x="6411719" y="15774"/>
                  <a:pt x="6412418" y="16534"/>
                </a:cubicBezTo>
                <a:lnTo>
                  <a:pt x="6413765" y="17998"/>
                </a:lnTo>
                <a:lnTo>
                  <a:pt x="6418286" y="21854"/>
                </a:lnTo>
                <a:cubicBezTo>
                  <a:pt x="6439669" y="40092"/>
                  <a:pt x="6525203" y="113046"/>
                  <a:pt x="6867337" y="404863"/>
                </a:cubicBezTo>
                <a:cubicBezTo>
                  <a:pt x="6885830" y="415379"/>
                  <a:pt x="6885830" y="436411"/>
                  <a:pt x="6867337" y="452185"/>
                </a:cubicBezTo>
                <a:cubicBezTo>
                  <a:pt x="6867337" y="452185"/>
                  <a:pt x="6867337" y="452185"/>
                  <a:pt x="6491457" y="772784"/>
                </a:cubicBezTo>
                <a:lnTo>
                  <a:pt x="6413765" y="839050"/>
                </a:lnTo>
                <a:lnTo>
                  <a:pt x="6411719" y="841273"/>
                </a:lnTo>
                <a:cubicBezTo>
                  <a:pt x="6411719" y="841273"/>
                  <a:pt x="6406881" y="841273"/>
                  <a:pt x="6406881" y="846531"/>
                </a:cubicBezTo>
                <a:cubicBezTo>
                  <a:pt x="6402043" y="851789"/>
                  <a:pt x="6392367" y="857047"/>
                  <a:pt x="6382691" y="857047"/>
                </a:cubicBezTo>
                <a:lnTo>
                  <a:pt x="6374171" y="857047"/>
                </a:lnTo>
                <a:lnTo>
                  <a:pt x="6368680" y="857047"/>
                </a:lnTo>
                <a:lnTo>
                  <a:pt x="6348221" y="857047"/>
                </a:lnTo>
                <a:lnTo>
                  <a:pt x="6330248" y="857047"/>
                </a:lnTo>
                <a:lnTo>
                  <a:pt x="6266353" y="857047"/>
                </a:lnTo>
                <a:lnTo>
                  <a:pt x="6225932" y="857047"/>
                </a:lnTo>
                <a:lnTo>
                  <a:pt x="6106926" y="857047"/>
                </a:lnTo>
                <a:lnTo>
                  <a:pt x="6022790" y="857047"/>
                </a:lnTo>
                <a:lnTo>
                  <a:pt x="5844088" y="857047"/>
                </a:lnTo>
                <a:lnTo>
                  <a:pt x="5687880" y="857047"/>
                </a:lnTo>
                <a:lnTo>
                  <a:pt x="5451985" y="857047"/>
                </a:lnTo>
                <a:lnTo>
                  <a:pt x="5188261" y="857047"/>
                </a:lnTo>
                <a:lnTo>
                  <a:pt x="4904764" y="857047"/>
                </a:lnTo>
                <a:lnTo>
                  <a:pt x="4490989" y="857047"/>
                </a:lnTo>
                <a:lnTo>
                  <a:pt x="4176573" y="857047"/>
                </a:lnTo>
                <a:cubicBezTo>
                  <a:pt x="4176573" y="857047"/>
                  <a:pt x="4176573" y="857047"/>
                  <a:pt x="4099165" y="857047"/>
                </a:cubicBezTo>
                <a:cubicBezTo>
                  <a:pt x="4099165" y="857047"/>
                  <a:pt x="4099165" y="857047"/>
                  <a:pt x="4089943" y="857047"/>
                </a:cubicBezTo>
                <a:lnTo>
                  <a:pt x="4057940" y="857047"/>
                </a:lnTo>
                <a:lnTo>
                  <a:pt x="4025386" y="857047"/>
                </a:lnTo>
                <a:cubicBezTo>
                  <a:pt x="3988496" y="857047"/>
                  <a:pt x="3933162" y="857047"/>
                  <a:pt x="3850160" y="857047"/>
                </a:cubicBezTo>
                <a:lnTo>
                  <a:pt x="3563124" y="857047"/>
                </a:lnTo>
                <a:lnTo>
                  <a:pt x="3550795" y="857047"/>
                </a:lnTo>
                <a:lnTo>
                  <a:pt x="3508932" y="857047"/>
                </a:lnTo>
                <a:cubicBezTo>
                  <a:pt x="3508932" y="857047"/>
                  <a:pt x="3508932" y="857047"/>
                  <a:pt x="3483683" y="857047"/>
                </a:cubicBezTo>
                <a:lnTo>
                  <a:pt x="3464491" y="857047"/>
                </a:lnTo>
                <a:lnTo>
                  <a:pt x="3452740" y="857047"/>
                </a:lnTo>
                <a:lnTo>
                  <a:pt x="3423719" y="857047"/>
                </a:lnTo>
                <a:lnTo>
                  <a:pt x="3370481" y="857047"/>
                </a:lnTo>
                <a:lnTo>
                  <a:pt x="3306946" y="857047"/>
                </a:lnTo>
                <a:lnTo>
                  <a:pt x="3147208" y="857047"/>
                </a:lnTo>
                <a:lnTo>
                  <a:pt x="3114429" y="857047"/>
                </a:lnTo>
                <a:lnTo>
                  <a:pt x="2960658" y="857047"/>
                </a:lnTo>
                <a:lnTo>
                  <a:pt x="2827230" y="857047"/>
                </a:lnTo>
                <a:lnTo>
                  <a:pt x="2712413" y="857047"/>
                </a:lnTo>
                <a:lnTo>
                  <a:pt x="2680242" y="857047"/>
                </a:lnTo>
                <a:lnTo>
                  <a:pt x="2603835" y="857047"/>
                </a:lnTo>
                <a:lnTo>
                  <a:pt x="2455042" y="857047"/>
                </a:lnTo>
                <a:lnTo>
                  <a:pt x="2426415" y="857047"/>
                </a:lnTo>
                <a:lnTo>
                  <a:pt x="2209736" y="857047"/>
                </a:lnTo>
                <a:lnTo>
                  <a:pt x="1893047" y="857047"/>
                </a:lnTo>
                <a:cubicBezTo>
                  <a:pt x="1893047" y="857047"/>
                  <a:pt x="1893047" y="857047"/>
                  <a:pt x="1885034" y="857047"/>
                </a:cubicBezTo>
                <a:lnTo>
                  <a:pt x="1843786" y="857047"/>
                </a:lnTo>
                <a:lnTo>
                  <a:pt x="1828944" y="857047"/>
                </a:lnTo>
                <a:cubicBezTo>
                  <a:pt x="1764840" y="857047"/>
                  <a:pt x="1636634" y="857047"/>
                  <a:pt x="1380221" y="857047"/>
                </a:cubicBezTo>
                <a:lnTo>
                  <a:pt x="1333065" y="857047"/>
                </a:lnTo>
                <a:cubicBezTo>
                  <a:pt x="1136016" y="857047"/>
                  <a:pt x="910816" y="857047"/>
                  <a:pt x="653445" y="857047"/>
                </a:cubicBezTo>
                <a:cubicBezTo>
                  <a:pt x="653445" y="857047"/>
                  <a:pt x="653445" y="857047"/>
                  <a:pt x="0" y="857047"/>
                </a:cubicBezTo>
                <a:cubicBezTo>
                  <a:pt x="0" y="857047"/>
                  <a:pt x="0" y="857047"/>
                  <a:pt x="0"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7666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40D2F-00B7-7AC8-D68A-8ED6B66AC2E9}"/>
              </a:ext>
            </a:extLst>
          </p:cNvPr>
          <p:cNvSpPr>
            <a:spLocks noGrp="1"/>
          </p:cNvSpPr>
          <p:nvPr>
            <p:ph type="title"/>
          </p:nvPr>
        </p:nvSpPr>
        <p:spPr/>
        <p:txBody>
          <a:bodyPr/>
          <a:lstStyle/>
          <a:p>
            <a:r>
              <a:rPr lang="en-US" b="1">
                <a:solidFill>
                  <a:srgbClr val="030000"/>
                </a:solidFill>
              </a:rPr>
              <a:t>Core Medicine Rotation Interviews</a:t>
            </a:r>
          </a:p>
        </p:txBody>
      </p:sp>
      <p:sp>
        <p:nvSpPr>
          <p:cNvPr id="3" name="Content Placeholder 2">
            <a:extLst>
              <a:ext uri="{FF2B5EF4-FFF2-40B4-BE49-F238E27FC236}">
                <a16:creationId xmlns:a16="http://schemas.microsoft.com/office/drawing/2014/main" id="{35AB312E-F05A-D326-25D8-4BBEC2C26B3C}"/>
              </a:ext>
            </a:extLst>
          </p:cNvPr>
          <p:cNvSpPr>
            <a:spLocks noGrp="1"/>
          </p:cNvSpPr>
          <p:nvPr>
            <p:ph idx="1"/>
          </p:nvPr>
        </p:nvSpPr>
        <p:spPr>
          <a:xfrm>
            <a:off x="2589212" y="1440493"/>
            <a:ext cx="8915400" cy="4935255"/>
          </a:xfrm>
        </p:spPr>
        <p:txBody>
          <a:bodyPr vert="horz" lIns="91440" tIns="45720" rIns="91440" bIns="45720" rtlCol="0" anchor="t">
            <a:noAutofit/>
          </a:bodyPr>
          <a:lstStyle/>
          <a:p>
            <a:r>
              <a:rPr lang="en-US" sz="2100">
                <a:latin typeface="Calibri"/>
                <a:ea typeface="Calibri"/>
                <a:cs typeface="Calibri"/>
              </a:rPr>
              <a:t>Confirm interviewed rotation coordinator/provider is involved in training</a:t>
            </a:r>
          </a:p>
          <a:p>
            <a:r>
              <a:rPr lang="en-US" sz="2100">
                <a:latin typeface="Calibri"/>
                <a:ea typeface="Calibri"/>
                <a:cs typeface="Calibri"/>
              </a:rPr>
              <a:t>Outline design of rotation – days/hours/length/location of rotation</a:t>
            </a:r>
          </a:p>
          <a:p>
            <a:pPr lvl="1"/>
            <a:r>
              <a:rPr lang="en-US" sz="2100">
                <a:latin typeface="Calibri"/>
                <a:ea typeface="Calibri"/>
                <a:cs typeface="Calibri"/>
              </a:rPr>
              <a:t>Hands-on versus </a:t>
            </a:r>
            <a:r>
              <a:rPr lang="en-US" sz="2000">
                <a:latin typeface="Calibri"/>
                <a:ea typeface="Calibri"/>
                <a:cs typeface="Calibri"/>
              </a:rPr>
              <a:t>observational</a:t>
            </a:r>
            <a:r>
              <a:rPr lang="en-US" sz="2100">
                <a:latin typeface="Calibri"/>
                <a:ea typeface="Calibri"/>
                <a:cs typeface="Calibri"/>
              </a:rPr>
              <a:t> and inpatient and/or outpatient</a:t>
            </a:r>
          </a:p>
          <a:p>
            <a:r>
              <a:rPr lang="en-US" sz="2100">
                <a:latin typeface="Calibri"/>
                <a:ea typeface="Calibri"/>
                <a:cs typeface="Calibri"/>
              </a:rPr>
              <a:t>Confirm annual receipt of training schedule</a:t>
            </a:r>
          </a:p>
          <a:p>
            <a:r>
              <a:rPr lang="en-US" sz="2100">
                <a:latin typeface="Calibri"/>
                <a:ea typeface="Calibri"/>
                <a:cs typeface="Calibri"/>
              </a:rPr>
              <a:t>Confirm knowledge of competencies – residents meet expectations</a:t>
            </a:r>
          </a:p>
          <a:p>
            <a:r>
              <a:rPr lang="en-US" sz="2100">
                <a:latin typeface="Calibri"/>
                <a:ea typeface="Calibri"/>
                <a:cs typeface="Calibri"/>
              </a:rPr>
              <a:t>Complete assessment documents and ensure that they line up with competencies</a:t>
            </a:r>
          </a:p>
          <a:p>
            <a:r>
              <a:rPr lang="en-US" sz="2100">
                <a:latin typeface="Calibri"/>
                <a:ea typeface="Calibri"/>
                <a:cs typeface="Calibri"/>
              </a:rPr>
              <a:t>Confirm rotation is of sufficient length/design to achieve competencies</a:t>
            </a:r>
          </a:p>
          <a:p>
            <a:r>
              <a:rPr lang="en-US" sz="2100">
                <a:latin typeface="Calibri"/>
                <a:ea typeface="Calibri"/>
                <a:cs typeface="Calibri"/>
              </a:rPr>
              <a:t>Other trainees present at the same time and assuring equity</a:t>
            </a:r>
          </a:p>
          <a:p>
            <a:r>
              <a:rPr lang="en-US" sz="2100">
                <a:latin typeface="Calibri"/>
                <a:ea typeface="Calibri"/>
                <a:cs typeface="Calibri"/>
              </a:rPr>
              <a:t>Residents getting pulled from rotation</a:t>
            </a:r>
          </a:p>
          <a:p>
            <a:r>
              <a:rPr lang="en-US" sz="2100">
                <a:latin typeface="Calibri"/>
                <a:ea typeface="Calibri"/>
                <a:cs typeface="Calibri"/>
              </a:rPr>
              <a:t>Availability of didactic experiences</a:t>
            </a:r>
          </a:p>
          <a:p>
            <a:r>
              <a:rPr lang="en-US" sz="2100">
                <a:latin typeface="Calibri"/>
                <a:ea typeface="Calibri"/>
                <a:cs typeface="Calibri"/>
              </a:rPr>
              <a:t>Final questions/comments/suggestions they may have for the program</a:t>
            </a:r>
          </a:p>
          <a:p>
            <a:endParaRPr lang="en-US"/>
          </a:p>
        </p:txBody>
      </p:sp>
    </p:spTree>
    <p:extLst>
      <p:ext uri="{BB962C8B-B14F-4D97-AF65-F5344CB8AC3E}">
        <p14:creationId xmlns:p14="http://schemas.microsoft.com/office/powerpoint/2010/main" val="39427020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5BB05-CD53-129C-7090-829C7074130C}"/>
              </a:ext>
            </a:extLst>
          </p:cNvPr>
          <p:cNvSpPr>
            <a:spLocks noGrp="1"/>
          </p:cNvSpPr>
          <p:nvPr>
            <p:ph type="title"/>
          </p:nvPr>
        </p:nvSpPr>
        <p:spPr/>
        <p:txBody>
          <a:bodyPr/>
          <a:lstStyle/>
          <a:p>
            <a:r>
              <a:rPr lang="en-US" b="1">
                <a:solidFill>
                  <a:schemeClr val="tx1"/>
                </a:solidFill>
              </a:rPr>
              <a:t>Core</a:t>
            </a:r>
            <a:r>
              <a:rPr lang="en-US">
                <a:solidFill>
                  <a:schemeClr val="tx1"/>
                </a:solidFill>
              </a:rPr>
              <a:t> </a:t>
            </a:r>
            <a:r>
              <a:rPr lang="en-US" b="1">
                <a:solidFill>
                  <a:schemeClr val="tx1"/>
                </a:solidFill>
              </a:rPr>
              <a:t>Surgery Rotations</a:t>
            </a:r>
          </a:p>
        </p:txBody>
      </p:sp>
      <p:sp>
        <p:nvSpPr>
          <p:cNvPr id="3" name="Content Placeholder 2">
            <a:extLst>
              <a:ext uri="{FF2B5EF4-FFF2-40B4-BE49-F238E27FC236}">
                <a16:creationId xmlns:a16="http://schemas.microsoft.com/office/drawing/2014/main" id="{0AFA5CC7-490E-E224-0863-E8B5E7AB7899}"/>
              </a:ext>
            </a:extLst>
          </p:cNvPr>
          <p:cNvSpPr>
            <a:spLocks noGrp="1"/>
          </p:cNvSpPr>
          <p:nvPr>
            <p:ph idx="1"/>
          </p:nvPr>
        </p:nvSpPr>
        <p:spPr>
          <a:xfrm>
            <a:off x="2592925" y="1517904"/>
            <a:ext cx="8915400" cy="5340095"/>
          </a:xfrm>
        </p:spPr>
        <p:txBody>
          <a:bodyPr vert="horz" lIns="91440" tIns="45720" rIns="91440" bIns="45720" rtlCol="0" anchor="t">
            <a:noAutofit/>
          </a:bodyPr>
          <a:lstStyle/>
          <a:p>
            <a:r>
              <a:rPr lang="en-US">
                <a:latin typeface="Calibri"/>
                <a:ea typeface="Calibri"/>
                <a:cs typeface="Calibri"/>
              </a:rPr>
              <a:t>Confirm interviewed rotation coordinator/provider is involved in training</a:t>
            </a:r>
          </a:p>
          <a:p>
            <a:r>
              <a:rPr lang="en-US">
                <a:latin typeface="Calibri"/>
                <a:ea typeface="Calibri"/>
                <a:cs typeface="Calibri"/>
              </a:rPr>
              <a:t>Outline design of rotation – days/hours/length/location of rotation</a:t>
            </a:r>
          </a:p>
          <a:p>
            <a:pPr lvl="1"/>
            <a:r>
              <a:rPr lang="en-US" sz="1800">
                <a:latin typeface="Calibri"/>
                <a:ea typeface="Calibri"/>
                <a:cs typeface="Calibri"/>
              </a:rPr>
              <a:t>Hands-on versus observational, and inpatient, outpatient and/or OR experiences</a:t>
            </a:r>
          </a:p>
          <a:p>
            <a:r>
              <a:rPr lang="en-US">
                <a:latin typeface="Calibri"/>
                <a:ea typeface="Calibri"/>
                <a:cs typeface="Calibri"/>
              </a:rPr>
              <a:t>Confirm annual receipt of training schedule</a:t>
            </a:r>
          </a:p>
          <a:p>
            <a:r>
              <a:rPr lang="en-US">
                <a:latin typeface="Calibri"/>
                <a:ea typeface="Calibri"/>
                <a:cs typeface="Calibri"/>
              </a:rPr>
              <a:t>Confirm knowledge of competencies – residents meeting expectations</a:t>
            </a:r>
          </a:p>
          <a:p>
            <a:r>
              <a:rPr lang="en-US">
                <a:latin typeface="Calibri"/>
                <a:ea typeface="Calibri"/>
                <a:cs typeface="Calibri"/>
              </a:rPr>
              <a:t>Complete assessment documents and ensure that they line up with competencies</a:t>
            </a:r>
          </a:p>
          <a:p>
            <a:r>
              <a:rPr lang="en-US">
                <a:latin typeface="Calibri"/>
                <a:ea typeface="Calibri"/>
                <a:cs typeface="Calibri"/>
              </a:rPr>
              <a:t>Confirm rotation is of sufficient length/design to achieve competencies</a:t>
            </a:r>
          </a:p>
          <a:p>
            <a:r>
              <a:rPr lang="en-US">
                <a:latin typeface="Calibri"/>
                <a:ea typeface="Calibri"/>
                <a:cs typeface="Calibri"/>
              </a:rPr>
              <a:t>Other trainees present at the same time and assuring equity</a:t>
            </a:r>
          </a:p>
          <a:p>
            <a:pPr lvl="1"/>
            <a:r>
              <a:rPr lang="en-US" sz="1800">
                <a:latin typeface="Calibri"/>
                <a:ea typeface="Calibri"/>
                <a:cs typeface="Calibri"/>
              </a:rPr>
              <a:t>Who gets 1</a:t>
            </a:r>
            <a:r>
              <a:rPr lang="en-US" sz="1800" baseline="30000">
                <a:latin typeface="Calibri"/>
                <a:ea typeface="Calibri"/>
                <a:cs typeface="Calibri"/>
              </a:rPr>
              <a:t>st</a:t>
            </a:r>
            <a:r>
              <a:rPr lang="en-US" sz="1800">
                <a:latin typeface="Calibri"/>
                <a:ea typeface="Calibri"/>
                <a:cs typeface="Calibri"/>
              </a:rPr>
              <a:t> assist and how it is determined especially when scope is podiatric</a:t>
            </a:r>
          </a:p>
          <a:p>
            <a:r>
              <a:rPr lang="en-US">
                <a:latin typeface="Calibri"/>
                <a:ea typeface="Calibri"/>
                <a:cs typeface="Calibri"/>
              </a:rPr>
              <a:t>Residents getting pulled from rotation</a:t>
            </a:r>
          </a:p>
          <a:p>
            <a:r>
              <a:rPr lang="en-US">
                <a:latin typeface="Calibri"/>
                <a:ea typeface="Calibri"/>
                <a:cs typeface="Calibri"/>
              </a:rPr>
              <a:t>Availability of didactic experiences </a:t>
            </a:r>
          </a:p>
          <a:p>
            <a:r>
              <a:rPr lang="en-US">
                <a:latin typeface="Calibri"/>
                <a:ea typeface="Calibri"/>
                <a:cs typeface="Calibri"/>
              </a:rPr>
              <a:t>Final questions/comments/suggestions they may have for the program</a:t>
            </a:r>
          </a:p>
          <a:p>
            <a:endParaRPr lang="en-US"/>
          </a:p>
        </p:txBody>
      </p:sp>
    </p:spTree>
    <p:extLst>
      <p:ext uri="{BB962C8B-B14F-4D97-AF65-F5344CB8AC3E}">
        <p14:creationId xmlns:p14="http://schemas.microsoft.com/office/powerpoint/2010/main" val="10952277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484FE-8428-F1A9-C627-D66D04CB72BD}"/>
              </a:ext>
            </a:extLst>
          </p:cNvPr>
          <p:cNvSpPr>
            <a:spLocks noGrp="1"/>
          </p:cNvSpPr>
          <p:nvPr>
            <p:ph type="title"/>
          </p:nvPr>
        </p:nvSpPr>
        <p:spPr/>
        <p:txBody>
          <a:bodyPr/>
          <a:lstStyle/>
          <a:p>
            <a:r>
              <a:rPr lang="en-US" b="1">
                <a:solidFill>
                  <a:schemeClr val="tx1"/>
                </a:solidFill>
              </a:rPr>
              <a:t>Orthopedic Rotation Interview</a:t>
            </a:r>
          </a:p>
        </p:txBody>
      </p:sp>
      <p:sp>
        <p:nvSpPr>
          <p:cNvPr id="3" name="Content Placeholder 2">
            <a:extLst>
              <a:ext uri="{FF2B5EF4-FFF2-40B4-BE49-F238E27FC236}">
                <a16:creationId xmlns:a16="http://schemas.microsoft.com/office/drawing/2014/main" id="{457D5170-65E9-BF37-29C0-1664CCB9FFC3}"/>
              </a:ext>
            </a:extLst>
          </p:cNvPr>
          <p:cNvSpPr>
            <a:spLocks noGrp="1"/>
          </p:cNvSpPr>
          <p:nvPr>
            <p:ph idx="1"/>
          </p:nvPr>
        </p:nvSpPr>
        <p:spPr>
          <a:xfrm>
            <a:off x="2304789" y="2133600"/>
            <a:ext cx="9199823" cy="4100290"/>
          </a:xfrm>
        </p:spPr>
        <p:txBody>
          <a:bodyPr vert="horz" lIns="91440" tIns="45720" rIns="91440" bIns="45720" rtlCol="0" anchor="t">
            <a:noAutofit/>
          </a:bodyPr>
          <a:lstStyle/>
          <a:p>
            <a:r>
              <a:rPr lang="en-US" sz="2200">
                <a:latin typeface="Calibri"/>
                <a:ea typeface="Calibri"/>
                <a:cs typeface="Calibri"/>
              </a:rPr>
              <a:t>May include additional questions delineating</a:t>
            </a:r>
          </a:p>
          <a:p>
            <a:pPr lvl="1"/>
            <a:r>
              <a:rPr lang="en-US" sz="2200">
                <a:latin typeface="Calibri"/>
                <a:ea typeface="Calibri"/>
                <a:cs typeface="Calibri"/>
              </a:rPr>
              <a:t>Presence of orthopedic residency or fellowship programs</a:t>
            </a:r>
          </a:p>
          <a:p>
            <a:pPr lvl="1"/>
            <a:r>
              <a:rPr lang="en-US" sz="2200">
                <a:latin typeface="Calibri"/>
                <a:ea typeface="Calibri"/>
                <a:cs typeface="Calibri"/>
              </a:rPr>
              <a:t>Number and type of trainees present during cases</a:t>
            </a:r>
          </a:p>
          <a:p>
            <a:pPr lvl="1"/>
            <a:r>
              <a:rPr lang="en-US" sz="2200">
                <a:latin typeface="Calibri"/>
                <a:ea typeface="Calibri"/>
                <a:cs typeface="Calibri"/>
              </a:rPr>
              <a:t>Determination of 1</a:t>
            </a:r>
            <a:r>
              <a:rPr lang="en-US" sz="2200" baseline="30000">
                <a:latin typeface="Calibri"/>
                <a:ea typeface="Calibri"/>
                <a:cs typeface="Calibri"/>
              </a:rPr>
              <a:t>st</a:t>
            </a:r>
            <a:r>
              <a:rPr lang="en-US" sz="2200">
                <a:latin typeface="Calibri"/>
                <a:ea typeface="Calibri"/>
                <a:cs typeface="Calibri"/>
              </a:rPr>
              <a:t> assist</a:t>
            </a:r>
          </a:p>
          <a:p>
            <a:pPr lvl="1"/>
            <a:r>
              <a:rPr lang="en-US" sz="2200">
                <a:latin typeface="Calibri"/>
                <a:ea typeface="Calibri"/>
                <a:cs typeface="Calibri"/>
              </a:rPr>
              <a:t>Documenting podiatric resident involvement </a:t>
            </a:r>
            <a:r>
              <a:rPr lang="en-US" sz="2200">
                <a:solidFill>
                  <a:srgbClr val="404040"/>
                </a:solidFill>
                <a:latin typeface="Calibri"/>
                <a:ea typeface="Calibri"/>
                <a:cs typeface="Calibri"/>
              </a:rPr>
              <a:t>-</a:t>
            </a:r>
            <a:r>
              <a:rPr lang="en-US" sz="2200">
                <a:latin typeface="Calibri"/>
                <a:ea typeface="Calibri"/>
                <a:cs typeface="Calibri"/>
              </a:rPr>
              <a:t> OP reports/charts</a:t>
            </a:r>
          </a:p>
          <a:p>
            <a:pPr lvl="1"/>
            <a:r>
              <a:rPr lang="en-US" sz="2200">
                <a:latin typeface="Calibri"/>
                <a:ea typeface="Calibri"/>
                <a:cs typeface="Calibri"/>
              </a:rPr>
              <a:t>Extent of overall involvement in surgical/ortho cases</a:t>
            </a:r>
          </a:p>
          <a:p>
            <a:pPr lvl="1"/>
            <a:r>
              <a:rPr lang="en-US" sz="2200">
                <a:latin typeface="Calibri"/>
                <a:ea typeface="Calibri"/>
                <a:cs typeface="Calibri"/>
              </a:rPr>
              <a:t>Extent of involvement in ER/inpatient/outpatient evaluation of patients</a:t>
            </a:r>
          </a:p>
          <a:p>
            <a:pPr lvl="1"/>
            <a:r>
              <a:rPr lang="en-US" sz="2200">
                <a:latin typeface="Calibri"/>
                <a:ea typeface="Calibri"/>
                <a:cs typeface="Calibri"/>
              </a:rPr>
              <a:t>Determine protocol for 1</a:t>
            </a:r>
            <a:r>
              <a:rPr lang="en-US" sz="2200" baseline="30000">
                <a:latin typeface="Calibri"/>
                <a:ea typeface="Calibri"/>
                <a:cs typeface="Calibri"/>
              </a:rPr>
              <a:t>st</a:t>
            </a:r>
            <a:r>
              <a:rPr lang="en-US" sz="2200">
                <a:latin typeface="Calibri"/>
                <a:ea typeface="Calibri"/>
                <a:cs typeface="Calibri"/>
              </a:rPr>
              <a:t> call to ER for lower extremity trauma cases</a:t>
            </a:r>
          </a:p>
        </p:txBody>
      </p:sp>
    </p:spTree>
    <p:extLst>
      <p:ext uri="{BB962C8B-B14F-4D97-AF65-F5344CB8AC3E}">
        <p14:creationId xmlns:p14="http://schemas.microsoft.com/office/powerpoint/2010/main" val="10414400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C1937-7121-8D35-A5BA-BDE26FBC8571}"/>
              </a:ext>
            </a:extLst>
          </p:cNvPr>
          <p:cNvSpPr>
            <a:spLocks noGrp="1"/>
          </p:cNvSpPr>
          <p:nvPr>
            <p:ph type="title"/>
          </p:nvPr>
        </p:nvSpPr>
        <p:spPr/>
        <p:txBody>
          <a:bodyPr/>
          <a:lstStyle/>
          <a:p>
            <a:r>
              <a:rPr lang="en-US" b="1">
                <a:solidFill>
                  <a:schemeClr val="tx1"/>
                </a:solidFill>
              </a:rPr>
              <a:t>Anesthesiology and Emergency Medicine Interviews</a:t>
            </a:r>
          </a:p>
        </p:txBody>
      </p:sp>
      <p:sp>
        <p:nvSpPr>
          <p:cNvPr id="3" name="Content Placeholder 2">
            <a:extLst>
              <a:ext uri="{FF2B5EF4-FFF2-40B4-BE49-F238E27FC236}">
                <a16:creationId xmlns:a16="http://schemas.microsoft.com/office/drawing/2014/main" id="{0B543411-6147-01B4-920B-0F9C7D107C93}"/>
              </a:ext>
            </a:extLst>
          </p:cNvPr>
          <p:cNvSpPr>
            <a:spLocks noGrp="1"/>
          </p:cNvSpPr>
          <p:nvPr>
            <p:ph idx="1"/>
          </p:nvPr>
        </p:nvSpPr>
        <p:spPr>
          <a:xfrm>
            <a:off x="3611300" y="2133600"/>
            <a:ext cx="7893311" cy="3777622"/>
          </a:xfrm>
        </p:spPr>
        <p:txBody>
          <a:bodyPr vert="horz" lIns="91440" tIns="45720" rIns="91440" bIns="45720" rtlCol="0" anchor="t">
            <a:normAutofit/>
          </a:bodyPr>
          <a:lstStyle/>
          <a:p>
            <a:r>
              <a:rPr lang="en-US" sz="2800">
                <a:latin typeface="Calibri"/>
                <a:ea typeface="Calibri"/>
                <a:cs typeface="Calibri"/>
              </a:rPr>
              <a:t>Anesthesiology</a:t>
            </a:r>
          </a:p>
          <a:p>
            <a:pPr lvl="1"/>
            <a:r>
              <a:rPr lang="en-US" sz="2400">
                <a:latin typeface="Calibri"/>
                <a:ea typeface="Calibri"/>
                <a:cs typeface="Calibri"/>
              </a:rPr>
              <a:t>Observation of resident/attending interactions/environment</a:t>
            </a:r>
          </a:p>
          <a:p>
            <a:pPr lvl="1"/>
            <a:r>
              <a:rPr lang="en-US" sz="2400">
                <a:latin typeface="Calibri"/>
                <a:ea typeface="Calibri"/>
                <a:cs typeface="Calibri"/>
              </a:rPr>
              <a:t>Case coverage and involvement</a:t>
            </a:r>
          </a:p>
          <a:p>
            <a:r>
              <a:rPr lang="en-US" sz="2800">
                <a:latin typeface="Calibri"/>
                <a:ea typeface="Calibri"/>
                <a:cs typeface="Calibri"/>
              </a:rPr>
              <a:t>Emergency Medicine</a:t>
            </a:r>
          </a:p>
          <a:p>
            <a:pPr lvl="1"/>
            <a:r>
              <a:rPr lang="en-US" sz="2400">
                <a:latin typeface="Calibri"/>
                <a:ea typeface="Calibri"/>
                <a:cs typeface="Calibri"/>
              </a:rPr>
              <a:t>Residents on consult/On-call activities</a:t>
            </a:r>
          </a:p>
          <a:p>
            <a:pPr lvl="1"/>
            <a:r>
              <a:rPr lang="en-US" sz="2400">
                <a:latin typeface="Calibri"/>
                <a:ea typeface="Calibri"/>
                <a:cs typeface="Calibri"/>
              </a:rPr>
              <a:t>If both orthopedic and podiatry presence, h</a:t>
            </a:r>
            <a:r>
              <a:rPr lang="en-US" sz="2200">
                <a:latin typeface="Calibri"/>
                <a:ea typeface="Calibri"/>
                <a:cs typeface="Calibri"/>
              </a:rPr>
              <a:t>ow are </a:t>
            </a:r>
            <a:r>
              <a:rPr lang="en-US" sz="2400">
                <a:latin typeface="Calibri"/>
                <a:ea typeface="Calibri"/>
                <a:cs typeface="Calibri"/>
              </a:rPr>
              <a:t>cases distributed?</a:t>
            </a:r>
          </a:p>
          <a:p>
            <a:endParaRPr lang="en-US"/>
          </a:p>
        </p:txBody>
      </p:sp>
    </p:spTree>
    <p:extLst>
      <p:ext uri="{BB962C8B-B14F-4D97-AF65-F5344CB8AC3E}">
        <p14:creationId xmlns:p14="http://schemas.microsoft.com/office/powerpoint/2010/main" val="7685102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27737A0-D7E0-4415-8E90-FD4F69E76C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0" name="Freeform 11">
              <a:extLst>
                <a:ext uri="{FF2B5EF4-FFF2-40B4-BE49-F238E27FC236}">
                  <a16:creationId xmlns:a16="http://schemas.microsoft.com/office/drawing/2014/main" id="{506CE375-B39D-4C51-A858-F4A383311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1" name="Freeform 12">
              <a:extLst>
                <a:ext uri="{FF2B5EF4-FFF2-40B4-BE49-F238E27FC236}">
                  <a16:creationId xmlns:a16="http://schemas.microsoft.com/office/drawing/2014/main" id="{64EA8B46-395C-41F6-BE09-548B108098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2" name="Freeform 13">
              <a:extLst>
                <a:ext uri="{FF2B5EF4-FFF2-40B4-BE49-F238E27FC236}">
                  <a16:creationId xmlns:a16="http://schemas.microsoft.com/office/drawing/2014/main" id="{BC7EDC6D-8B00-48D9-B8FD-9B5285FB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3" name="Freeform 14">
              <a:extLst>
                <a:ext uri="{FF2B5EF4-FFF2-40B4-BE49-F238E27FC236}">
                  <a16:creationId xmlns:a16="http://schemas.microsoft.com/office/drawing/2014/main" id="{DE4BD3C3-5C1B-4305-BFA1-9054820B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4" name="Freeform 15">
              <a:extLst>
                <a:ext uri="{FF2B5EF4-FFF2-40B4-BE49-F238E27FC236}">
                  <a16:creationId xmlns:a16="http://schemas.microsoft.com/office/drawing/2014/main" id="{4635ED79-E821-4CFD-9F97-D6137E5DCA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5" name="Freeform 16">
              <a:extLst>
                <a:ext uri="{FF2B5EF4-FFF2-40B4-BE49-F238E27FC236}">
                  <a16:creationId xmlns:a16="http://schemas.microsoft.com/office/drawing/2014/main" id="{92FD5F9A-0D1B-4304-AC95-EA6A4E70E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6" name="Freeform 17">
              <a:extLst>
                <a:ext uri="{FF2B5EF4-FFF2-40B4-BE49-F238E27FC236}">
                  <a16:creationId xmlns:a16="http://schemas.microsoft.com/office/drawing/2014/main" id="{E9BB96F9-6F99-413C-909E-6FCF017C1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7" name="Freeform 18">
              <a:extLst>
                <a:ext uri="{FF2B5EF4-FFF2-40B4-BE49-F238E27FC236}">
                  <a16:creationId xmlns:a16="http://schemas.microsoft.com/office/drawing/2014/main" id="{1CCAEE3F-DFD6-4F56-91DF-94C715261B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8" name="Freeform 19">
              <a:extLst>
                <a:ext uri="{FF2B5EF4-FFF2-40B4-BE49-F238E27FC236}">
                  <a16:creationId xmlns:a16="http://schemas.microsoft.com/office/drawing/2014/main" id="{A9965128-6557-433B-B75B-BDF307311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9" name="Freeform 20">
              <a:extLst>
                <a:ext uri="{FF2B5EF4-FFF2-40B4-BE49-F238E27FC236}">
                  <a16:creationId xmlns:a16="http://schemas.microsoft.com/office/drawing/2014/main" id="{6ACA7D22-11B5-4768-B195-51BF6E7C16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0" name="Freeform 21">
              <a:extLst>
                <a:ext uri="{FF2B5EF4-FFF2-40B4-BE49-F238E27FC236}">
                  <a16:creationId xmlns:a16="http://schemas.microsoft.com/office/drawing/2014/main" id="{A10AD997-8BE7-4F95-8B7C-4E59DA1AC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1" name="Freeform 22">
              <a:extLst>
                <a:ext uri="{FF2B5EF4-FFF2-40B4-BE49-F238E27FC236}">
                  <a16:creationId xmlns:a16="http://schemas.microsoft.com/office/drawing/2014/main" id="{DE270B5A-1647-4C9C-BA5F-6BC559F869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grpSp>
        <p:nvGrpSpPr>
          <p:cNvPr id="23" name="Group 22">
            <a:extLst>
              <a:ext uri="{FF2B5EF4-FFF2-40B4-BE49-F238E27FC236}">
                <a16:creationId xmlns:a16="http://schemas.microsoft.com/office/drawing/2014/main" id="{57D8AB18-1DD7-4D60-B9FA-190B47BB26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24" name="Freeform 27">
              <a:extLst>
                <a:ext uri="{FF2B5EF4-FFF2-40B4-BE49-F238E27FC236}">
                  <a16:creationId xmlns:a16="http://schemas.microsoft.com/office/drawing/2014/main" id="{AE3C8994-22F6-4B7D-B50B-80ECD1E2A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5" name="Freeform 28">
              <a:extLst>
                <a:ext uri="{FF2B5EF4-FFF2-40B4-BE49-F238E27FC236}">
                  <a16:creationId xmlns:a16="http://schemas.microsoft.com/office/drawing/2014/main" id="{DDCDE2FF-5BFC-4807-AB1E-D6928F8F4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6" name="Freeform 29">
              <a:extLst>
                <a:ext uri="{FF2B5EF4-FFF2-40B4-BE49-F238E27FC236}">
                  <a16:creationId xmlns:a16="http://schemas.microsoft.com/office/drawing/2014/main" id="{63EF93F1-6EAF-4409-A623-76533740E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7" name="Freeform 30">
              <a:extLst>
                <a:ext uri="{FF2B5EF4-FFF2-40B4-BE49-F238E27FC236}">
                  <a16:creationId xmlns:a16="http://schemas.microsoft.com/office/drawing/2014/main" id="{ED3B5256-3F5C-4FDE-8A9A-5A124E92B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8" name="Freeform 31">
              <a:extLst>
                <a:ext uri="{FF2B5EF4-FFF2-40B4-BE49-F238E27FC236}">
                  <a16:creationId xmlns:a16="http://schemas.microsoft.com/office/drawing/2014/main" id="{ED5D4282-BFB9-4BFC-A20D-18E1C4EEA6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9" name="Freeform 32">
              <a:extLst>
                <a:ext uri="{FF2B5EF4-FFF2-40B4-BE49-F238E27FC236}">
                  <a16:creationId xmlns:a16="http://schemas.microsoft.com/office/drawing/2014/main" id="{3E6394EB-0752-433A-BA70-AF42B45F17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0" name="Freeform 33">
              <a:extLst>
                <a:ext uri="{FF2B5EF4-FFF2-40B4-BE49-F238E27FC236}">
                  <a16:creationId xmlns:a16="http://schemas.microsoft.com/office/drawing/2014/main" id="{DF27BE5F-DA8D-4260-9D0D-69E9CE146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1" name="Freeform 34">
              <a:extLst>
                <a:ext uri="{FF2B5EF4-FFF2-40B4-BE49-F238E27FC236}">
                  <a16:creationId xmlns:a16="http://schemas.microsoft.com/office/drawing/2014/main" id="{9A6E5CBE-AE54-40B7-9A00-E3975FEACB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2" name="Freeform 35">
              <a:extLst>
                <a:ext uri="{FF2B5EF4-FFF2-40B4-BE49-F238E27FC236}">
                  <a16:creationId xmlns:a16="http://schemas.microsoft.com/office/drawing/2014/main" id="{6C307890-5461-4D51-ADA6-A3DA6D35B8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3" name="Freeform 36">
              <a:extLst>
                <a:ext uri="{FF2B5EF4-FFF2-40B4-BE49-F238E27FC236}">
                  <a16:creationId xmlns:a16="http://schemas.microsoft.com/office/drawing/2014/main" id="{3F9B7E4B-6412-4B97-AD48-30B1F61F3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4" name="Freeform 37">
              <a:extLst>
                <a:ext uri="{FF2B5EF4-FFF2-40B4-BE49-F238E27FC236}">
                  <a16:creationId xmlns:a16="http://schemas.microsoft.com/office/drawing/2014/main" id="{D345D359-869B-4305-B7D7-0B5C4FDEC1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5" name="Freeform 38">
              <a:extLst>
                <a:ext uri="{FF2B5EF4-FFF2-40B4-BE49-F238E27FC236}">
                  <a16:creationId xmlns:a16="http://schemas.microsoft.com/office/drawing/2014/main" id="{2F688B27-AEB8-45BD-9597-78A97EE0DD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sp>
        <p:nvSpPr>
          <p:cNvPr id="37" name="Rectangle 36">
            <a:extLst>
              <a:ext uri="{FF2B5EF4-FFF2-40B4-BE49-F238E27FC236}">
                <a16:creationId xmlns:a16="http://schemas.microsoft.com/office/drawing/2014/main" id="{4EB21FA6-8B6A-4699-8408-91E699800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9" name="Freeform 6">
            <a:extLst>
              <a:ext uri="{FF2B5EF4-FFF2-40B4-BE49-F238E27FC236}">
                <a16:creationId xmlns:a16="http://schemas.microsoft.com/office/drawing/2014/main" id="{BA1AABB7-0FD0-4445-8B8B-7A0C680C5C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41" name="Rectangle 40">
            <a:extLst>
              <a:ext uri="{FF2B5EF4-FFF2-40B4-BE49-F238E27FC236}">
                <a16:creationId xmlns:a16="http://schemas.microsoft.com/office/drawing/2014/main" id="{95FFA5E0-4C70-431D-A19D-18415F6C4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4" name="Picture 3" descr="A buffet table full of food  AI-generated content may be incorrect.">
            <a:extLst>
              <a:ext uri="{FF2B5EF4-FFF2-40B4-BE49-F238E27FC236}">
                <a16:creationId xmlns:a16="http://schemas.microsoft.com/office/drawing/2014/main" id="{1165F6A7-2860-3C0F-67A9-0B799307734C}"/>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5290" b="440"/>
          <a:stretch/>
        </p:blipFill>
        <p:spPr>
          <a:xfrm>
            <a:off x="20" y="10"/>
            <a:ext cx="12191980" cy="6857990"/>
          </a:xfrm>
          <a:prstGeom prst="rect">
            <a:avLst/>
          </a:prstGeom>
        </p:spPr>
      </p:pic>
      <p:sp>
        <p:nvSpPr>
          <p:cNvPr id="43" name="Freeform: Shape 42">
            <a:extLst>
              <a:ext uri="{FF2B5EF4-FFF2-40B4-BE49-F238E27FC236}">
                <a16:creationId xmlns:a16="http://schemas.microsoft.com/office/drawing/2014/main" id="{BBE55C11-4C41-45E4-A00F-83DEE6BB5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3632297"/>
            <a:ext cx="8609045" cy="2170389"/>
          </a:xfrm>
          <a:custGeom>
            <a:avLst/>
            <a:gdLst>
              <a:gd name="connsiteX0" fmla="*/ 0 w 7527616"/>
              <a:gd name="connsiteY0" fmla="*/ 0 h 2170389"/>
              <a:gd name="connsiteX1" fmla="*/ 85411 w 7527616"/>
              <a:gd name="connsiteY1" fmla="*/ 0 h 2170389"/>
              <a:gd name="connsiteX2" fmla="*/ 926533 w 7527616"/>
              <a:gd name="connsiteY2" fmla="*/ 0 h 2170389"/>
              <a:gd name="connsiteX3" fmla="*/ 1114264 w 7527616"/>
              <a:gd name="connsiteY3" fmla="*/ 0 h 2170389"/>
              <a:gd name="connsiteX4" fmla="*/ 6544376 w 7527616"/>
              <a:gd name="connsiteY4" fmla="*/ 0 h 2170389"/>
              <a:gd name="connsiteX5" fmla="*/ 6610082 w 7527616"/>
              <a:gd name="connsiteY5" fmla="*/ 26276 h 2170389"/>
              <a:gd name="connsiteX6" fmla="*/ 6619468 w 7527616"/>
              <a:gd name="connsiteY6" fmla="*/ 36786 h 2170389"/>
              <a:gd name="connsiteX7" fmla="*/ 7506496 w 7527616"/>
              <a:gd name="connsiteY7" fmla="*/ 1024760 h 2170389"/>
              <a:gd name="connsiteX8" fmla="*/ 7506496 w 7527616"/>
              <a:gd name="connsiteY8" fmla="*/ 1140374 h 2170389"/>
              <a:gd name="connsiteX9" fmla="*/ 6619468 w 7527616"/>
              <a:gd name="connsiteY9" fmla="*/ 2133603 h 2170389"/>
              <a:gd name="connsiteX10" fmla="*/ 6610082 w 7527616"/>
              <a:gd name="connsiteY10" fmla="*/ 2144113 h 2170389"/>
              <a:gd name="connsiteX11" fmla="*/ 6544376 w 7527616"/>
              <a:gd name="connsiteY11" fmla="*/ 2170389 h 2170389"/>
              <a:gd name="connsiteX12" fmla="*/ 1114264 w 7527616"/>
              <a:gd name="connsiteY12" fmla="*/ 2170389 h 2170389"/>
              <a:gd name="connsiteX13" fmla="*/ 926533 w 7527616"/>
              <a:gd name="connsiteY13" fmla="*/ 2170389 h 2170389"/>
              <a:gd name="connsiteX14" fmla="*/ 146150 w 7527616"/>
              <a:gd name="connsiteY14" fmla="*/ 2170389 h 2170389"/>
              <a:gd name="connsiteX15" fmla="*/ 0 w 7527616"/>
              <a:gd name="connsiteY15" fmla="*/ 2170389 h 2170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27616" h="2170389">
                <a:moveTo>
                  <a:pt x="0" y="0"/>
                </a:moveTo>
                <a:lnTo>
                  <a:pt x="85411" y="0"/>
                </a:lnTo>
                <a:cubicBezTo>
                  <a:pt x="290008" y="0"/>
                  <a:pt x="562804" y="0"/>
                  <a:pt x="926533" y="0"/>
                </a:cubicBezTo>
                <a:cubicBezTo>
                  <a:pt x="926533" y="0"/>
                  <a:pt x="926533" y="0"/>
                  <a:pt x="1114264" y="0"/>
                </a:cubicBezTo>
                <a:cubicBezTo>
                  <a:pt x="1114264" y="0"/>
                  <a:pt x="1114264" y="0"/>
                  <a:pt x="6544376" y="0"/>
                </a:cubicBezTo>
                <a:cubicBezTo>
                  <a:pt x="6567842" y="0"/>
                  <a:pt x="6591309" y="10510"/>
                  <a:pt x="6610082" y="26276"/>
                </a:cubicBezTo>
                <a:cubicBezTo>
                  <a:pt x="6614775" y="26276"/>
                  <a:pt x="6619468" y="31531"/>
                  <a:pt x="6619468" y="36786"/>
                </a:cubicBezTo>
                <a:cubicBezTo>
                  <a:pt x="6619468" y="36786"/>
                  <a:pt x="6619468" y="36786"/>
                  <a:pt x="7506496" y="1024760"/>
                </a:cubicBezTo>
                <a:cubicBezTo>
                  <a:pt x="7534656" y="1056291"/>
                  <a:pt x="7534656" y="1108843"/>
                  <a:pt x="7506496" y="1140374"/>
                </a:cubicBezTo>
                <a:cubicBezTo>
                  <a:pt x="7506496" y="1140374"/>
                  <a:pt x="7506496" y="1140374"/>
                  <a:pt x="6619468" y="2133603"/>
                </a:cubicBezTo>
                <a:cubicBezTo>
                  <a:pt x="6619468" y="2133603"/>
                  <a:pt x="6614775" y="2138858"/>
                  <a:pt x="6610082" y="2144113"/>
                </a:cubicBezTo>
                <a:cubicBezTo>
                  <a:pt x="6591309" y="2159879"/>
                  <a:pt x="6567842" y="2170389"/>
                  <a:pt x="6544376" y="2170389"/>
                </a:cubicBezTo>
                <a:cubicBezTo>
                  <a:pt x="6544376" y="2170389"/>
                  <a:pt x="6544376" y="2170389"/>
                  <a:pt x="1114264" y="2170389"/>
                </a:cubicBezTo>
                <a:cubicBezTo>
                  <a:pt x="1114264" y="2170389"/>
                  <a:pt x="1114264" y="2170389"/>
                  <a:pt x="926533" y="2170389"/>
                </a:cubicBezTo>
                <a:cubicBezTo>
                  <a:pt x="926533" y="2170389"/>
                  <a:pt x="926533" y="2170389"/>
                  <a:pt x="146150" y="2170389"/>
                </a:cubicBezTo>
                <a:lnTo>
                  <a:pt x="0" y="2170389"/>
                </a:lnTo>
                <a:close/>
              </a:path>
            </a:pathLst>
          </a:custGeom>
          <a:solidFill>
            <a:srgbClr val="7D321F">
              <a:alpha val="94000"/>
            </a:srgbClr>
          </a:solidFill>
          <a:ln>
            <a:noFill/>
          </a:ln>
        </p:spPr>
        <p:txBody>
          <a:bodyPr vert="horz" wrap="square" lIns="91440" tIns="45720" rIns="91440" bIns="4572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BCD12BCD-9270-E89A-3372-12E08E6F22F0}"/>
              </a:ext>
            </a:extLst>
          </p:cNvPr>
          <p:cNvSpPr>
            <a:spLocks noGrp="1"/>
          </p:cNvSpPr>
          <p:nvPr>
            <p:ph type="title"/>
          </p:nvPr>
        </p:nvSpPr>
        <p:spPr>
          <a:xfrm>
            <a:off x="1083733" y="3889218"/>
            <a:ext cx="6368312" cy="1032094"/>
          </a:xfrm>
        </p:spPr>
        <p:txBody>
          <a:bodyPr vert="horz" lIns="91440" tIns="45720" rIns="91440" bIns="45720" rtlCol="0" anchor="b">
            <a:normAutofit fontScale="90000"/>
          </a:bodyPr>
          <a:lstStyle/>
          <a:p>
            <a:pPr>
              <a:lnSpc>
                <a:spcPct val="90000"/>
              </a:lnSpc>
            </a:pPr>
            <a:r>
              <a:rPr lang="en-US" sz="2300">
                <a:solidFill>
                  <a:srgbClr val="FEFFFF"/>
                </a:solidFill>
              </a:rPr>
              <a:t>Lunch is typically a working lunch and sometimes includes the DPMs involved in the program.</a:t>
            </a:r>
          </a:p>
        </p:txBody>
      </p:sp>
    </p:spTree>
    <p:extLst>
      <p:ext uri="{BB962C8B-B14F-4D97-AF65-F5344CB8AC3E}">
        <p14:creationId xmlns:p14="http://schemas.microsoft.com/office/powerpoint/2010/main" val="338461767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694F3-37CF-2A8B-DC2E-6BE17C7AFD61}"/>
              </a:ext>
            </a:extLst>
          </p:cNvPr>
          <p:cNvSpPr>
            <a:spLocks noGrp="1"/>
          </p:cNvSpPr>
          <p:nvPr>
            <p:ph type="title"/>
          </p:nvPr>
        </p:nvSpPr>
        <p:spPr/>
        <p:txBody>
          <a:bodyPr/>
          <a:lstStyle/>
          <a:p>
            <a:r>
              <a:rPr lang="en-US" b="1">
                <a:solidFill>
                  <a:schemeClr val="tx1"/>
                </a:solidFill>
              </a:rPr>
              <a:t>DPM Interviews</a:t>
            </a:r>
          </a:p>
        </p:txBody>
      </p:sp>
      <p:sp>
        <p:nvSpPr>
          <p:cNvPr id="3" name="Content Placeholder 2">
            <a:extLst>
              <a:ext uri="{FF2B5EF4-FFF2-40B4-BE49-F238E27FC236}">
                <a16:creationId xmlns:a16="http://schemas.microsoft.com/office/drawing/2014/main" id="{F53E965B-090D-8909-AD73-C7A156429EBB}"/>
              </a:ext>
            </a:extLst>
          </p:cNvPr>
          <p:cNvSpPr>
            <a:spLocks noGrp="1"/>
          </p:cNvSpPr>
          <p:nvPr>
            <p:ph idx="1"/>
          </p:nvPr>
        </p:nvSpPr>
        <p:spPr>
          <a:xfrm>
            <a:off x="2589212" y="1490597"/>
            <a:ext cx="8915400" cy="4935255"/>
          </a:xfrm>
        </p:spPr>
        <p:txBody>
          <a:bodyPr vert="horz" lIns="91440" tIns="45720" rIns="91440" bIns="45720" rtlCol="0" anchor="t">
            <a:normAutofit lnSpcReduction="10000"/>
          </a:bodyPr>
          <a:lstStyle/>
          <a:p>
            <a:r>
              <a:rPr lang="en-US" sz="2400">
                <a:latin typeface="Calibri"/>
                <a:ea typeface="Calibri"/>
                <a:cs typeface="Calibri"/>
              </a:rPr>
              <a:t>Confirm involvement in training and extent of resident interaction</a:t>
            </a:r>
          </a:p>
          <a:p>
            <a:pPr lvl="1"/>
            <a:r>
              <a:rPr lang="en-US" sz="2400">
                <a:latin typeface="Calibri"/>
                <a:ea typeface="Calibri"/>
                <a:cs typeface="Calibri"/>
              </a:rPr>
              <a:t>Design/OR/inpatient/outpatient/private practice locations</a:t>
            </a:r>
          </a:p>
          <a:p>
            <a:r>
              <a:rPr lang="en-US" sz="2400">
                <a:latin typeface="Calibri"/>
                <a:ea typeface="Calibri"/>
                <a:cs typeface="Calibri"/>
              </a:rPr>
              <a:t>Call schedule and supervision of residents for rounds/OR</a:t>
            </a:r>
          </a:p>
          <a:p>
            <a:r>
              <a:rPr lang="en-US" sz="2400">
                <a:latin typeface="Calibri"/>
                <a:ea typeface="Calibri"/>
                <a:cs typeface="Calibri"/>
              </a:rPr>
              <a:t>Confirm knowledge/completion of competencies/assessments</a:t>
            </a:r>
          </a:p>
          <a:p>
            <a:r>
              <a:rPr lang="en-US" sz="2400">
                <a:latin typeface="Calibri"/>
                <a:ea typeface="Calibri"/>
                <a:cs typeface="Calibri"/>
              </a:rPr>
              <a:t>Resources sufficient to achieve MAVs/competencies</a:t>
            </a:r>
          </a:p>
          <a:p>
            <a:r>
              <a:rPr lang="en-US" sz="2400">
                <a:latin typeface="Calibri"/>
                <a:ea typeface="Calibri"/>
                <a:cs typeface="Calibri"/>
              </a:rPr>
              <a:t>Other trainees present/double scrubbing/assuring equity</a:t>
            </a:r>
          </a:p>
          <a:p>
            <a:r>
              <a:rPr lang="en-US" sz="2400">
                <a:latin typeface="Calibri"/>
                <a:ea typeface="Calibri"/>
                <a:cs typeface="Calibri"/>
              </a:rPr>
              <a:t>Case coverage and knowledge of residents getting pulled from core rotations</a:t>
            </a:r>
          </a:p>
          <a:p>
            <a:r>
              <a:rPr lang="en-US" sz="2400">
                <a:latin typeface="Calibri"/>
                <a:ea typeface="Calibri"/>
                <a:cs typeface="Calibri"/>
              </a:rPr>
              <a:t>Residents meeting expectations</a:t>
            </a:r>
          </a:p>
          <a:p>
            <a:r>
              <a:rPr lang="en-US" sz="2400">
                <a:latin typeface="Calibri"/>
                <a:ea typeface="Calibri"/>
                <a:cs typeface="Calibri"/>
              </a:rPr>
              <a:t>Presence of orthopedic service/residents/fellows – working environment</a:t>
            </a:r>
          </a:p>
        </p:txBody>
      </p:sp>
    </p:spTree>
    <p:extLst>
      <p:ext uri="{BB962C8B-B14F-4D97-AF65-F5344CB8AC3E}">
        <p14:creationId xmlns:p14="http://schemas.microsoft.com/office/powerpoint/2010/main" val="15743942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E8CAE-67FF-E281-7F76-C35C5B197D80}"/>
              </a:ext>
            </a:extLst>
          </p:cNvPr>
          <p:cNvSpPr>
            <a:spLocks noGrp="1"/>
          </p:cNvSpPr>
          <p:nvPr>
            <p:ph type="title"/>
          </p:nvPr>
        </p:nvSpPr>
        <p:spPr/>
        <p:txBody>
          <a:bodyPr/>
          <a:lstStyle/>
          <a:p>
            <a:r>
              <a:rPr lang="en-US" b="1">
                <a:solidFill>
                  <a:schemeClr val="tx1"/>
                </a:solidFill>
              </a:rPr>
              <a:t>DPM</a:t>
            </a:r>
            <a:r>
              <a:rPr lang="en-US">
                <a:solidFill>
                  <a:schemeClr val="tx1"/>
                </a:solidFill>
              </a:rPr>
              <a:t> </a:t>
            </a:r>
            <a:r>
              <a:rPr lang="en-US" b="1">
                <a:solidFill>
                  <a:schemeClr val="tx1"/>
                </a:solidFill>
              </a:rPr>
              <a:t>Interviews, continued</a:t>
            </a:r>
          </a:p>
        </p:txBody>
      </p:sp>
      <p:sp>
        <p:nvSpPr>
          <p:cNvPr id="3" name="Content Placeholder 2">
            <a:extLst>
              <a:ext uri="{FF2B5EF4-FFF2-40B4-BE49-F238E27FC236}">
                <a16:creationId xmlns:a16="http://schemas.microsoft.com/office/drawing/2014/main" id="{CC93EC6E-2842-3242-4DCC-30B111EB7524}"/>
              </a:ext>
            </a:extLst>
          </p:cNvPr>
          <p:cNvSpPr>
            <a:spLocks noGrp="1"/>
          </p:cNvSpPr>
          <p:nvPr>
            <p:ph idx="1"/>
          </p:nvPr>
        </p:nvSpPr>
        <p:spPr/>
        <p:txBody>
          <a:bodyPr vert="horz" lIns="91440" tIns="45720" rIns="91440" bIns="45720" rtlCol="0" anchor="t">
            <a:normAutofit/>
          </a:bodyPr>
          <a:lstStyle/>
          <a:p>
            <a:r>
              <a:rPr lang="en-US" sz="2200">
                <a:latin typeface="Calibri"/>
                <a:ea typeface="Calibri"/>
                <a:cs typeface="Calibri"/>
              </a:rPr>
              <a:t>Receipt of annual training schedule</a:t>
            </a:r>
          </a:p>
          <a:p>
            <a:r>
              <a:rPr lang="en-US" sz="2200">
                <a:latin typeface="Calibri"/>
                <a:ea typeface="Calibri"/>
                <a:cs typeface="Calibri"/>
              </a:rPr>
              <a:t>Didactics availability and involvement</a:t>
            </a:r>
          </a:p>
          <a:p>
            <a:r>
              <a:rPr lang="en-US" sz="2200">
                <a:latin typeface="Calibri"/>
                <a:ea typeface="Calibri"/>
                <a:cs typeface="Calibri"/>
              </a:rPr>
              <a:t>Involvement in annual self-assessment of the program/curriculum</a:t>
            </a:r>
          </a:p>
          <a:p>
            <a:r>
              <a:rPr lang="en-US" sz="2200">
                <a:latin typeface="Calibri"/>
                <a:ea typeface="Calibri"/>
                <a:cs typeface="Calibri"/>
              </a:rPr>
              <a:t>Quality assurance for outcomes/M&amp;M/Indications conferences, etc.</a:t>
            </a:r>
          </a:p>
          <a:p>
            <a:r>
              <a:rPr lang="en-US" sz="2200">
                <a:latin typeface="Calibri"/>
                <a:ea typeface="Calibri"/>
                <a:cs typeface="Calibri"/>
              </a:rPr>
              <a:t>Performance improvement plan and if used</a:t>
            </a:r>
          </a:p>
          <a:p>
            <a:r>
              <a:rPr lang="en-US" sz="2200">
                <a:latin typeface="Calibri"/>
                <a:ea typeface="Calibri"/>
                <a:cs typeface="Calibri"/>
              </a:rPr>
              <a:t>Aware of any changes and assessment of positive/negative impact</a:t>
            </a:r>
          </a:p>
          <a:p>
            <a:r>
              <a:rPr lang="en-US" sz="2200">
                <a:latin typeface="Calibri"/>
                <a:ea typeface="Calibri"/>
                <a:cs typeface="Calibri"/>
              </a:rPr>
              <a:t>Final questions/comments/suggestions they may have for the program</a:t>
            </a:r>
          </a:p>
          <a:p>
            <a:endParaRPr lang="en-US"/>
          </a:p>
        </p:txBody>
      </p:sp>
    </p:spTree>
    <p:extLst>
      <p:ext uri="{BB962C8B-B14F-4D97-AF65-F5344CB8AC3E}">
        <p14:creationId xmlns:p14="http://schemas.microsoft.com/office/powerpoint/2010/main" val="41227030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2FDAE-BC71-3AF9-846D-9516D6B94A32}"/>
              </a:ext>
            </a:extLst>
          </p:cNvPr>
          <p:cNvSpPr>
            <a:spLocks noGrp="1"/>
          </p:cNvSpPr>
          <p:nvPr>
            <p:ph type="title"/>
          </p:nvPr>
        </p:nvSpPr>
        <p:spPr/>
        <p:txBody>
          <a:bodyPr/>
          <a:lstStyle/>
          <a:p>
            <a:r>
              <a:rPr lang="en-US" b="1">
                <a:solidFill>
                  <a:schemeClr val="tx1"/>
                </a:solidFill>
              </a:rPr>
              <a:t>DPM Interviews Supplement the Summary of Findings in the CPME 370</a:t>
            </a:r>
          </a:p>
        </p:txBody>
      </p:sp>
      <p:sp>
        <p:nvSpPr>
          <p:cNvPr id="3" name="Content Placeholder 2">
            <a:extLst>
              <a:ext uri="{FF2B5EF4-FFF2-40B4-BE49-F238E27FC236}">
                <a16:creationId xmlns:a16="http://schemas.microsoft.com/office/drawing/2014/main" id="{D5CD8ACD-4805-AC5A-0B31-898EE1868E43}"/>
              </a:ext>
            </a:extLst>
          </p:cNvPr>
          <p:cNvSpPr>
            <a:spLocks noGrp="1"/>
          </p:cNvSpPr>
          <p:nvPr>
            <p:ph idx="1"/>
          </p:nvPr>
        </p:nvSpPr>
        <p:spPr/>
        <p:txBody>
          <a:bodyPr vert="horz" lIns="91440" tIns="45720" rIns="91440" bIns="45720" rtlCol="0" anchor="t">
            <a:normAutofit/>
          </a:bodyPr>
          <a:lstStyle/>
          <a:p>
            <a:r>
              <a:rPr lang="en-US" sz="2400">
                <a:latin typeface="Calibri"/>
                <a:ea typeface="Calibri"/>
                <a:cs typeface="Calibri"/>
              </a:rPr>
              <a:t>In addition to the pre-evaluation materials, review of charts/X-rays and logs, interviews provide insight into the program that allows for description of:</a:t>
            </a:r>
          </a:p>
          <a:p>
            <a:pPr lvl="1"/>
            <a:r>
              <a:rPr lang="en-US" sz="2000">
                <a:latin typeface="Calibri"/>
                <a:ea typeface="Calibri"/>
                <a:cs typeface="Calibri"/>
              </a:rPr>
              <a:t>inpatient podiatric experiences</a:t>
            </a:r>
          </a:p>
          <a:p>
            <a:pPr lvl="1"/>
            <a:r>
              <a:rPr lang="en-US" sz="2000">
                <a:latin typeface="Calibri"/>
                <a:ea typeface="Calibri"/>
                <a:cs typeface="Calibri"/>
              </a:rPr>
              <a:t>outpatient podiatric experiences</a:t>
            </a:r>
          </a:p>
          <a:p>
            <a:pPr lvl="1"/>
            <a:r>
              <a:rPr lang="en-US" sz="2000">
                <a:latin typeface="Calibri"/>
                <a:ea typeface="Calibri"/>
                <a:cs typeface="Calibri"/>
              </a:rPr>
              <a:t>podiatric surgical experiences</a:t>
            </a:r>
          </a:p>
          <a:p>
            <a:pPr lvl="1"/>
            <a:r>
              <a:rPr lang="en-US" sz="2000">
                <a:latin typeface="Calibri"/>
                <a:ea typeface="Calibri"/>
                <a:cs typeface="Calibri"/>
              </a:rPr>
              <a:t>location and rotations that provide wound experiences </a:t>
            </a:r>
          </a:p>
          <a:p>
            <a:pPr lvl="1"/>
            <a:r>
              <a:rPr lang="en-US" sz="2000">
                <a:latin typeface="Calibri"/>
                <a:ea typeface="Calibri"/>
                <a:cs typeface="Calibri"/>
              </a:rPr>
              <a:t>location and rotations that provide experiences in biomechanics</a:t>
            </a:r>
          </a:p>
        </p:txBody>
      </p:sp>
    </p:spTree>
    <p:extLst>
      <p:ext uri="{BB962C8B-B14F-4D97-AF65-F5344CB8AC3E}">
        <p14:creationId xmlns:p14="http://schemas.microsoft.com/office/powerpoint/2010/main" val="12455938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C9DEE-2D35-22D3-D015-58E7B9669692}"/>
              </a:ext>
            </a:extLst>
          </p:cNvPr>
          <p:cNvSpPr>
            <a:spLocks noGrp="1"/>
          </p:cNvSpPr>
          <p:nvPr>
            <p:ph type="title"/>
          </p:nvPr>
        </p:nvSpPr>
        <p:spPr/>
        <p:txBody>
          <a:bodyPr/>
          <a:lstStyle/>
          <a:p>
            <a:r>
              <a:rPr lang="en-US" b="1">
                <a:solidFill>
                  <a:schemeClr val="tx1"/>
                </a:solidFill>
              </a:rPr>
              <a:t>Operating Room/Clinic Supervisors</a:t>
            </a:r>
          </a:p>
        </p:txBody>
      </p:sp>
      <p:sp>
        <p:nvSpPr>
          <p:cNvPr id="3" name="Content Placeholder 2">
            <a:extLst>
              <a:ext uri="{FF2B5EF4-FFF2-40B4-BE49-F238E27FC236}">
                <a16:creationId xmlns:a16="http://schemas.microsoft.com/office/drawing/2014/main" id="{DD0AB998-95BF-C128-E9AA-2A6034FA39EF}"/>
              </a:ext>
            </a:extLst>
          </p:cNvPr>
          <p:cNvSpPr>
            <a:spLocks noGrp="1"/>
          </p:cNvSpPr>
          <p:nvPr>
            <p:ph idx="1"/>
          </p:nvPr>
        </p:nvSpPr>
        <p:spPr>
          <a:xfrm>
            <a:off x="2589212" y="1778696"/>
            <a:ext cx="8915400" cy="4622104"/>
          </a:xfrm>
        </p:spPr>
        <p:txBody>
          <a:bodyPr vert="horz" lIns="91440" tIns="45720" rIns="91440" bIns="45720" rtlCol="0" anchor="t">
            <a:normAutofit/>
          </a:bodyPr>
          <a:lstStyle/>
          <a:p>
            <a:r>
              <a:rPr lang="en-US" sz="2400">
                <a:latin typeface="Calibri"/>
                <a:ea typeface="Calibri"/>
                <a:cs typeface="Calibri"/>
              </a:rPr>
              <a:t>Level of interaction with Program Director and/or residents</a:t>
            </a:r>
          </a:p>
          <a:p>
            <a:r>
              <a:rPr lang="en-US" sz="2400">
                <a:latin typeface="Calibri"/>
                <a:ea typeface="Calibri"/>
                <a:cs typeface="Calibri"/>
              </a:rPr>
              <a:t>Number of ORs, block time, emergency case addition protocol</a:t>
            </a:r>
          </a:p>
          <a:p>
            <a:pPr lvl="1"/>
            <a:r>
              <a:rPr lang="en-US" sz="2000">
                <a:latin typeface="Calibri"/>
                <a:ea typeface="Calibri"/>
                <a:cs typeface="Calibri"/>
              </a:rPr>
              <a:t>Level of involvement, which services residents are scrubbing for cases</a:t>
            </a:r>
          </a:p>
          <a:p>
            <a:r>
              <a:rPr lang="en-US" sz="2400">
                <a:latin typeface="Calibri"/>
                <a:ea typeface="Calibri"/>
                <a:cs typeface="Calibri"/>
              </a:rPr>
              <a:t>Number of clinic rooms, volume, support staff</a:t>
            </a:r>
          </a:p>
          <a:p>
            <a:pPr lvl="1"/>
            <a:r>
              <a:rPr lang="en-US" sz="2000">
                <a:latin typeface="Calibri"/>
                <a:ea typeface="Calibri"/>
                <a:cs typeface="Calibri"/>
              </a:rPr>
              <a:t>Sufficient time, rooms, and equipment</a:t>
            </a:r>
          </a:p>
          <a:p>
            <a:pPr lvl="1"/>
            <a:r>
              <a:rPr lang="en-US" sz="2000">
                <a:latin typeface="Calibri"/>
                <a:ea typeface="Calibri"/>
                <a:cs typeface="Calibri"/>
              </a:rPr>
              <a:t>Residents performing procedures/wound care/administrative tasks</a:t>
            </a:r>
          </a:p>
          <a:p>
            <a:r>
              <a:rPr lang="en-US" sz="2400">
                <a:latin typeface="Calibri"/>
                <a:ea typeface="Calibri"/>
                <a:cs typeface="Calibri"/>
              </a:rPr>
              <a:t>Resident supervision/attending presence</a:t>
            </a:r>
          </a:p>
          <a:p>
            <a:r>
              <a:rPr lang="en-US" sz="2400">
                <a:latin typeface="Calibri"/>
                <a:ea typeface="Calibri"/>
                <a:cs typeface="Calibri"/>
              </a:rPr>
              <a:t>Other trainees present</a:t>
            </a:r>
          </a:p>
          <a:p>
            <a:r>
              <a:rPr lang="en-US" sz="2400">
                <a:latin typeface="Calibri"/>
                <a:ea typeface="Calibri"/>
                <a:cs typeface="Calibri"/>
              </a:rPr>
              <a:t>Knowledge of changes impacting positively/negatively</a:t>
            </a:r>
          </a:p>
        </p:txBody>
      </p:sp>
    </p:spTree>
    <p:extLst>
      <p:ext uri="{BB962C8B-B14F-4D97-AF65-F5344CB8AC3E}">
        <p14:creationId xmlns:p14="http://schemas.microsoft.com/office/powerpoint/2010/main" val="33528754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C81A9-5130-4D92-D7AD-0E1E607F20B4}"/>
              </a:ext>
            </a:extLst>
          </p:cNvPr>
          <p:cNvSpPr>
            <a:spLocks noGrp="1"/>
          </p:cNvSpPr>
          <p:nvPr>
            <p:ph type="title"/>
          </p:nvPr>
        </p:nvSpPr>
        <p:spPr/>
        <p:txBody>
          <a:bodyPr/>
          <a:lstStyle/>
          <a:p>
            <a:r>
              <a:rPr lang="en-US" b="1">
                <a:solidFill>
                  <a:schemeClr val="tx1"/>
                </a:solidFill>
              </a:rPr>
              <a:t>Resident Interviews</a:t>
            </a:r>
          </a:p>
        </p:txBody>
      </p:sp>
      <p:sp>
        <p:nvSpPr>
          <p:cNvPr id="3" name="Content Placeholder 2">
            <a:extLst>
              <a:ext uri="{FF2B5EF4-FFF2-40B4-BE49-F238E27FC236}">
                <a16:creationId xmlns:a16="http://schemas.microsoft.com/office/drawing/2014/main" id="{42ABB941-0791-F451-3217-6952C4A121DB}"/>
              </a:ext>
            </a:extLst>
          </p:cNvPr>
          <p:cNvSpPr>
            <a:spLocks noGrp="1"/>
          </p:cNvSpPr>
          <p:nvPr>
            <p:ph idx="1"/>
          </p:nvPr>
        </p:nvSpPr>
        <p:spPr>
          <a:xfrm>
            <a:off x="2589212" y="1905000"/>
            <a:ext cx="8915400" cy="4483274"/>
          </a:xfrm>
        </p:spPr>
        <p:txBody>
          <a:bodyPr vert="horz" lIns="91440" tIns="45720" rIns="91440" bIns="45720" rtlCol="0" anchor="t">
            <a:normAutofit/>
          </a:bodyPr>
          <a:lstStyle/>
          <a:p>
            <a:r>
              <a:rPr lang="en-US" sz="2000">
                <a:latin typeface="Calibri"/>
                <a:ea typeface="Calibri"/>
                <a:cs typeface="Calibri"/>
              </a:rPr>
              <a:t>Assure confidentiality and that focus is on program rather than individuals</a:t>
            </a:r>
          </a:p>
          <a:p>
            <a:r>
              <a:rPr lang="en-US" sz="2000">
                <a:latin typeface="Calibri"/>
                <a:ea typeface="Calibri"/>
                <a:cs typeface="Calibri"/>
              </a:rPr>
              <a:t>Have option of speaking with the on-site team one-on-one if desired</a:t>
            </a:r>
          </a:p>
          <a:p>
            <a:r>
              <a:rPr lang="en-US" sz="2000">
                <a:latin typeface="Calibri"/>
                <a:ea typeface="Calibri"/>
                <a:cs typeface="Calibri"/>
              </a:rPr>
              <a:t>Questions about the program, institution, Program Director availability, support staff, daily activities, duty hours, time off, and mental health support</a:t>
            </a:r>
          </a:p>
          <a:p>
            <a:r>
              <a:rPr lang="en-US" sz="2000">
                <a:latin typeface="Calibri"/>
                <a:ea typeface="Calibri"/>
                <a:cs typeface="Calibri"/>
              </a:rPr>
              <a:t>Questions regarding on-call structure, case coverage, rounds, and OR</a:t>
            </a:r>
          </a:p>
          <a:p>
            <a:pPr lvl="1"/>
            <a:r>
              <a:rPr lang="en-US" sz="2000">
                <a:latin typeface="Calibri"/>
                <a:ea typeface="Calibri"/>
                <a:cs typeface="Calibri"/>
              </a:rPr>
              <a:t>Cases/volume/scope/equity in training/relationship with orthopedics</a:t>
            </a:r>
          </a:p>
          <a:p>
            <a:r>
              <a:rPr lang="en-US" sz="2000">
                <a:latin typeface="Calibri"/>
                <a:ea typeface="Calibri"/>
                <a:cs typeface="Calibri"/>
              </a:rPr>
              <a:t>Questions about assessment document review, semi-annual reviews, ITEs, rotations in general, changes they might have noticed or would like to see</a:t>
            </a:r>
          </a:p>
          <a:p>
            <a:r>
              <a:rPr lang="en-US" sz="2000">
                <a:latin typeface="Calibri"/>
                <a:ea typeface="Calibri"/>
                <a:cs typeface="Calibri"/>
              </a:rPr>
              <a:t>Research, research methodology, support for publishing endeavors</a:t>
            </a:r>
          </a:p>
          <a:p>
            <a:r>
              <a:rPr lang="en-US" sz="2000">
                <a:latin typeface="Calibri"/>
                <a:ea typeface="Calibri"/>
                <a:cs typeface="Calibri"/>
              </a:rPr>
              <a:t>Academics: structure, presence of faculty, content, and frequency</a:t>
            </a:r>
          </a:p>
          <a:p>
            <a:r>
              <a:rPr lang="en-US" sz="2000">
                <a:latin typeface="Calibri"/>
                <a:ea typeface="Calibri"/>
                <a:cs typeface="Calibri"/>
              </a:rPr>
              <a:t>Education about and feedback for logging  </a:t>
            </a:r>
          </a:p>
        </p:txBody>
      </p:sp>
    </p:spTree>
    <p:extLst>
      <p:ext uri="{BB962C8B-B14F-4D97-AF65-F5344CB8AC3E}">
        <p14:creationId xmlns:p14="http://schemas.microsoft.com/office/powerpoint/2010/main" val="26076131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A9E81-A296-F143-AE93-C6346C42AD74}"/>
              </a:ext>
            </a:extLst>
          </p:cNvPr>
          <p:cNvSpPr>
            <a:spLocks noGrp="1"/>
          </p:cNvSpPr>
          <p:nvPr>
            <p:ph type="title"/>
          </p:nvPr>
        </p:nvSpPr>
        <p:spPr/>
        <p:txBody>
          <a:bodyPr/>
          <a:lstStyle/>
          <a:p>
            <a:r>
              <a:rPr lang="en-US" b="1">
                <a:solidFill>
                  <a:schemeClr val="tx1"/>
                </a:solidFill>
              </a:rPr>
              <a:t>Resident</a:t>
            </a:r>
            <a:r>
              <a:rPr lang="en-US">
                <a:solidFill>
                  <a:schemeClr val="tx1"/>
                </a:solidFill>
              </a:rPr>
              <a:t> </a:t>
            </a:r>
            <a:r>
              <a:rPr lang="en-US" b="1">
                <a:solidFill>
                  <a:schemeClr val="tx1"/>
                </a:solidFill>
              </a:rPr>
              <a:t>Interviews</a:t>
            </a:r>
            <a:r>
              <a:rPr lang="en-US">
                <a:solidFill>
                  <a:schemeClr val="tx1"/>
                </a:solidFill>
              </a:rPr>
              <a:t>, </a:t>
            </a:r>
            <a:r>
              <a:rPr lang="en-US" b="1">
                <a:solidFill>
                  <a:schemeClr val="tx1"/>
                </a:solidFill>
              </a:rPr>
              <a:t>continued</a:t>
            </a:r>
          </a:p>
        </p:txBody>
      </p:sp>
      <p:sp>
        <p:nvSpPr>
          <p:cNvPr id="3" name="Content Placeholder 2">
            <a:extLst>
              <a:ext uri="{FF2B5EF4-FFF2-40B4-BE49-F238E27FC236}">
                <a16:creationId xmlns:a16="http://schemas.microsoft.com/office/drawing/2014/main" id="{68B0503B-CA11-E029-F0D8-CCE463D9E904}"/>
              </a:ext>
            </a:extLst>
          </p:cNvPr>
          <p:cNvSpPr>
            <a:spLocks noGrp="1"/>
          </p:cNvSpPr>
          <p:nvPr>
            <p:ph idx="1"/>
          </p:nvPr>
        </p:nvSpPr>
        <p:spPr/>
        <p:txBody>
          <a:bodyPr vert="horz" lIns="91440" tIns="45720" rIns="91440" bIns="45720" rtlCol="0" anchor="t">
            <a:normAutofit/>
          </a:bodyPr>
          <a:lstStyle/>
          <a:p>
            <a:r>
              <a:rPr lang="en-US" sz="2400">
                <a:latin typeface="Calibri"/>
                <a:ea typeface="Calibri"/>
                <a:cs typeface="Calibri"/>
              </a:rPr>
              <a:t>Strengths/weaknesses/areas of improvement</a:t>
            </a:r>
          </a:p>
          <a:p>
            <a:r>
              <a:rPr lang="en-US" sz="2400">
                <a:latin typeface="Calibri"/>
                <a:ea typeface="Calibri"/>
                <a:cs typeface="Calibri"/>
              </a:rPr>
              <a:t>Presence of fellows or other podiatric residents</a:t>
            </a:r>
          </a:p>
          <a:p>
            <a:r>
              <a:rPr lang="en-US" sz="2400">
                <a:latin typeface="Calibri"/>
                <a:ea typeface="Calibri"/>
                <a:cs typeface="Calibri"/>
              </a:rPr>
              <a:t>Who taught logging</a:t>
            </a:r>
          </a:p>
          <a:p>
            <a:r>
              <a:rPr lang="en-US" sz="2400">
                <a:latin typeface="Calibri"/>
                <a:ea typeface="Calibri"/>
                <a:cs typeface="Calibri"/>
              </a:rPr>
              <a:t>Meeting with the Program Director for evaluation review, semi-annual meetings</a:t>
            </a:r>
          </a:p>
          <a:p>
            <a:r>
              <a:rPr lang="en-US" sz="2400">
                <a:latin typeface="Calibri"/>
                <a:ea typeface="Calibri"/>
                <a:cs typeface="Calibri"/>
              </a:rPr>
              <a:t>Clarification of points discovered from pre-evaluation report or during interviews</a:t>
            </a:r>
          </a:p>
          <a:p>
            <a:r>
              <a:rPr lang="en-US" sz="2400">
                <a:latin typeface="Calibri"/>
                <a:ea typeface="Calibri"/>
                <a:cs typeface="Calibri"/>
              </a:rPr>
              <a:t>Accolades/questions/concerns</a:t>
            </a:r>
          </a:p>
          <a:p>
            <a:endParaRPr lang="en-US"/>
          </a:p>
        </p:txBody>
      </p:sp>
    </p:spTree>
    <p:extLst>
      <p:ext uri="{BB962C8B-B14F-4D97-AF65-F5344CB8AC3E}">
        <p14:creationId xmlns:p14="http://schemas.microsoft.com/office/powerpoint/2010/main" val="38880182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grpSp>
        <p:nvGrpSpPr>
          <p:cNvPr id="51" name="Group 50">
            <a:extLst>
              <a:ext uri="{FF2B5EF4-FFF2-40B4-BE49-F238E27FC236}">
                <a16:creationId xmlns:a16="http://schemas.microsoft.com/office/drawing/2014/main" id="{F27737A0-D7E0-4415-8E90-FD4F69E76C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52" name="Freeform 11">
              <a:extLst>
                <a:ext uri="{FF2B5EF4-FFF2-40B4-BE49-F238E27FC236}">
                  <a16:creationId xmlns:a16="http://schemas.microsoft.com/office/drawing/2014/main" id="{506CE375-B39D-4C51-A858-F4A383311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3" name="Freeform 12">
              <a:extLst>
                <a:ext uri="{FF2B5EF4-FFF2-40B4-BE49-F238E27FC236}">
                  <a16:creationId xmlns:a16="http://schemas.microsoft.com/office/drawing/2014/main" id="{64EA8B46-395C-41F6-BE09-548B108098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4" name="Freeform 13">
              <a:extLst>
                <a:ext uri="{FF2B5EF4-FFF2-40B4-BE49-F238E27FC236}">
                  <a16:creationId xmlns:a16="http://schemas.microsoft.com/office/drawing/2014/main" id="{BC7EDC6D-8B00-48D9-B8FD-9B5285FB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5" name="Freeform 14">
              <a:extLst>
                <a:ext uri="{FF2B5EF4-FFF2-40B4-BE49-F238E27FC236}">
                  <a16:creationId xmlns:a16="http://schemas.microsoft.com/office/drawing/2014/main" id="{DE4BD3C3-5C1B-4305-BFA1-9054820B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6" name="Freeform 15">
              <a:extLst>
                <a:ext uri="{FF2B5EF4-FFF2-40B4-BE49-F238E27FC236}">
                  <a16:creationId xmlns:a16="http://schemas.microsoft.com/office/drawing/2014/main" id="{4635ED79-E821-4CFD-9F97-D6137E5DCA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7" name="Freeform 16">
              <a:extLst>
                <a:ext uri="{FF2B5EF4-FFF2-40B4-BE49-F238E27FC236}">
                  <a16:creationId xmlns:a16="http://schemas.microsoft.com/office/drawing/2014/main" id="{92FD5F9A-0D1B-4304-AC95-EA6A4E70E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8" name="Freeform 17">
              <a:extLst>
                <a:ext uri="{FF2B5EF4-FFF2-40B4-BE49-F238E27FC236}">
                  <a16:creationId xmlns:a16="http://schemas.microsoft.com/office/drawing/2014/main" id="{E9BB96F9-6F99-413C-909E-6FCF017C1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9" name="Freeform 18">
              <a:extLst>
                <a:ext uri="{FF2B5EF4-FFF2-40B4-BE49-F238E27FC236}">
                  <a16:creationId xmlns:a16="http://schemas.microsoft.com/office/drawing/2014/main" id="{1CCAEE3F-DFD6-4F56-91DF-94C715261B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60" name="Freeform 19">
              <a:extLst>
                <a:ext uri="{FF2B5EF4-FFF2-40B4-BE49-F238E27FC236}">
                  <a16:creationId xmlns:a16="http://schemas.microsoft.com/office/drawing/2014/main" id="{A9965128-6557-433B-B75B-BDF307311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61" name="Freeform 20">
              <a:extLst>
                <a:ext uri="{FF2B5EF4-FFF2-40B4-BE49-F238E27FC236}">
                  <a16:creationId xmlns:a16="http://schemas.microsoft.com/office/drawing/2014/main" id="{6ACA7D22-11B5-4768-B195-51BF6E7C16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62" name="Freeform 21">
              <a:extLst>
                <a:ext uri="{FF2B5EF4-FFF2-40B4-BE49-F238E27FC236}">
                  <a16:creationId xmlns:a16="http://schemas.microsoft.com/office/drawing/2014/main" id="{A10AD997-8BE7-4F95-8B7C-4E59DA1AC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63" name="Freeform 22">
              <a:extLst>
                <a:ext uri="{FF2B5EF4-FFF2-40B4-BE49-F238E27FC236}">
                  <a16:creationId xmlns:a16="http://schemas.microsoft.com/office/drawing/2014/main" id="{DE270B5A-1647-4C9C-BA5F-6BC559F869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grpSp>
        <p:nvGrpSpPr>
          <p:cNvPr id="65" name="Group 64">
            <a:extLst>
              <a:ext uri="{FF2B5EF4-FFF2-40B4-BE49-F238E27FC236}">
                <a16:creationId xmlns:a16="http://schemas.microsoft.com/office/drawing/2014/main" id="{57D8AB18-1DD7-4D60-B9FA-190B47BB26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66" name="Freeform 27">
              <a:extLst>
                <a:ext uri="{FF2B5EF4-FFF2-40B4-BE49-F238E27FC236}">
                  <a16:creationId xmlns:a16="http://schemas.microsoft.com/office/drawing/2014/main" id="{AE3C8994-22F6-4B7D-B50B-80ECD1E2A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67" name="Freeform 28">
              <a:extLst>
                <a:ext uri="{FF2B5EF4-FFF2-40B4-BE49-F238E27FC236}">
                  <a16:creationId xmlns:a16="http://schemas.microsoft.com/office/drawing/2014/main" id="{DDCDE2FF-5BFC-4807-AB1E-D6928F8F4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68" name="Freeform 29">
              <a:extLst>
                <a:ext uri="{FF2B5EF4-FFF2-40B4-BE49-F238E27FC236}">
                  <a16:creationId xmlns:a16="http://schemas.microsoft.com/office/drawing/2014/main" id="{63EF93F1-6EAF-4409-A623-76533740E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69" name="Freeform 30">
              <a:extLst>
                <a:ext uri="{FF2B5EF4-FFF2-40B4-BE49-F238E27FC236}">
                  <a16:creationId xmlns:a16="http://schemas.microsoft.com/office/drawing/2014/main" id="{ED3B5256-3F5C-4FDE-8A9A-5A124E92B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0" name="Freeform 31">
              <a:extLst>
                <a:ext uri="{FF2B5EF4-FFF2-40B4-BE49-F238E27FC236}">
                  <a16:creationId xmlns:a16="http://schemas.microsoft.com/office/drawing/2014/main" id="{ED5D4282-BFB9-4BFC-A20D-18E1C4EEA6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1" name="Freeform 32">
              <a:extLst>
                <a:ext uri="{FF2B5EF4-FFF2-40B4-BE49-F238E27FC236}">
                  <a16:creationId xmlns:a16="http://schemas.microsoft.com/office/drawing/2014/main" id="{3E6394EB-0752-433A-BA70-AF42B45F17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2" name="Freeform 33">
              <a:extLst>
                <a:ext uri="{FF2B5EF4-FFF2-40B4-BE49-F238E27FC236}">
                  <a16:creationId xmlns:a16="http://schemas.microsoft.com/office/drawing/2014/main" id="{DF27BE5F-DA8D-4260-9D0D-69E9CE146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3" name="Freeform 34">
              <a:extLst>
                <a:ext uri="{FF2B5EF4-FFF2-40B4-BE49-F238E27FC236}">
                  <a16:creationId xmlns:a16="http://schemas.microsoft.com/office/drawing/2014/main" id="{9A6E5CBE-AE54-40B7-9A00-E3975FEACB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4" name="Freeform 35">
              <a:extLst>
                <a:ext uri="{FF2B5EF4-FFF2-40B4-BE49-F238E27FC236}">
                  <a16:creationId xmlns:a16="http://schemas.microsoft.com/office/drawing/2014/main" id="{6C307890-5461-4D51-ADA6-A3DA6D35B8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5" name="Freeform 36">
              <a:extLst>
                <a:ext uri="{FF2B5EF4-FFF2-40B4-BE49-F238E27FC236}">
                  <a16:creationId xmlns:a16="http://schemas.microsoft.com/office/drawing/2014/main" id="{3F9B7E4B-6412-4B97-AD48-30B1F61F3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6" name="Freeform 37">
              <a:extLst>
                <a:ext uri="{FF2B5EF4-FFF2-40B4-BE49-F238E27FC236}">
                  <a16:creationId xmlns:a16="http://schemas.microsoft.com/office/drawing/2014/main" id="{D345D359-869B-4305-B7D7-0B5C4FDEC1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77" name="Freeform 38">
              <a:extLst>
                <a:ext uri="{FF2B5EF4-FFF2-40B4-BE49-F238E27FC236}">
                  <a16:creationId xmlns:a16="http://schemas.microsoft.com/office/drawing/2014/main" id="{2F688B27-AEB8-45BD-9597-78A97EE0DD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sp>
        <p:nvSpPr>
          <p:cNvPr id="79" name="Rectangle 78">
            <a:extLst>
              <a:ext uri="{FF2B5EF4-FFF2-40B4-BE49-F238E27FC236}">
                <a16:creationId xmlns:a16="http://schemas.microsoft.com/office/drawing/2014/main" id="{4EB21FA6-8B6A-4699-8408-91E699800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81" name="Freeform 6">
            <a:extLst>
              <a:ext uri="{FF2B5EF4-FFF2-40B4-BE49-F238E27FC236}">
                <a16:creationId xmlns:a16="http://schemas.microsoft.com/office/drawing/2014/main" id="{BA1AABB7-0FD0-4445-8B8B-7A0C680C5C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83" name="Rectangle 82">
            <a:extLst>
              <a:ext uri="{FF2B5EF4-FFF2-40B4-BE49-F238E27FC236}">
                <a16:creationId xmlns:a16="http://schemas.microsoft.com/office/drawing/2014/main" id="{B8B04C4B-AC68-4DAC-B6E9-4BA106EEA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85" name="Rectangle 84">
            <a:extLst>
              <a:ext uri="{FF2B5EF4-FFF2-40B4-BE49-F238E27FC236}">
                <a16:creationId xmlns:a16="http://schemas.microsoft.com/office/drawing/2014/main" id="{83B8F510-7BD8-444A-82C8-5DA7E5E2A1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 y="0"/>
            <a:ext cx="6111243"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5EF9FDCE-DACA-682C-ADDC-644E2D803275}"/>
              </a:ext>
            </a:extLst>
          </p:cNvPr>
          <p:cNvSpPr>
            <a:spLocks noGrp="1"/>
          </p:cNvSpPr>
          <p:nvPr>
            <p:ph type="title"/>
          </p:nvPr>
        </p:nvSpPr>
        <p:spPr>
          <a:xfrm>
            <a:off x="540279" y="586417"/>
            <a:ext cx="5280460" cy="5761013"/>
          </a:xfrm>
        </p:spPr>
        <p:txBody>
          <a:bodyPr vert="horz" lIns="91440" tIns="45720" rIns="91440" bIns="45720" rtlCol="0" anchor="b">
            <a:normAutofit fontScale="90000"/>
          </a:bodyPr>
          <a:lstStyle/>
          <a:p>
            <a:r>
              <a:rPr lang="en-US" sz="2800">
                <a:solidFill>
                  <a:schemeClr val="bg1">
                    <a:lumMod val="85000"/>
                  </a:schemeClr>
                </a:solidFill>
              </a:rPr>
              <a:t>Core rotation/key staff not available?</a:t>
            </a:r>
            <a:br>
              <a:rPr lang="en-US" sz="2800"/>
            </a:br>
            <a:br>
              <a:rPr lang="en-US" sz="2800"/>
            </a:br>
            <a:r>
              <a:rPr lang="en-US" sz="2800">
                <a:solidFill>
                  <a:schemeClr val="bg1">
                    <a:lumMod val="85000"/>
                  </a:schemeClr>
                </a:solidFill>
              </a:rPr>
              <a:t>Determine why, if possible, document it, and move on.</a:t>
            </a:r>
            <a:br>
              <a:rPr lang="en-US"/>
            </a:br>
            <a:br>
              <a:rPr lang="en-US"/>
            </a:br>
            <a:r>
              <a:rPr lang="en-US" sz="2700" i="1">
                <a:solidFill>
                  <a:schemeClr val="bg1">
                    <a:lumMod val="85000"/>
                  </a:schemeClr>
                </a:solidFill>
                <a:latin typeface="Calibri"/>
                <a:ea typeface="Calibri"/>
                <a:cs typeface="Calibri"/>
              </a:rPr>
              <a:t>Lack of key participants can jeopardize the visit or program and can lead to cancellation or rescheduling of on-site evaluation.</a:t>
            </a:r>
            <a:br>
              <a:rPr lang="en-US" sz="2700">
                <a:latin typeface="Calibri"/>
                <a:ea typeface="Calibri"/>
                <a:cs typeface="Calibri"/>
              </a:rPr>
            </a:br>
            <a:br>
              <a:rPr lang="en-US"/>
            </a:br>
            <a:br>
              <a:rPr lang="en-US" sz="4000"/>
            </a:br>
            <a:endParaRPr lang="en-US" sz="4000">
              <a:solidFill>
                <a:srgbClr val="FEFFFF"/>
              </a:solidFill>
            </a:endParaRPr>
          </a:p>
        </p:txBody>
      </p:sp>
      <p:pic>
        <p:nvPicPr>
          <p:cNvPr id="4" name="Picture 3" descr="A suit and hat with a hat on  AI-generated content may be incorrect.">
            <a:extLst>
              <a:ext uri="{FF2B5EF4-FFF2-40B4-BE49-F238E27FC236}">
                <a16:creationId xmlns:a16="http://schemas.microsoft.com/office/drawing/2014/main" id="{D113910A-8C8C-F986-21C4-CD3E49E2991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019" r="-1" b="14394"/>
          <a:stretch/>
        </p:blipFill>
        <p:spPr>
          <a:xfrm>
            <a:off x="6111242" y="10"/>
            <a:ext cx="6080758" cy="6857990"/>
          </a:xfrm>
          <a:prstGeom prst="rect">
            <a:avLst/>
          </a:prstGeom>
        </p:spPr>
      </p:pic>
      <p:sp>
        <p:nvSpPr>
          <p:cNvPr id="87" name="Freeform 27">
            <a:extLst>
              <a:ext uri="{FF2B5EF4-FFF2-40B4-BE49-F238E27FC236}">
                <a16:creationId xmlns:a16="http://schemas.microsoft.com/office/drawing/2014/main" id="{760B9607-D73D-493B-848E-23B9327179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6881206" cy="857047"/>
          </a:xfrm>
          <a:custGeom>
            <a:avLst/>
            <a:gdLst>
              <a:gd name="connsiteX0" fmla="*/ 0 w 6881206"/>
              <a:gd name="connsiteY0" fmla="*/ 0 h 857047"/>
              <a:gd name="connsiteX1" fmla="*/ 653445 w 6881206"/>
              <a:gd name="connsiteY1" fmla="*/ 0 h 857047"/>
              <a:gd name="connsiteX2" fmla="*/ 1156123 w 6881206"/>
              <a:gd name="connsiteY2" fmla="*/ 0 h 857047"/>
              <a:gd name="connsiteX3" fmla="*/ 1380221 w 6881206"/>
              <a:gd name="connsiteY3" fmla="*/ 0 h 857047"/>
              <a:gd name="connsiteX4" fmla="*/ 1444324 w 6881206"/>
              <a:gd name="connsiteY4" fmla="*/ 0 h 857047"/>
              <a:gd name="connsiteX5" fmla="*/ 1522072 w 6881206"/>
              <a:gd name="connsiteY5" fmla="*/ 0 h 857047"/>
              <a:gd name="connsiteX6" fmla="*/ 1596570 w 6881206"/>
              <a:gd name="connsiteY6" fmla="*/ 0 h 857047"/>
              <a:gd name="connsiteX7" fmla="*/ 1893047 w 6881206"/>
              <a:gd name="connsiteY7" fmla="*/ 0 h 857047"/>
              <a:gd name="connsiteX8" fmla="*/ 1978260 w 6881206"/>
              <a:gd name="connsiteY8" fmla="*/ 0 h 857047"/>
              <a:gd name="connsiteX9" fmla="*/ 2032793 w 6881206"/>
              <a:gd name="connsiteY9" fmla="*/ 0 h 857047"/>
              <a:gd name="connsiteX10" fmla="*/ 2095032 w 6881206"/>
              <a:gd name="connsiteY10" fmla="*/ 0 h 857047"/>
              <a:gd name="connsiteX11" fmla="*/ 2574748 w 6881206"/>
              <a:gd name="connsiteY11" fmla="*/ 0 h 857047"/>
              <a:gd name="connsiteX12" fmla="*/ 2712413 w 6881206"/>
              <a:gd name="connsiteY12" fmla="*/ 0 h 857047"/>
              <a:gd name="connsiteX13" fmla="*/ 2724164 w 6881206"/>
              <a:gd name="connsiteY13" fmla="*/ 0 h 857047"/>
              <a:gd name="connsiteX14" fmla="*/ 2806423 w 6881206"/>
              <a:gd name="connsiteY14" fmla="*/ 0 h 857047"/>
              <a:gd name="connsiteX15" fmla="*/ 2975563 w 6881206"/>
              <a:gd name="connsiteY15" fmla="*/ 0 h 857047"/>
              <a:gd name="connsiteX16" fmla="*/ 3029696 w 6881206"/>
              <a:gd name="connsiteY16" fmla="*/ 0 h 857047"/>
              <a:gd name="connsiteX17" fmla="*/ 3216247 w 6881206"/>
              <a:gd name="connsiteY17" fmla="*/ 0 h 857047"/>
              <a:gd name="connsiteX18" fmla="*/ 3464491 w 6881206"/>
              <a:gd name="connsiteY18" fmla="*/ 0 h 857047"/>
              <a:gd name="connsiteX19" fmla="*/ 3476820 w 6881206"/>
              <a:gd name="connsiteY19" fmla="*/ 0 h 857047"/>
              <a:gd name="connsiteX20" fmla="*/ 3508932 w 6881206"/>
              <a:gd name="connsiteY20" fmla="*/ 0 h 857047"/>
              <a:gd name="connsiteX21" fmla="*/ 3518154 w 6881206"/>
              <a:gd name="connsiteY21" fmla="*/ 0 h 857047"/>
              <a:gd name="connsiteX22" fmla="*/ 3563124 w 6881206"/>
              <a:gd name="connsiteY22" fmla="*/ 0 h 857047"/>
              <a:gd name="connsiteX23" fmla="*/ 3568615 w 6881206"/>
              <a:gd name="connsiteY23" fmla="*/ 0 h 857047"/>
              <a:gd name="connsiteX24" fmla="*/ 3582711 w 6881206"/>
              <a:gd name="connsiteY24" fmla="*/ 0 h 857047"/>
              <a:gd name="connsiteX25" fmla="*/ 3607047 w 6881206"/>
              <a:gd name="connsiteY25" fmla="*/ 0 h 857047"/>
              <a:gd name="connsiteX26" fmla="*/ 3711363 w 6881206"/>
              <a:gd name="connsiteY26" fmla="*/ 0 h 857047"/>
              <a:gd name="connsiteX27" fmla="*/ 3757936 w 6881206"/>
              <a:gd name="connsiteY27" fmla="*/ 0 h 857047"/>
              <a:gd name="connsiteX28" fmla="*/ 3914505 w 6881206"/>
              <a:gd name="connsiteY28" fmla="*/ 0 h 857047"/>
              <a:gd name="connsiteX29" fmla="*/ 4099165 w 6881206"/>
              <a:gd name="connsiteY29" fmla="*/ 0 h 857047"/>
              <a:gd name="connsiteX30" fmla="*/ 4176573 w 6881206"/>
              <a:gd name="connsiteY30" fmla="*/ 0 h 857047"/>
              <a:gd name="connsiteX31" fmla="*/ 4211043 w 6881206"/>
              <a:gd name="connsiteY31" fmla="*/ 0 h 857047"/>
              <a:gd name="connsiteX32" fmla="*/ 4249415 w 6881206"/>
              <a:gd name="connsiteY32" fmla="*/ 0 h 857047"/>
              <a:gd name="connsiteX33" fmla="*/ 4292911 w 6881206"/>
              <a:gd name="connsiteY33" fmla="*/ 0 h 857047"/>
              <a:gd name="connsiteX34" fmla="*/ 4715176 w 6881206"/>
              <a:gd name="connsiteY34" fmla="*/ 0 h 857047"/>
              <a:gd name="connsiteX35" fmla="*/ 4749035 w 6881206"/>
              <a:gd name="connsiteY35" fmla="*/ 0 h 857047"/>
              <a:gd name="connsiteX36" fmla="*/ 5107279 w 6881206"/>
              <a:gd name="connsiteY36" fmla="*/ 0 h 857047"/>
              <a:gd name="connsiteX37" fmla="*/ 5446306 w 6881206"/>
              <a:gd name="connsiteY37" fmla="*/ 0 h 857047"/>
              <a:gd name="connsiteX38" fmla="*/ 5654500 w 6881206"/>
              <a:gd name="connsiteY38" fmla="*/ 0 h 857047"/>
              <a:gd name="connsiteX39" fmla="*/ 5879355 w 6881206"/>
              <a:gd name="connsiteY39" fmla="*/ 0 h 857047"/>
              <a:gd name="connsiteX40" fmla="*/ 6374171 w 6881206"/>
              <a:gd name="connsiteY40" fmla="*/ 0 h 857047"/>
              <a:gd name="connsiteX41" fmla="*/ 6382691 w 6881206"/>
              <a:gd name="connsiteY41" fmla="*/ 0 h 857047"/>
              <a:gd name="connsiteX42" fmla="*/ 6406881 w 6881206"/>
              <a:gd name="connsiteY42" fmla="*/ 10516 h 857047"/>
              <a:gd name="connsiteX43" fmla="*/ 6411719 w 6881206"/>
              <a:gd name="connsiteY43" fmla="*/ 15774 h 857047"/>
              <a:gd name="connsiteX44" fmla="*/ 6412418 w 6881206"/>
              <a:gd name="connsiteY44" fmla="*/ 16534 h 857047"/>
              <a:gd name="connsiteX45" fmla="*/ 6413765 w 6881206"/>
              <a:gd name="connsiteY45" fmla="*/ 17998 h 857047"/>
              <a:gd name="connsiteX46" fmla="*/ 6418286 w 6881206"/>
              <a:gd name="connsiteY46" fmla="*/ 21854 h 857047"/>
              <a:gd name="connsiteX47" fmla="*/ 6867337 w 6881206"/>
              <a:gd name="connsiteY47" fmla="*/ 404863 h 857047"/>
              <a:gd name="connsiteX48" fmla="*/ 6867337 w 6881206"/>
              <a:gd name="connsiteY48" fmla="*/ 452185 h 857047"/>
              <a:gd name="connsiteX49" fmla="*/ 6491457 w 6881206"/>
              <a:gd name="connsiteY49" fmla="*/ 772784 h 857047"/>
              <a:gd name="connsiteX50" fmla="*/ 6413765 w 6881206"/>
              <a:gd name="connsiteY50" fmla="*/ 839050 h 857047"/>
              <a:gd name="connsiteX51" fmla="*/ 6411719 w 6881206"/>
              <a:gd name="connsiteY51" fmla="*/ 841273 h 857047"/>
              <a:gd name="connsiteX52" fmla="*/ 6406881 w 6881206"/>
              <a:gd name="connsiteY52" fmla="*/ 846531 h 857047"/>
              <a:gd name="connsiteX53" fmla="*/ 6382691 w 6881206"/>
              <a:gd name="connsiteY53" fmla="*/ 857047 h 857047"/>
              <a:gd name="connsiteX54" fmla="*/ 6374171 w 6881206"/>
              <a:gd name="connsiteY54" fmla="*/ 857047 h 857047"/>
              <a:gd name="connsiteX55" fmla="*/ 6368680 w 6881206"/>
              <a:gd name="connsiteY55" fmla="*/ 857047 h 857047"/>
              <a:gd name="connsiteX56" fmla="*/ 6348221 w 6881206"/>
              <a:gd name="connsiteY56" fmla="*/ 857047 h 857047"/>
              <a:gd name="connsiteX57" fmla="*/ 6330248 w 6881206"/>
              <a:gd name="connsiteY57" fmla="*/ 857047 h 857047"/>
              <a:gd name="connsiteX58" fmla="*/ 6266353 w 6881206"/>
              <a:gd name="connsiteY58" fmla="*/ 857047 h 857047"/>
              <a:gd name="connsiteX59" fmla="*/ 6225932 w 6881206"/>
              <a:gd name="connsiteY59" fmla="*/ 857047 h 857047"/>
              <a:gd name="connsiteX60" fmla="*/ 6106926 w 6881206"/>
              <a:gd name="connsiteY60" fmla="*/ 857047 h 857047"/>
              <a:gd name="connsiteX61" fmla="*/ 6022790 w 6881206"/>
              <a:gd name="connsiteY61" fmla="*/ 857047 h 857047"/>
              <a:gd name="connsiteX62" fmla="*/ 5844088 w 6881206"/>
              <a:gd name="connsiteY62" fmla="*/ 857047 h 857047"/>
              <a:gd name="connsiteX63" fmla="*/ 5687880 w 6881206"/>
              <a:gd name="connsiteY63" fmla="*/ 857047 h 857047"/>
              <a:gd name="connsiteX64" fmla="*/ 5451985 w 6881206"/>
              <a:gd name="connsiteY64" fmla="*/ 857047 h 857047"/>
              <a:gd name="connsiteX65" fmla="*/ 5188261 w 6881206"/>
              <a:gd name="connsiteY65" fmla="*/ 857047 h 857047"/>
              <a:gd name="connsiteX66" fmla="*/ 4904764 w 6881206"/>
              <a:gd name="connsiteY66" fmla="*/ 857047 h 857047"/>
              <a:gd name="connsiteX67" fmla="*/ 4490989 w 6881206"/>
              <a:gd name="connsiteY67" fmla="*/ 857047 h 857047"/>
              <a:gd name="connsiteX68" fmla="*/ 4176573 w 6881206"/>
              <a:gd name="connsiteY68" fmla="*/ 857047 h 857047"/>
              <a:gd name="connsiteX69" fmla="*/ 4099165 w 6881206"/>
              <a:gd name="connsiteY69" fmla="*/ 857047 h 857047"/>
              <a:gd name="connsiteX70" fmla="*/ 4089943 w 6881206"/>
              <a:gd name="connsiteY70" fmla="*/ 857047 h 857047"/>
              <a:gd name="connsiteX71" fmla="*/ 4057940 w 6881206"/>
              <a:gd name="connsiteY71" fmla="*/ 857047 h 857047"/>
              <a:gd name="connsiteX72" fmla="*/ 4025386 w 6881206"/>
              <a:gd name="connsiteY72" fmla="*/ 857047 h 857047"/>
              <a:gd name="connsiteX73" fmla="*/ 3850160 w 6881206"/>
              <a:gd name="connsiteY73" fmla="*/ 857047 h 857047"/>
              <a:gd name="connsiteX74" fmla="*/ 3563124 w 6881206"/>
              <a:gd name="connsiteY74" fmla="*/ 857047 h 857047"/>
              <a:gd name="connsiteX75" fmla="*/ 3550795 w 6881206"/>
              <a:gd name="connsiteY75" fmla="*/ 857047 h 857047"/>
              <a:gd name="connsiteX76" fmla="*/ 3508932 w 6881206"/>
              <a:gd name="connsiteY76" fmla="*/ 857047 h 857047"/>
              <a:gd name="connsiteX77" fmla="*/ 3483683 w 6881206"/>
              <a:gd name="connsiteY77" fmla="*/ 857047 h 857047"/>
              <a:gd name="connsiteX78" fmla="*/ 3464491 w 6881206"/>
              <a:gd name="connsiteY78" fmla="*/ 857047 h 857047"/>
              <a:gd name="connsiteX79" fmla="*/ 3452740 w 6881206"/>
              <a:gd name="connsiteY79" fmla="*/ 857047 h 857047"/>
              <a:gd name="connsiteX80" fmla="*/ 3423719 w 6881206"/>
              <a:gd name="connsiteY80" fmla="*/ 857047 h 857047"/>
              <a:gd name="connsiteX81" fmla="*/ 3370481 w 6881206"/>
              <a:gd name="connsiteY81" fmla="*/ 857047 h 857047"/>
              <a:gd name="connsiteX82" fmla="*/ 3306946 w 6881206"/>
              <a:gd name="connsiteY82" fmla="*/ 857047 h 857047"/>
              <a:gd name="connsiteX83" fmla="*/ 3147208 w 6881206"/>
              <a:gd name="connsiteY83" fmla="*/ 857047 h 857047"/>
              <a:gd name="connsiteX84" fmla="*/ 3114429 w 6881206"/>
              <a:gd name="connsiteY84" fmla="*/ 857047 h 857047"/>
              <a:gd name="connsiteX85" fmla="*/ 2960658 w 6881206"/>
              <a:gd name="connsiteY85" fmla="*/ 857047 h 857047"/>
              <a:gd name="connsiteX86" fmla="*/ 2827230 w 6881206"/>
              <a:gd name="connsiteY86" fmla="*/ 857047 h 857047"/>
              <a:gd name="connsiteX87" fmla="*/ 2712413 w 6881206"/>
              <a:gd name="connsiteY87" fmla="*/ 857047 h 857047"/>
              <a:gd name="connsiteX88" fmla="*/ 2680242 w 6881206"/>
              <a:gd name="connsiteY88" fmla="*/ 857047 h 857047"/>
              <a:gd name="connsiteX89" fmla="*/ 2603835 w 6881206"/>
              <a:gd name="connsiteY89" fmla="*/ 857047 h 857047"/>
              <a:gd name="connsiteX90" fmla="*/ 2455042 w 6881206"/>
              <a:gd name="connsiteY90" fmla="*/ 857047 h 857047"/>
              <a:gd name="connsiteX91" fmla="*/ 2426415 w 6881206"/>
              <a:gd name="connsiteY91" fmla="*/ 857047 h 857047"/>
              <a:gd name="connsiteX92" fmla="*/ 2209736 w 6881206"/>
              <a:gd name="connsiteY92" fmla="*/ 857047 h 857047"/>
              <a:gd name="connsiteX93" fmla="*/ 1893047 w 6881206"/>
              <a:gd name="connsiteY93" fmla="*/ 857047 h 857047"/>
              <a:gd name="connsiteX94" fmla="*/ 1885034 w 6881206"/>
              <a:gd name="connsiteY94" fmla="*/ 857047 h 857047"/>
              <a:gd name="connsiteX95" fmla="*/ 1843786 w 6881206"/>
              <a:gd name="connsiteY95" fmla="*/ 857047 h 857047"/>
              <a:gd name="connsiteX96" fmla="*/ 1828944 w 6881206"/>
              <a:gd name="connsiteY96" fmla="*/ 857047 h 857047"/>
              <a:gd name="connsiteX97" fmla="*/ 1380221 w 6881206"/>
              <a:gd name="connsiteY97" fmla="*/ 857047 h 857047"/>
              <a:gd name="connsiteX98" fmla="*/ 1333065 w 6881206"/>
              <a:gd name="connsiteY98" fmla="*/ 857047 h 857047"/>
              <a:gd name="connsiteX99" fmla="*/ 653445 w 6881206"/>
              <a:gd name="connsiteY99" fmla="*/ 857047 h 857047"/>
              <a:gd name="connsiteX100" fmla="*/ 0 w 6881206"/>
              <a:gd name="connsiteY100" fmla="*/ 857047 h 857047"/>
              <a:gd name="connsiteX101" fmla="*/ 0 w 6881206"/>
              <a:gd name="connsiteY101" fmla="*/ 0 h 857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6881206" h="857047">
                <a:moveTo>
                  <a:pt x="0" y="0"/>
                </a:moveTo>
                <a:cubicBezTo>
                  <a:pt x="0" y="0"/>
                  <a:pt x="0" y="0"/>
                  <a:pt x="653445" y="0"/>
                </a:cubicBezTo>
                <a:cubicBezTo>
                  <a:pt x="653445" y="0"/>
                  <a:pt x="653445" y="0"/>
                  <a:pt x="1156123" y="0"/>
                </a:cubicBezTo>
                <a:lnTo>
                  <a:pt x="1380221" y="0"/>
                </a:lnTo>
                <a:cubicBezTo>
                  <a:pt x="1380221" y="0"/>
                  <a:pt x="1380221" y="0"/>
                  <a:pt x="1444324" y="0"/>
                </a:cubicBezTo>
                <a:lnTo>
                  <a:pt x="1522072" y="0"/>
                </a:lnTo>
                <a:lnTo>
                  <a:pt x="1596570" y="0"/>
                </a:lnTo>
                <a:cubicBezTo>
                  <a:pt x="1668686" y="0"/>
                  <a:pt x="1764840" y="0"/>
                  <a:pt x="1893047" y="0"/>
                </a:cubicBezTo>
                <a:cubicBezTo>
                  <a:pt x="1893047" y="0"/>
                  <a:pt x="1893047" y="0"/>
                  <a:pt x="1978260" y="0"/>
                </a:cubicBezTo>
                <a:lnTo>
                  <a:pt x="2032793" y="0"/>
                </a:lnTo>
                <a:lnTo>
                  <a:pt x="2095032" y="0"/>
                </a:lnTo>
                <a:cubicBezTo>
                  <a:pt x="2196025" y="0"/>
                  <a:pt x="2347515" y="0"/>
                  <a:pt x="2574748" y="0"/>
                </a:cubicBezTo>
                <a:lnTo>
                  <a:pt x="2712413" y="0"/>
                </a:lnTo>
                <a:lnTo>
                  <a:pt x="2724164" y="0"/>
                </a:lnTo>
                <a:lnTo>
                  <a:pt x="2806423" y="0"/>
                </a:lnTo>
                <a:lnTo>
                  <a:pt x="2975563" y="0"/>
                </a:lnTo>
                <a:lnTo>
                  <a:pt x="3029696" y="0"/>
                </a:lnTo>
                <a:lnTo>
                  <a:pt x="3216247" y="0"/>
                </a:lnTo>
                <a:lnTo>
                  <a:pt x="3464491" y="0"/>
                </a:lnTo>
                <a:lnTo>
                  <a:pt x="3476820" y="0"/>
                </a:lnTo>
                <a:lnTo>
                  <a:pt x="3508932" y="0"/>
                </a:lnTo>
                <a:cubicBezTo>
                  <a:pt x="3508932" y="0"/>
                  <a:pt x="3508932" y="0"/>
                  <a:pt x="3518154" y="0"/>
                </a:cubicBezTo>
                <a:lnTo>
                  <a:pt x="3563124" y="0"/>
                </a:lnTo>
                <a:lnTo>
                  <a:pt x="3568615" y="0"/>
                </a:lnTo>
                <a:lnTo>
                  <a:pt x="3582711" y="0"/>
                </a:lnTo>
                <a:lnTo>
                  <a:pt x="3607047" y="0"/>
                </a:lnTo>
                <a:lnTo>
                  <a:pt x="3711363" y="0"/>
                </a:lnTo>
                <a:lnTo>
                  <a:pt x="3757936" y="0"/>
                </a:lnTo>
                <a:lnTo>
                  <a:pt x="3914505" y="0"/>
                </a:lnTo>
                <a:lnTo>
                  <a:pt x="4099165" y="0"/>
                </a:lnTo>
                <a:cubicBezTo>
                  <a:pt x="4099165" y="0"/>
                  <a:pt x="4099165" y="0"/>
                  <a:pt x="4176573" y="0"/>
                </a:cubicBezTo>
                <a:cubicBezTo>
                  <a:pt x="4176573" y="0"/>
                  <a:pt x="4176573" y="0"/>
                  <a:pt x="4211043" y="0"/>
                </a:cubicBezTo>
                <a:lnTo>
                  <a:pt x="4249415" y="0"/>
                </a:lnTo>
                <a:lnTo>
                  <a:pt x="4292911" y="0"/>
                </a:lnTo>
                <a:cubicBezTo>
                  <a:pt x="4370470" y="0"/>
                  <a:pt x="4499735" y="0"/>
                  <a:pt x="4715176" y="0"/>
                </a:cubicBezTo>
                <a:lnTo>
                  <a:pt x="4749035" y="0"/>
                </a:lnTo>
                <a:lnTo>
                  <a:pt x="5107279" y="0"/>
                </a:lnTo>
                <a:lnTo>
                  <a:pt x="5446306" y="0"/>
                </a:lnTo>
                <a:lnTo>
                  <a:pt x="5654500" y="0"/>
                </a:lnTo>
                <a:lnTo>
                  <a:pt x="5879355" y="0"/>
                </a:lnTo>
                <a:lnTo>
                  <a:pt x="6374171" y="0"/>
                </a:lnTo>
                <a:lnTo>
                  <a:pt x="6382691" y="0"/>
                </a:lnTo>
                <a:cubicBezTo>
                  <a:pt x="6392367" y="0"/>
                  <a:pt x="6402043" y="5258"/>
                  <a:pt x="6406881" y="10516"/>
                </a:cubicBezTo>
                <a:cubicBezTo>
                  <a:pt x="6406881" y="10516"/>
                  <a:pt x="6411719" y="10516"/>
                  <a:pt x="6411719" y="15774"/>
                </a:cubicBezTo>
                <a:cubicBezTo>
                  <a:pt x="6411719" y="15774"/>
                  <a:pt x="6411719" y="15774"/>
                  <a:pt x="6412418" y="16534"/>
                </a:cubicBezTo>
                <a:lnTo>
                  <a:pt x="6413765" y="17998"/>
                </a:lnTo>
                <a:lnTo>
                  <a:pt x="6418286" y="21854"/>
                </a:lnTo>
                <a:cubicBezTo>
                  <a:pt x="6439669" y="40092"/>
                  <a:pt x="6525203" y="113046"/>
                  <a:pt x="6867337" y="404863"/>
                </a:cubicBezTo>
                <a:cubicBezTo>
                  <a:pt x="6885830" y="415379"/>
                  <a:pt x="6885830" y="436411"/>
                  <a:pt x="6867337" y="452185"/>
                </a:cubicBezTo>
                <a:cubicBezTo>
                  <a:pt x="6867337" y="452185"/>
                  <a:pt x="6867337" y="452185"/>
                  <a:pt x="6491457" y="772784"/>
                </a:cubicBezTo>
                <a:lnTo>
                  <a:pt x="6413765" y="839050"/>
                </a:lnTo>
                <a:lnTo>
                  <a:pt x="6411719" y="841273"/>
                </a:lnTo>
                <a:cubicBezTo>
                  <a:pt x="6411719" y="841273"/>
                  <a:pt x="6406881" y="841273"/>
                  <a:pt x="6406881" y="846531"/>
                </a:cubicBezTo>
                <a:cubicBezTo>
                  <a:pt x="6402043" y="851789"/>
                  <a:pt x="6392367" y="857047"/>
                  <a:pt x="6382691" y="857047"/>
                </a:cubicBezTo>
                <a:lnTo>
                  <a:pt x="6374171" y="857047"/>
                </a:lnTo>
                <a:lnTo>
                  <a:pt x="6368680" y="857047"/>
                </a:lnTo>
                <a:lnTo>
                  <a:pt x="6348221" y="857047"/>
                </a:lnTo>
                <a:lnTo>
                  <a:pt x="6330248" y="857047"/>
                </a:lnTo>
                <a:lnTo>
                  <a:pt x="6266353" y="857047"/>
                </a:lnTo>
                <a:lnTo>
                  <a:pt x="6225932" y="857047"/>
                </a:lnTo>
                <a:lnTo>
                  <a:pt x="6106926" y="857047"/>
                </a:lnTo>
                <a:lnTo>
                  <a:pt x="6022790" y="857047"/>
                </a:lnTo>
                <a:lnTo>
                  <a:pt x="5844088" y="857047"/>
                </a:lnTo>
                <a:lnTo>
                  <a:pt x="5687880" y="857047"/>
                </a:lnTo>
                <a:lnTo>
                  <a:pt x="5451985" y="857047"/>
                </a:lnTo>
                <a:lnTo>
                  <a:pt x="5188261" y="857047"/>
                </a:lnTo>
                <a:lnTo>
                  <a:pt x="4904764" y="857047"/>
                </a:lnTo>
                <a:lnTo>
                  <a:pt x="4490989" y="857047"/>
                </a:lnTo>
                <a:lnTo>
                  <a:pt x="4176573" y="857047"/>
                </a:lnTo>
                <a:cubicBezTo>
                  <a:pt x="4176573" y="857047"/>
                  <a:pt x="4176573" y="857047"/>
                  <a:pt x="4099165" y="857047"/>
                </a:cubicBezTo>
                <a:cubicBezTo>
                  <a:pt x="4099165" y="857047"/>
                  <a:pt x="4099165" y="857047"/>
                  <a:pt x="4089943" y="857047"/>
                </a:cubicBezTo>
                <a:lnTo>
                  <a:pt x="4057940" y="857047"/>
                </a:lnTo>
                <a:lnTo>
                  <a:pt x="4025386" y="857047"/>
                </a:lnTo>
                <a:cubicBezTo>
                  <a:pt x="3988496" y="857047"/>
                  <a:pt x="3933162" y="857047"/>
                  <a:pt x="3850160" y="857047"/>
                </a:cubicBezTo>
                <a:lnTo>
                  <a:pt x="3563124" y="857047"/>
                </a:lnTo>
                <a:lnTo>
                  <a:pt x="3550795" y="857047"/>
                </a:lnTo>
                <a:lnTo>
                  <a:pt x="3508932" y="857047"/>
                </a:lnTo>
                <a:cubicBezTo>
                  <a:pt x="3508932" y="857047"/>
                  <a:pt x="3508932" y="857047"/>
                  <a:pt x="3483683" y="857047"/>
                </a:cubicBezTo>
                <a:lnTo>
                  <a:pt x="3464491" y="857047"/>
                </a:lnTo>
                <a:lnTo>
                  <a:pt x="3452740" y="857047"/>
                </a:lnTo>
                <a:lnTo>
                  <a:pt x="3423719" y="857047"/>
                </a:lnTo>
                <a:lnTo>
                  <a:pt x="3370481" y="857047"/>
                </a:lnTo>
                <a:lnTo>
                  <a:pt x="3306946" y="857047"/>
                </a:lnTo>
                <a:lnTo>
                  <a:pt x="3147208" y="857047"/>
                </a:lnTo>
                <a:lnTo>
                  <a:pt x="3114429" y="857047"/>
                </a:lnTo>
                <a:lnTo>
                  <a:pt x="2960658" y="857047"/>
                </a:lnTo>
                <a:lnTo>
                  <a:pt x="2827230" y="857047"/>
                </a:lnTo>
                <a:lnTo>
                  <a:pt x="2712413" y="857047"/>
                </a:lnTo>
                <a:lnTo>
                  <a:pt x="2680242" y="857047"/>
                </a:lnTo>
                <a:lnTo>
                  <a:pt x="2603835" y="857047"/>
                </a:lnTo>
                <a:lnTo>
                  <a:pt x="2455042" y="857047"/>
                </a:lnTo>
                <a:lnTo>
                  <a:pt x="2426415" y="857047"/>
                </a:lnTo>
                <a:lnTo>
                  <a:pt x="2209736" y="857047"/>
                </a:lnTo>
                <a:lnTo>
                  <a:pt x="1893047" y="857047"/>
                </a:lnTo>
                <a:cubicBezTo>
                  <a:pt x="1893047" y="857047"/>
                  <a:pt x="1893047" y="857047"/>
                  <a:pt x="1885034" y="857047"/>
                </a:cubicBezTo>
                <a:lnTo>
                  <a:pt x="1843786" y="857047"/>
                </a:lnTo>
                <a:lnTo>
                  <a:pt x="1828944" y="857047"/>
                </a:lnTo>
                <a:cubicBezTo>
                  <a:pt x="1764840" y="857047"/>
                  <a:pt x="1636634" y="857047"/>
                  <a:pt x="1380221" y="857047"/>
                </a:cubicBezTo>
                <a:lnTo>
                  <a:pt x="1333065" y="857047"/>
                </a:lnTo>
                <a:cubicBezTo>
                  <a:pt x="1136016" y="857047"/>
                  <a:pt x="910816" y="857047"/>
                  <a:pt x="653445" y="857047"/>
                </a:cubicBezTo>
                <a:cubicBezTo>
                  <a:pt x="653445" y="857047"/>
                  <a:pt x="653445" y="857047"/>
                  <a:pt x="0" y="857047"/>
                </a:cubicBezTo>
                <a:cubicBezTo>
                  <a:pt x="0" y="857047"/>
                  <a:pt x="0" y="857047"/>
                  <a:pt x="0"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TextBox 4">
            <a:extLst>
              <a:ext uri="{FF2B5EF4-FFF2-40B4-BE49-F238E27FC236}">
                <a16:creationId xmlns:a16="http://schemas.microsoft.com/office/drawing/2014/main" id="{9B346301-5C56-2AAF-DA3B-228A86FD94B6}"/>
              </a:ext>
            </a:extLst>
          </p:cNvPr>
          <p:cNvSpPr txBox="1"/>
          <p:nvPr/>
        </p:nvSpPr>
        <p:spPr>
          <a:xfrm>
            <a:off x="9652523" y="6657945"/>
            <a:ext cx="2539477" cy="200055"/>
          </a:xfrm>
          <a:prstGeom prst="rect">
            <a:avLst/>
          </a:prstGeom>
          <a:solidFill>
            <a:srgbClr val="000000"/>
          </a:solidFill>
        </p:spPr>
        <p:txBody>
          <a:bodyPr wrap="none" rtlCol="0">
            <a:sp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r>
              <a:rPr kumimoji="0" lang="en-US" sz="700" b="0" i="0" u="none" strike="noStrike" kern="1200" cap="none" spc="0" normalizeH="0" baseline="0" noProof="0">
                <a:ln>
                  <a:noFill/>
                </a:ln>
                <a:solidFill>
                  <a:srgbClr val="FFFFFF"/>
                </a:solidFill>
                <a:effectLst/>
                <a:uLnTx/>
                <a:uFillTx/>
                <a:latin typeface="Century Gothic" panose="020B0502020202020204"/>
                <a:ea typeface="+mn-ea"/>
                <a:cs typeface="+mn-cs"/>
                <a:hlinkClick r:id="rId3" tooltip="https://www.deviantart.com/dan121314/art/Invisible-man-164492892">
                  <a:extLst>
                    <a:ext uri="{A12FA001-AC4F-418D-AE19-62706E023703}">
                      <ahyp:hlinkClr xmlns:ahyp="http://schemas.microsoft.com/office/drawing/2018/hyperlinkcolor" val="tx"/>
                    </a:ext>
                  </a:extLst>
                </a:hlinkClick>
              </a:rPr>
              <a:t>This Photo</a:t>
            </a:r>
            <a:r>
              <a:rPr kumimoji="0" lang="en-US" sz="700" b="0" i="0" u="none" strike="noStrike" kern="1200" cap="none" spc="0" normalizeH="0" baseline="0" noProof="0">
                <a:ln>
                  <a:noFill/>
                </a:ln>
                <a:solidFill>
                  <a:srgbClr val="FFFFFF"/>
                </a:solidFill>
                <a:effectLst/>
                <a:uLnTx/>
                <a:uFillTx/>
                <a:latin typeface="Century Gothic" panose="020B0502020202020204"/>
                <a:ea typeface="+mn-ea"/>
                <a:cs typeface="+mn-cs"/>
              </a:rPr>
              <a:t> by Unknown Author is licensed under </a:t>
            </a:r>
            <a:r>
              <a:rPr kumimoji="0" lang="en-US" sz="700" b="0" i="0" u="none" strike="noStrike" kern="1200" cap="none" spc="0" normalizeH="0" baseline="0" noProof="0">
                <a:ln>
                  <a:noFill/>
                </a:ln>
                <a:solidFill>
                  <a:srgbClr val="FFFFFF"/>
                </a:solidFill>
                <a:effectLst/>
                <a:uLnTx/>
                <a:uFillTx/>
                <a:latin typeface="Century Gothic" panose="020B0502020202020204"/>
                <a:ea typeface="+mn-ea"/>
                <a:cs typeface="+mn-cs"/>
                <a:hlinkClick r:id="rId4" tooltip="https://creativecommons.org/licenses/by/3.0/">
                  <a:extLst>
                    <a:ext uri="{A12FA001-AC4F-418D-AE19-62706E023703}">
                      <ahyp:hlinkClr xmlns:ahyp="http://schemas.microsoft.com/office/drawing/2018/hyperlinkcolor" val="tx"/>
                    </a:ext>
                  </a:extLst>
                </a:hlinkClick>
              </a:rPr>
              <a:t>CC BY</a:t>
            </a:r>
            <a:endParaRPr kumimoji="0" lang="en-US" sz="7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37075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FF70E-4AD8-EF97-ABA9-4E287B2A75FA}"/>
              </a:ext>
            </a:extLst>
          </p:cNvPr>
          <p:cNvSpPr>
            <a:spLocks noGrp="1"/>
          </p:cNvSpPr>
          <p:nvPr>
            <p:ph type="title"/>
          </p:nvPr>
        </p:nvSpPr>
        <p:spPr/>
        <p:txBody>
          <a:bodyPr>
            <a:normAutofit fontScale="90000"/>
          </a:bodyPr>
          <a:lstStyle/>
          <a:p>
            <a:r>
              <a:rPr lang="en-US" sz="3600" b="1" kern="1400">
                <a:ln>
                  <a:noFill/>
                </a:ln>
                <a:solidFill>
                  <a:srgbClr val="000000"/>
                </a:solidFill>
                <a:effectLst/>
                <a:latin typeface="Century Gothic"/>
                <a:ea typeface="Calibri"/>
                <a:cs typeface="Calibri"/>
              </a:rPr>
              <a:t>Executive </a:t>
            </a:r>
            <a:r>
              <a:rPr lang="en-US" b="1" kern="1400">
                <a:solidFill>
                  <a:srgbClr val="000000"/>
                </a:solidFill>
                <a:latin typeface="Century Gothic"/>
                <a:ea typeface="Calibri"/>
                <a:cs typeface="Calibri"/>
              </a:rPr>
              <a:t>Session</a:t>
            </a:r>
            <a:r>
              <a:rPr lang="en-US" sz="3600" b="1" kern="1400">
                <a:ln>
                  <a:noFill/>
                </a:ln>
                <a:solidFill>
                  <a:srgbClr val="000000"/>
                </a:solidFill>
                <a:effectLst/>
                <a:latin typeface="Century Gothic"/>
                <a:ea typeface="Calibri"/>
                <a:cs typeface="Calibri"/>
              </a:rPr>
              <a:t> </a:t>
            </a:r>
            <a:r>
              <a:rPr lang="en-US" b="1" kern="1400">
                <a:solidFill>
                  <a:srgbClr val="000000"/>
                </a:solidFill>
                <a:latin typeface="Century Gothic"/>
                <a:ea typeface="Calibri"/>
                <a:cs typeface="Calibri"/>
              </a:rPr>
              <a:t>Near the End</a:t>
            </a:r>
            <a:r>
              <a:rPr lang="en-US" sz="3600" b="1" kern="1400">
                <a:ln>
                  <a:noFill/>
                </a:ln>
                <a:solidFill>
                  <a:srgbClr val="000000"/>
                </a:solidFill>
                <a:effectLst/>
                <a:latin typeface="Century Gothic"/>
                <a:ea typeface="Calibri"/>
                <a:cs typeface="Calibri"/>
              </a:rPr>
              <a:t> of </a:t>
            </a:r>
            <a:r>
              <a:rPr lang="en-US" b="1" kern="1400">
                <a:solidFill>
                  <a:srgbClr val="000000"/>
                </a:solidFill>
                <a:latin typeface="Century Gothic"/>
                <a:ea typeface="Calibri"/>
                <a:cs typeface="Calibri"/>
              </a:rPr>
              <a:t>the Day</a:t>
            </a:r>
            <a:br>
              <a:rPr lang="en-US" sz="3600" kern="1400">
                <a:ln>
                  <a:noFill/>
                </a:ln>
                <a:effectLst/>
                <a:latin typeface="Century Gothic"/>
              </a:rPr>
            </a:br>
            <a:endParaRPr lang="en-US"/>
          </a:p>
        </p:txBody>
      </p:sp>
      <p:sp>
        <p:nvSpPr>
          <p:cNvPr id="3" name="Content Placeholder 2">
            <a:extLst>
              <a:ext uri="{FF2B5EF4-FFF2-40B4-BE49-F238E27FC236}">
                <a16:creationId xmlns:a16="http://schemas.microsoft.com/office/drawing/2014/main" id="{566496DC-2EC8-336C-C36D-7A4692233FD3}"/>
              </a:ext>
            </a:extLst>
          </p:cNvPr>
          <p:cNvSpPr>
            <a:spLocks noGrp="1"/>
          </p:cNvSpPr>
          <p:nvPr>
            <p:ph idx="1"/>
          </p:nvPr>
        </p:nvSpPr>
        <p:spPr>
          <a:xfrm>
            <a:off x="2402958" y="1905001"/>
            <a:ext cx="9101654" cy="4442636"/>
          </a:xfrm>
        </p:spPr>
        <p:txBody>
          <a:bodyPr vert="horz" lIns="91440" tIns="45720" rIns="91440" bIns="45720" rtlCol="0" anchor="t">
            <a:normAutofit fontScale="92500"/>
          </a:bodyPr>
          <a:lstStyle/>
          <a:p>
            <a:pPr marL="0" indent="0">
              <a:lnSpc>
                <a:spcPct val="119000"/>
              </a:lnSpc>
              <a:spcBef>
                <a:spcPts val="0"/>
              </a:spcBef>
              <a:spcAft>
                <a:spcPts val="600"/>
              </a:spcAft>
            </a:pPr>
            <a:r>
              <a:rPr lang="en-US" sz="2400" kern="1400">
                <a:ln>
                  <a:noFill/>
                </a:ln>
                <a:solidFill>
                  <a:srgbClr val="000000"/>
                </a:solidFill>
                <a:effectLst/>
                <a:latin typeface="Calibri"/>
                <a:ea typeface="Calibri"/>
                <a:cs typeface="Calibri"/>
              </a:rPr>
              <a:t>	Time allowed </a:t>
            </a:r>
            <a:r>
              <a:rPr lang="en-US" sz="2400" kern="1400">
                <a:solidFill>
                  <a:srgbClr val="000000"/>
                </a:solidFill>
                <a:latin typeface="Calibri"/>
                <a:ea typeface="Calibri"/>
                <a:cs typeface="Calibri"/>
              </a:rPr>
              <a:t>depends</a:t>
            </a:r>
            <a:r>
              <a:rPr lang="en-US" sz="2400" kern="1400">
                <a:ln>
                  <a:noFill/>
                </a:ln>
                <a:solidFill>
                  <a:srgbClr val="000000"/>
                </a:solidFill>
                <a:effectLst/>
                <a:latin typeface="Calibri"/>
                <a:ea typeface="Calibri"/>
                <a:cs typeface="Calibri"/>
              </a:rPr>
              <a:t> on need</a:t>
            </a:r>
            <a:r>
              <a:rPr lang="en-US" sz="2400" kern="1400">
                <a:solidFill>
                  <a:srgbClr val="000000"/>
                </a:solidFill>
                <a:latin typeface="Calibri"/>
                <a:ea typeface="Calibri"/>
                <a:cs typeface="Calibri"/>
              </a:rPr>
              <a:t> for the team to meet privately</a:t>
            </a:r>
            <a:endParaRPr lang="en-US" sz="2400" kern="1400">
              <a:ln>
                <a:noFill/>
              </a:ln>
              <a:solidFill>
                <a:srgbClr val="000000"/>
              </a:solidFill>
              <a:effectLst/>
              <a:latin typeface="Calibri"/>
              <a:ea typeface="Calibri"/>
              <a:cs typeface="Calibri"/>
            </a:endParaRPr>
          </a:p>
          <a:p>
            <a:pPr marL="0" indent="0">
              <a:lnSpc>
                <a:spcPct val="119000"/>
              </a:lnSpc>
              <a:spcBef>
                <a:spcPts val="0"/>
              </a:spcBef>
              <a:spcAft>
                <a:spcPts val="600"/>
              </a:spcAft>
            </a:pPr>
            <a:r>
              <a:rPr lang="en-US" sz="2400" kern="1400">
                <a:ln>
                  <a:noFill/>
                </a:ln>
                <a:solidFill>
                  <a:srgbClr val="000000"/>
                </a:solidFill>
                <a:effectLst/>
                <a:latin typeface="Calibri"/>
                <a:ea typeface="Calibri"/>
                <a:cs typeface="Calibri"/>
              </a:rPr>
              <a:t>	Team</a:t>
            </a:r>
            <a:r>
              <a:rPr lang="en-US" sz="2400" kern="1400">
                <a:solidFill>
                  <a:srgbClr val="000000"/>
                </a:solidFill>
                <a:latin typeface="Calibri"/>
                <a:ea typeface="Calibri"/>
                <a:cs typeface="Calibri"/>
              </a:rPr>
              <a:t> discusses, finalizes</a:t>
            </a:r>
            <a:r>
              <a:rPr lang="en-US" sz="2400" kern="1400">
                <a:ln>
                  <a:noFill/>
                </a:ln>
                <a:solidFill>
                  <a:srgbClr val="000000"/>
                </a:solidFill>
                <a:effectLst/>
                <a:latin typeface="Calibri"/>
                <a:ea typeface="Calibri"/>
                <a:cs typeface="Calibri"/>
              </a:rPr>
              <a:t>,</a:t>
            </a:r>
            <a:r>
              <a:rPr lang="en-US" sz="2400" kern="1400">
                <a:solidFill>
                  <a:srgbClr val="000000"/>
                </a:solidFill>
                <a:latin typeface="Calibri"/>
                <a:ea typeface="Calibri"/>
                <a:cs typeface="Calibri"/>
              </a:rPr>
              <a:t> </a:t>
            </a:r>
            <a:r>
              <a:rPr lang="en-US" sz="2400" kern="1400">
                <a:ln>
                  <a:noFill/>
                </a:ln>
                <a:solidFill>
                  <a:srgbClr val="000000"/>
                </a:solidFill>
                <a:effectLst/>
                <a:latin typeface="Calibri"/>
                <a:ea typeface="Calibri"/>
                <a:cs typeface="Calibri"/>
              </a:rPr>
              <a:t>and </a:t>
            </a:r>
            <a:r>
              <a:rPr lang="en-US" sz="2400" kern="1400">
                <a:solidFill>
                  <a:srgbClr val="000000"/>
                </a:solidFill>
                <a:latin typeface="Calibri"/>
                <a:ea typeface="Calibri"/>
                <a:cs typeface="Calibri"/>
              </a:rPr>
              <a:t>documents</a:t>
            </a:r>
            <a:r>
              <a:rPr lang="en-US" sz="2400" kern="1400">
                <a:ln>
                  <a:noFill/>
                </a:ln>
                <a:solidFill>
                  <a:srgbClr val="000000"/>
                </a:solidFill>
                <a:effectLst/>
                <a:latin typeface="Calibri"/>
                <a:ea typeface="Calibri"/>
                <a:cs typeface="Calibri"/>
              </a:rPr>
              <a:t> </a:t>
            </a:r>
            <a:r>
              <a:rPr lang="en-US" sz="2400" kern="1400">
                <a:solidFill>
                  <a:srgbClr val="000000"/>
                </a:solidFill>
                <a:latin typeface="Calibri"/>
                <a:ea typeface="Calibri"/>
                <a:cs typeface="Calibri"/>
              </a:rPr>
              <a:t>its findings</a:t>
            </a:r>
            <a:endParaRPr lang="en-US" sz="2400" kern="1400">
              <a:ln>
                <a:noFill/>
              </a:ln>
              <a:solidFill>
                <a:srgbClr val="000000"/>
              </a:solidFill>
              <a:effectLst/>
              <a:latin typeface="Calibri"/>
              <a:ea typeface="Calibri"/>
              <a:cs typeface="Calibri"/>
            </a:endParaRPr>
          </a:p>
          <a:p>
            <a:pPr marL="0" indent="0">
              <a:lnSpc>
                <a:spcPct val="119000"/>
              </a:lnSpc>
              <a:spcBef>
                <a:spcPts val="0"/>
              </a:spcBef>
              <a:spcAft>
                <a:spcPts val="600"/>
              </a:spcAft>
            </a:pPr>
            <a:r>
              <a:rPr lang="en-US" sz="2400" kern="1400">
                <a:solidFill>
                  <a:srgbClr val="000000"/>
                </a:solidFill>
                <a:latin typeface="Calibri"/>
                <a:ea typeface="Calibri"/>
                <a:cs typeface="Calibri"/>
              </a:rPr>
              <a:t>    Team may elect to meet with the program director prior to meeting with </a:t>
            </a:r>
          </a:p>
          <a:p>
            <a:pPr marL="0" indent="0">
              <a:lnSpc>
                <a:spcPct val="119000"/>
              </a:lnSpc>
              <a:spcBef>
                <a:spcPts val="0"/>
              </a:spcBef>
              <a:spcAft>
                <a:spcPts val="600"/>
              </a:spcAft>
              <a:buNone/>
            </a:pPr>
            <a:r>
              <a:rPr lang="en-US" sz="2400" kern="1400">
                <a:solidFill>
                  <a:srgbClr val="000000"/>
                </a:solidFill>
                <a:latin typeface="Calibri"/>
                <a:ea typeface="Calibri"/>
                <a:cs typeface="Calibri"/>
              </a:rPr>
              <a:t>        leadership</a:t>
            </a:r>
            <a:endParaRPr lang="en-US" sz="2400" kern="140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457200" indent="-457200">
              <a:lnSpc>
                <a:spcPct val="119000"/>
              </a:lnSpc>
              <a:spcBef>
                <a:spcPts val="0"/>
              </a:spcBef>
              <a:spcAft>
                <a:spcPts val="600"/>
              </a:spcAft>
            </a:pPr>
            <a:r>
              <a:rPr lang="en-US" sz="2400" kern="1400">
                <a:solidFill>
                  <a:srgbClr val="000000"/>
                </a:solidFill>
                <a:latin typeface="Calibri"/>
                <a:ea typeface="Calibri"/>
                <a:cs typeface="Calibri"/>
              </a:rPr>
              <a:t>It is beyond</a:t>
            </a:r>
            <a:r>
              <a:rPr lang="en-US" sz="2400" kern="1400">
                <a:ln>
                  <a:noFill/>
                </a:ln>
                <a:solidFill>
                  <a:srgbClr val="000000"/>
                </a:solidFill>
                <a:effectLst/>
                <a:latin typeface="Calibri"/>
                <a:ea typeface="Calibri"/>
                <a:cs typeface="Calibri"/>
              </a:rPr>
              <a:t> the scope of the on-site team to make recommendations about increasing numbers, pursuing RRA</a:t>
            </a:r>
            <a:r>
              <a:rPr lang="en-US" sz="2400" kern="1400">
                <a:solidFill>
                  <a:srgbClr val="000000"/>
                </a:solidFill>
                <a:latin typeface="Calibri"/>
                <a:ea typeface="Calibri"/>
                <a:cs typeface="Calibri"/>
              </a:rPr>
              <a:t>,</a:t>
            </a:r>
            <a:r>
              <a:rPr lang="en-US" sz="2400" kern="1400">
                <a:ln>
                  <a:noFill/>
                </a:ln>
                <a:solidFill>
                  <a:srgbClr val="000000"/>
                </a:solidFill>
                <a:effectLst/>
                <a:latin typeface="Calibri"/>
                <a:ea typeface="Calibri"/>
                <a:cs typeface="Calibri"/>
              </a:rPr>
              <a:t> and/or getting involved in politics/issues surrounding the podiatric community.</a:t>
            </a:r>
          </a:p>
          <a:p>
            <a:pPr marL="457200" indent="-457200">
              <a:lnSpc>
                <a:spcPct val="119000"/>
              </a:lnSpc>
              <a:spcBef>
                <a:spcPts val="0"/>
              </a:spcBef>
              <a:spcAft>
                <a:spcPts val="600"/>
              </a:spcAft>
            </a:pPr>
            <a:r>
              <a:rPr lang="en-US" sz="2400" kern="1400">
                <a:ln>
                  <a:noFill/>
                </a:ln>
                <a:solidFill>
                  <a:srgbClr val="000000"/>
                </a:solidFill>
                <a:effectLst/>
                <a:latin typeface="Calibri"/>
                <a:ea typeface="Calibri"/>
                <a:cs typeface="Calibri"/>
              </a:rPr>
              <a:t>Remember that </a:t>
            </a:r>
            <a:r>
              <a:rPr lang="en-US" sz="2400" kern="1400">
                <a:solidFill>
                  <a:srgbClr val="000000"/>
                </a:solidFill>
                <a:latin typeface="Calibri"/>
                <a:ea typeface="Calibri"/>
                <a:cs typeface="Calibri"/>
              </a:rPr>
              <a:t>the team's</a:t>
            </a:r>
            <a:r>
              <a:rPr lang="en-US" sz="2400" kern="1400">
                <a:ln>
                  <a:noFill/>
                </a:ln>
                <a:solidFill>
                  <a:srgbClr val="000000"/>
                </a:solidFill>
                <a:effectLst/>
                <a:latin typeface="Calibri"/>
                <a:ea typeface="Calibri"/>
                <a:cs typeface="Calibri"/>
              </a:rPr>
              <a:t> findings are sent to</a:t>
            </a:r>
            <a:r>
              <a:rPr lang="en-US" sz="2400" kern="1400">
                <a:solidFill>
                  <a:srgbClr val="000000"/>
                </a:solidFill>
                <a:latin typeface="Calibri"/>
                <a:ea typeface="Calibri"/>
                <a:cs typeface="Calibri"/>
              </a:rPr>
              <a:t> the CPME</a:t>
            </a:r>
            <a:r>
              <a:rPr lang="en-US" sz="2400" kern="1400">
                <a:ln>
                  <a:noFill/>
                </a:ln>
                <a:solidFill>
                  <a:srgbClr val="000000"/>
                </a:solidFill>
                <a:effectLst/>
                <a:latin typeface="Calibri"/>
                <a:ea typeface="Calibri"/>
                <a:cs typeface="Calibri"/>
              </a:rPr>
              <a:t> </a:t>
            </a:r>
            <a:r>
              <a:rPr lang="en-US" sz="2400" kern="1400">
                <a:solidFill>
                  <a:srgbClr val="000000"/>
                </a:solidFill>
                <a:latin typeface="Calibri"/>
                <a:ea typeface="Calibri"/>
                <a:cs typeface="Calibri"/>
              </a:rPr>
              <a:t>office and then reviewed</a:t>
            </a:r>
            <a:r>
              <a:rPr lang="en-US" sz="2400" kern="1400">
                <a:ln>
                  <a:noFill/>
                </a:ln>
                <a:solidFill>
                  <a:srgbClr val="000000"/>
                </a:solidFill>
                <a:effectLst/>
                <a:latin typeface="Calibri"/>
                <a:ea typeface="Calibri"/>
                <a:cs typeface="Calibri"/>
              </a:rPr>
              <a:t> by </a:t>
            </a:r>
            <a:r>
              <a:rPr lang="en-US" sz="2400" kern="1400">
                <a:solidFill>
                  <a:srgbClr val="000000"/>
                </a:solidFill>
                <a:latin typeface="Calibri"/>
                <a:ea typeface="Calibri"/>
                <a:cs typeface="Calibri"/>
              </a:rPr>
              <a:t>the RRC,</a:t>
            </a:r>
            <a:r>
              <a:rPr lang="en-US" sz="2400" kern="1400">
                <a:ln>
                  <a:noFill/>
                </a:ln>
                <a:solidFill>
                  <a:srgbClr val="000000"/>
                </a:solidFill>
                <a:effectLst/>
                <a:latin typeface="Calibri"/>
                <a:ea typeface="Calibri"/>
                <a:cs typeface="Calibri"/>
              </a:rPr>
              <a:t> which makes recommendations to </a:t>
            </a:r>
            <a:r>
              <a:rPr lang="en-US" sz="2400" kern="1400">
                <a:solidFill>
                  <a:srgbClr val="000000"/>
                </a:solidFill>
                <a:latin typeface="Calibri"/>
                <a:ea typeface="Calibri"/>
                <a:cs typeface="Calibri"/>
              </a:rPr>
              <a:t>the CPME</a:t>
            </a:r>
            <a:r>
              <a:rPr lang="en-US" sz="2400" kern="1400">
                <a:ln>
                  <a:noFill/>
                </a:ln>
                <a:solidFill>
                  <a:srgbClr val="000000"/>
                </a:solidFill>
                <a:effectLst/>
                <a:latin typeface="Calibri"/>
                <a:ea typeface="Calibri"/>
                <a:cs typeface="Calibri"/>
              </a:rPr>
              <a:t> for final </a:t>
            </a:r>
            <a:r>
              <a:rPr lang="en-US" sz="2400" kern="1400">
                <a:solidFill>
                  <a:srgbClr val="000000"/>
                </a:solidFill>
                <a:latin typeface="Calibri"/>
                <a:ea typeface="Calibri"/>
                <a:cs typeface="Calibri"/>
              </a:rPr>
              <a:t>actions</a:t>
            </a:r>
            <a:r>
              <a:rPr lang="en-US" sz="2400" kern="1400">
                <a:ln>
                  <a:noFill/>
                </a:ln>
                <a:solidFill>
                  <a:srgbClr val="000000"/>
                </a:solidFill>
                <a:effectLst/>
                <a:latin typeface="Calibri"/>
                <a:ea typeface="Calibri"/>
                <a:cs typeface="Calibri"/>
              </a:rPr>
              <a:t>.</a:t>
            </a:r>
          </a:p>
        </p:txBody>
      </p:sp>
    </p:spTree>
    <p:extLst>
      <p:ext uri="{BB962C8B-B14F-4D97-AF65-F5344CB8AC3E}">
        <p14:creationId xmlns:p14="http://schemas.microsoft.com/office/powerpoint/2010/main" val="25566511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9B38B-B063-1724-F342-181978F28F58}"/>
              </a:ext>
            </a:extLst>
          </p:cNvPr>
          <p:cNvSpPr>
            <a:spLocks noGrp="1"/>
          </p:cNvSpPr>
          <p:nvPr>
            <p:ph type="title"/>
          </p:nvPr>
        </p:nvSpPr>
        <p:spPr/>
        <p:txBody>
          <a:bodyPr/>
          <a:lstStyle/>
          <a:p>
            <a:r>
              <a:rPr lang="en-US" sz="3600" b="1" kern="1400">
                <a:ln>
                  <a:noFill/>
                </a:ln>
                <a:solidFill>
                  <a:srgbClr val="000000"/>
                </a:solidFill>
                <a:effectLst/>
                <a:latin typeface="Century Gothic"/>
                <a:ea typeface="Calibri"/>
                <a:cs typeface="Calibri"/>
              </a:rPr>
              <a:t>Summation</a:t>
            </a:r>
            <a:r>
              <a:rPr lang="en-US" b="1" kern="1400">
                <a:solidFill>
                  <a:srgbClr val="000000"/>
                </a:solidFill>
                <a:latin typeface="Century Gothic"/>
                <a:ea typeface="Calibri"/>
                <a:cs typeface="Calibri"/>
              </a:rPr>
              <a:t> Review</a:t>
            </a:r>
            <a:br>
              <a:rPr lang="en-US" sz="3600" kern="1400">
                <a:ln>
                  <a:noFill/>
                </a:ln>
                <a:effectLst/>
                <a:latin typeface="Century Gothic"/>
              </a:rPr>
            </a:br>
            <a:endParaRPr lang="en-US"/>
          </a:p>
        </p:txBody>
      </p:sp>
      <p:sp>
        <p:nvSpPr>
          <p:cNvPr id="3" name="Content Placeholder 2">
            <a:extLst>
              <a:ext uri="{FF2B5EF4-FFF2-40B4-BE49-F238E27FC236}">
                <a16:creationId xmlns:a16="http://schemas.microsoft.com/office/drawing/2014/main" id="{691C666E-CA5B-7520-C8CD-E5EF219152B6}"/>
              </a:ext>
            </a:extLst>
          </p:cNvPr>
          <p:cNvSpPr>
            <a:spLocks noGrp="1"/>
          </p:cNvSpPr>
          <p:nvPr>
            <p:ph idx="1"/>
          </p:nvPr>
        </p:nvSpPr>
        <p:spPr>
          <a:xfrm>
            <a:off x="2592925" y="1360969"/>
            <a:ext cx="8915400" cy="5316278"/>
          </a:xfrm>
        </p:spPr>
        <p:txBody>
          <a:bodyPr vert="horz" lIns="91440" tIns="45720" rIns="91440" bIns="45720" rtlCol="0" anchor="t">
            <a:normAutofit/>
          </a:bodyPr>
          <a:lstStyle/>
          <a:p>
            <a:pPr marL="457200" indent="-457200">
              <a:lnSpc>
                <a:spcPct val="119000"/>
              </a:lnSpc>
              <a:spcBef>
                <a:spcPts val="0"/>
              </a:spcBef>
              <a:spcAft>
                <a:spcPts val="600"/>
              </a:spcAft>
            </a:pPr>
            <a:r>
              <a:rPr lang="en-US" sz="2400" kern="1400">
                <a:ln>
                  <a:noFill/>
                </a:ln>
                <a:solidFill>
                  <a:srgbClr val="000000"/>
                </a:solidFill>
                <a:effectLst/>
                <a:latin typeface="Calibri"/>
                <a:ea typeface="Calibri"/>
                <a:cs typeface="Calibri"/>
              </a:rPr>
              <a:t>Exit interview</a:t>
            </a:r>
            <a:r>
              <a:rPr lang="en-US" sz="2400" kern="1400">
                <a:solidFill>
                  <a:srgbClr val="000000"/>
                </a:solidFill>
                <a:latin typeface="Calibri"/>
                <a:ea typeface="Calibri"/>
                <a:cs typeface="Calibri"/>
              </a:rPr>
              <a:t> </a:t>
            </a:r>
            <a:r>
              <a:rPr lang="en-US" sz="2400" kern="1400">
                <a:ln>
                  <a:noFill/>
                </a:ln>
                <a:solidFill>
                  <a:srgbClr val="000000"/>
                </a:solidFill>
                <a:effectLst/>
                <a:latin typeface="Calibri"/>
                <a:ea typeface="Calibri"/>
                <a:cs typeface="Calibri"/>
              </a:rPr>
              <a:t>to report findings of the team</a:t>
            </a:r>
          </a:p>
          <a:p>
            <a:pPr marL="457200" marR="0" indent="-457200" algn="l">
              <a:lnSpc>
                <a:spcPct val="119000"/>
              </a:lnSpc>
              <a:spcBef>
                <a:spcPts val="0"/>
              </a:spcBef>
              <a:spcAft>
                <a:spcPts val="600"/>
              </a:spcAft>
            </a:pPr>
            <a:r>
              <a:rPr lang="en-US" sz="2400" kern="1400">
                <a:ln>
                  <a:noFill/>
                </a:ln>
                <a:solidFill>
                  <a:srgbClr val="000000"/>
                </a:solidFill>
                <a:effectLst/>
                <a:latin typeface="Calibri"/>
                <a:ea typeface="Calibri"/>
                <a:cs typeface="Calibri"/>
              </a:rPr>
              <a:t>The program d</a:t>
            </a:r>
            <a:r>
              <a:rPr lang="en-US" sz="2400" kern="1400">
                <a:solidFill>
                  <a:srgbClr val="000000"/>
                </a:solidFill>
                <a:latin typeface="Calibri"/>
                <a:ea typeface="Calibri"/>
                <a:cs typeface="Calibri"/>
              </a:rPr>
              <a:t>irector</a:t>
            </a:r>
            <a:r>
              <a:rPr lang="en-US" sz="2400" kern="1400">
                <a:ln>
                  <a:noFill/>
                </a:ln>
                <a:solidFill>
                  <a:srgbClr val="000000"/>
                </a:solidFill>
                <a:effectLst/>
                <a:latin typeface="Calibri"/>
                <a:ea typeface="Calibri"/>
                <a:cs typeface="Calibri"/>
              </a:rPr>
              <a:t> and designated administrator must be present</a:t>
            </a:r>
          </a:p>
          <a:p>
            <a:pPr marL="457200" indent="-457200">
              <a:lnSpc>
                <a:spcPct val="119000"/>
              </a:lnSpc>
              <a:spcBef>
                <a:spcPts val="0"/>
              </a:spcBef>
              <a:spcAft>
                <a:spcPts val="600"/>
              </a:spcAft>
            </a:pPr>
            <a:r>
              <a:rPr lang="en-US" sz="2400" kern="1400">
                <a:ln>
                  <a:noFill/>
                </a:ln>
                <a:solidFill>
                  <a:srgbClr val="000000"/>
                </a:solidFill>
                <a:effectLst/>
                <a:latin typeface="Calibri"/>
                <a:ea typeface="Calibri"/>
                <a:cs typeface="Calibri"/>
              </a:rPr>
              <a:t>Additional people </a:t>
            </a:r>
            <a:r>
              <a:rPr lang="en-US" sz="2400" kern="1400">
                <a:solidFill>
                  <a:srgbClr val="000000"/>
                </a:solidFill>
                <a:latin typeface="Calibri"/>
                <a:ea typeface="Calibri"/>
                <a:cs typeface="Calibri"/>
              </a:rPr>
              <a:t>may be present as determined by the program director and team chair</a:t>
            </a:r>
            <a:endParaRPr lang="en-US" sz="2400" kern="1400">
              <a:ln>
                <a:noFill/>
              </a:ln>
              <a:solidFill>
                <a:srgbClr val="000000"/>
              </a:solidFill>
              <a:effectLst/>
              <a:latin typeface="Calibri"/>
              <a:ea typeface="Calibri"/>
              <a:cs typeface="Calibri"/>
            </a:endParaRPr>
          </a:p>
          <a:p>
            <a:pPr marL="457200" indent="-457200">
              <a:lnSpc>
                <a:spcPct val="119000"/>
              </a:lnSpc>
              <a:spcBef>
                <a:spcPts val="0"/>
              </a:spcBef>
              <a:spcAft>
                <a:spcPts val="600"/>
              </a:spcAft>
            </a:pPr>
            <a:r>
              <a:rPr lang="en-US" sz="2400" kern="1400">
                <a:ln>
                  <a:noFill/>
                </a:ln>
                <a:solidFill>
                  <a:srgbClr val="000000"/>
                </a:solidFill>
                <a:effectLst/>
                <a:latin typeface="Calibri"/>
                <a:ea typeface="Calibri"/>
                <a:cs typeface="Calibri"/>
              </a:rPr>
              <a:t>Report findings—not the time to discuss or challenge findings</a:t>
            </a:r>
          </a:p>
          <a:p>
            <a:pPr marL="457200" indent="-457200">
              <a:lnSpc>
                <a:spcPct val="119000"/>
              </a:lnSpc>
              <a:spcBef>
                <a:spcPts val="0"/>
              </a:spcBef>
              <a:spcAft>
                <a:spcPts val="600"/>
              </a:spcAft>
            </a:pPr>
            <a:r>
              <a:rPr lang="en-US" sz="2400" kern="1400">
                <a:ln>
                  <a:noFill/>
                </a:ln>
                <a:solidFill>
                  <a:srgbClr val="000000"/>
                </a:solidFill>
                <a:effectLst/>
                <a:latin typeface="Calibri"/>
                <a:ea typeface="Calibri"/>
                <a:cs typeface="Calibri"/>
              </a:rPr>
              <a:t>Commendations</a:t>
            </a:r>
            <a:r>
              <a:rPr lang="en-US" sz="2400" kern="1400">
                <a:solidFill>
                  <a:srgbClr val="000000"/>
                </a:solidFill>
                <a:latin typeface="Calibri"/>
                <a:ea typeface="Calibri"/>
                <a:cs typeface="Calibri"/>
              </a:rPr>
              <a:t> and recommendations</a:t>
            </a:r>
            <a:endParaRPr lang="en-US" sz="2400" kern="1400">
              <a:ln>
                <a:noFill/>
              </a:ln>
              <a:solidFill>
                <a:srgbClr val="000000"/>
              </a:solidFill>
              <a:effectLst/>
              <a:latin typeface="Calibri" panose="020F0502020204030204" pitchFamily="34" charset="0"/>
              <a:ea typeface="Calibri"/>
              <a:cs typeface="Calibri"/>
            </a:endParaRPr>
          </a:p>
          <a:p>
            <a:pPr marL="457200" marR="0" indent="-457200" algn="l">
              <a:lnSpc>
                <a:spcPct val="119000"/>
              </a:lnSpc>
              <a:spcBef>
                <a:spcPts val="0"/>
              </a:spcBef>
              <a:spcAft>
                <a:spcPts val="600"/>
              </a:spcAft>
            </a:pPr>
            <a:r>
              <a:rPr lang="en-US" sz="2400" kern="1400">
                <a:ln>
                  <a:noFill/>
                </a:ln>
                <a:solidFill>
                  <a:srgbClr val="000000"/>
                </a:solidFill>
                <a:effectLst/>
                <a:latin typeface="Calibri"/>
                <a:ea typeface="Calibri"/>
                <a:cs typeface="Calibri"/>
              </a:rPr>
              <a:t>Potential areas of </a:t>
            </a:r>
            <a:r>
              <a:rPr lang="en-US" sz="2400" kern="1400">
                <a:solidFill>
                  <a:srgbClr val="000000"/>
                </a:solidFill>
                <a:latin typeface="Calibri"/>
                <a:ea typeface="Calibri"/>
                <a:cs typeface="Calibri"/>
              </a:rPr>
              <a:t>noncompliance</a:t>
            </a:r>
            <a:endParaRPr lang="en-US" sz="2400" kern="1400">
              <a:ln>
                <a:noFill/>
              </a:ln>
              <a:solidFill>
                <a:srgbClr val="000000"/>
              </a:solidFill>
              <a:effectLst/>
              <a:latin typeface="Calibri" panose="020F0502020204030204" pitchFamily="34" charset="0"/>
              <a:ea typeface="Calibri"/>
              <a:cs typeface="Calibri"/>
            </a:endParaRPr>
          </a:p>
          <a:p>
            <a:pPr marL="457200" marR="0" indent="-457200" algn="l">
              <a:lnSpc>
                <a:spcPct val="119000"/>
              </a:lnSpc>
              <a:spcBef>
                <a:spcPts val="0"/>
              </a:spcBef>
              <a:spcAft>
                <a:spcPts val="600"/>
              </a:spcAft>
            </a:pPr>
            <a:r>
              <a:rPr lang="en-US" sz="2400" kern="1400">
                <a:solidFill>
                  <a:srgbClr val="000000"/>
                </a:solidFill>
                <a:latin typeface="Calibri"/>
                <a:ea typeface="Calibri"/>
                <a:cs typeface="Calibri"/>
              </a:rPr>
              <a:t>Overview of the s</a:t>
            </a:r>
            <a:r>
              <a:rPr lang="en-US" sz="2400" kern="1400">
                <a:ln>
                  <a:noFill/>
                </a:ln>
                <a:solidFill>
                  <a:srgbClr val="000000"/>
                </a:solidFill>
                <a:effectLst/>
                <a:latin typeface="Calibri"/>
                <a:ea typeface="Calibri"/>
                <a:cs typeface="Calibri"/>
              </a:rPr>
              <a:t>equence of events following the </a:t>
            </a:r>
            <a:r>
              <a:rPr lang="en-US" sz="2400" kern="1400">
                <a:solidFill>
                  <a:srgbClr val="000000"/>
                </a:solidFill>
                <a:latin typeface="Calibri"/>
                <a:ea typeface="Calibri"/>
                <a:cs typeface="Calibri"/>
              </a:rPr>
              <a:t>visit</a:t>
            </a:r>
            <a:endParaRPr lang="en-US" sz="2400" kern="1400">
              <a:ln>
                <a:noFill/>
              </a:ln>
              <a:solidFill>
                <a:srgbClr val="000000"/>
              </a:solidFill>
              <a:effectLst/>
              <a:latin typeface="Calibri"/>
              <a:ea typeface="Calibri"/>
              <a:cs typeface="Calibri"/>
            </a:endParaRPr>
          </a:p>
          <a:p>
            <a:pPr marL="0" marR="0" indent="0" algn="l">
              <a:lnSpc>
                <a:spcPct val="119000"/>
              </a:lnSpc>
              <a:spcBef>
                <a:spcPts val="0"/>
              </a:spcBef>
              <a:spcAft>
                <a:spcPts val="600"/>
              </a:spcAft>
            </a:pPr>
            <a:endParaRPr lang="en-US" sz="2400" kern="1400">
              <a:ln>
                <a:noFill/>
              </a:ln>
              <a:solidFill>
                <a:srgbClr val="000000"/>
              </a:solidFill>
              <a:effectLst/>
              <a:latin typeface="Calibri"/>
              <a:ea typeface="Calibri"/>
              <a:cs typeface="Calibri"/>
            </a:endParaRPr>
          </a:p>
        </p:txBody>
      </p:sp>
    </p:spTree>
    <p:extLst>
      <p:ext uri="{BB962C8B-B14F-4D97-AF65-F5344CB8AC3E}">
        <p14:creationId xmlns:p14="http://schemas.microsoft.com/office/powerpoint/2010/main" val="30329308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8F01A-DC70-4351-AE04-82032F9C1D87}"/>
              </a:ext>
            </a:extLst>
          </p:cNvPr>
          <p:cNvSpPr>
            <a:spLocks noGrp="1"/>
          </p:cNvSpPr>
          <p:nvPr>
            <p:ph type="title"/>
          </p:nvPr>
        </p:nvSpPr>
        <p:spPr/>
        <p:txBody>
          <a:bodyPr/>
          <a:lstStyle/>
          <a:p>
            <a:r>
              <a:rPr lang="en-US" b="1">
                <a:solidFill>
                  <a:schemeClr val="tx1"/>
                </a:solidFill>
              </a:rPr>
              <a:t>Commendations</a:t>
            </a:r>
          </a:p>
        </p:txBody>
      </p:sp>
      <p:sp>
        <p:nvSpPr>
          <p:cNvPr id="3" name="Content Placeholder 2">
            <a:extLst>
              <a:ext uri="{FF2B5EF4-FFF2-40B4-BE49-F238E27FC236}">
                <a16:creationId xmlns:a16="http://schemas.microsoft.com/office/drawing/2014/main" id="{B677392C-1A83-4B38-79C9-B200BF206950}"/>
              </a:ext>
            </a:extLst>
          </p:cNvPr>
          <p:cNvSpPr>
            <a:spLocks noGrp="1"/>
          </p:cNvSpPr>
          <p:nvPr>
            <p:ph idx="1"/>
          </p:nvPr>
        </p:nvSpPr>
        <p:spPr/>
        <p:txBody>
          <a:bodyPr vert="horz" lIns="91440" tIns="45720" rIns="91440" bIns="45720" rtlCol="0" anchor="t">
            <a:normAutofit/>
          </a:bodyPr>
          <a:lstStyle/>
          <a:p>
            <a:r>
              <a:rPr lang="en-US" sz="3200" b="0" i="0">
                <a:solidFill>
                  <a:srgbClr val="000000"/>
                </a:solidFill>
                <a:effectLst/>
                <a:latin typeface="Calibri"/>
                <a:ea typeface="Calibri"/>
                <a:cs typeface="Calibri"/>
              </a:rPr>
              <a:t>Commendations reflect special, positive attributes and strengths of the program </a:t>
            </a:r>
            <a:r>
              <a:rPr lang="en-US" sz="3200">
                <a:solidFill>
                  <a:srgbClr val="000000"/>
                </a:solidFill>
                <a:latin typeface="Calibri"/>
                <a:ea typeface="Calibri"/>
                <a:cs typeface="Calibri"/>
              </a:rPr>
              <a:t>that </a:t>
            </a:r>
            <a:r>
              <a:rPr lang="en-US" sz="3200" b="0" i="0">
                <a:solidFill>
                  <a:srgbClr val="000000"/>
                </a:solidFill>
                <a:effectLst/>
                <a:latin typeface="Calibri"/>
                <a:ea typeface="Calibri"/>
                <a:cs typeface="Calibri"/>
              </a:rPr>
              <a:t>the team became aware </a:t>
            </a:r>
            <a:r>
              <a:rPr lang="en-US" sz="3200">
                <a:solidFill>
                  <a:srgbClr val="000000"/>
                </a:solidFill>
                <a:latin typeface="Calibri"/>
                <a:ea typeface="Calibri"/>
                <a:cs typeface="Calibri"/>
              </a:rPr>
              <a:t>of during </a:t>
            </a:r>
            <a:r>
              <a:rPr lang="en-US" sz="3200" b="0" i="0">
                <a:solidFill>
                  <a:srgbClr val="000000"/>
                </a:solidFill>
                <a:effectLst/>
                <a:latin typeface="Calibri"/>
                <a:ea typeface="Calibri"/>
                <a:cs typeface="Calibri"/>
              </a:rPr>
              <a:t>the review.</a:t>
            </a:r>
          </a:p>
          <a:p>
            <a:r>
              <a:rPr lang="en-US" sz="3200">
                <a:solidFill>
                  <a:srgbClr val="000000"/>
                </a:solidFill>
                <a:latin typeface="Calibri"/>
                <a:ea typeface="Calibri"/>
                <a:cs typeface="Calibri"/>
              </a:rPr>
              <a:t>They are specific to the program and are meant to showcase how the program is succeeding in providing residency training and meeting or exceeding requirements.</a:t>
            </a:r>
            <a:endParaRPr lang="en-US" sz="3200" b="0" i="0">
              <a:solidFill>
                <a:srgbClr val="000000"/>
              </a:solidFill>
              <a:effectLst/>
              <a:latin typeface="Calibri"/>
              <a:ea typeface="Calibri"/>
              <a:cs typeface="Calibri"/>
            </a:endParaRPr>
          </a:p>
          <a:p>
            <a:endParaRPr lang="en-US" sz="3200">
              <a:solidFill>
                <a:srgbClr val="000000"/>
              </a:solidFill>
              <a:latin typeface="Times New Roman" panose="02020603050405020304" pitchFamily="18" charset="0"/>
            </a:endParaRPr>
          </a:p>
          <a:p>
            <a:pPr marL="0" indent="0">
              <a:buNone/>
            </a:pPr>
            <a:endParaRPr lang="en-US" sz="3200"/>
          </a:p>
        </p:txBody>
      </p:sp>
    </p:spTree>
    <p:extLst>
      <p:ext uri="{BB962C8B-B14F-4D97-AF65-F5344CB8AC3E}">
        <p14:creationId xmlns:p14="http://schemas.microsoft.com/office/powerpoint/2010/main" val="22131976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C2648-2D8D-8574-B417-5BA8348FF8D1}"/>
              </a:ext>
            </a:extLst>
          </p:cNvPr>
          <p:cNvSpPr>
            <a:spLocks noGrp="1"/>
          </p:cNvSpPr>
          <p:nvPr>
            <p:ph type="title"/>
          </p:nvPr>
        </p:nvSpPr>
        <p:spPr/>
        <p:txBody>
          <a:bodyPr/>
          <a:lstStyle/>
          <a:p>
            <a:r>
              <a:rPr lang="en-US" b="1">
                <a:solidFill>
                  <a:schemeClr val="tx1"/>
                </a:solidFill>
              </a:rPr>
              <a:t>Recommendations</a:t>
            </a:r>
            <a:br>
              <a:rPr lang="en-US">
                <a:solidFill>
                  <a:schemeClr val="tx1"/>
                </a:solidFill>
              </a:rPr>
            </a:br>
            <a:endParaRPr lang="en-US"/>
          </a:p>
        </p:txBody>
      </p:sp>
      <p:sp>
        <p:nvSpPr>
          <p:cNvPr id="3" name="Content Placeholder 2">
            <a:extLst>
              <a:ext uri="{FF2B5EF4-FFF2-40B4-BE49-F238E27FC236}">
                <a16:creationId xmlns:a16="http://schemas.microsoft.com/office/drawing/2014/main" id="{DCD91C71-1081-DD38-BC3F-86832AF01AA9}"/>
              </a:ext>
            </a:extLst>
          </p:cNvPr>
          <p:cNvSpPr>
            <a:spLocks noGrp="1"/>
          </p:cNvSpPr>
          <p:nvPr>
            <p:ph idx="1"/>
          </p:nvPr>
        </p:nvSpPr>
        <p:spPr/>
        <p:txBody>
          <a:bodyPr vert="horz" lIns="91440" tIns="45720" rIns="91440" bIns="45720" rtlCol="0" anchor="t">
            <a:normAutofit/>
          </a:bodyPr>
          <a:lstStyle/>
          <a:p>
            <a:endParaRPr lang="en-US" sz="3200" b="0" i="0">
              <a:solidFill>
                <a:srgbClr val="000000"/>
              </a:solidFill>
              <a:effectLst/>
              <a:latin typeface="Calibri"/>
              <a:ea typeface="Calibri"/>
              <a:cs typeface="Calibri"/>
            </a:endParaRPr>
          </a:p>
          <a:p>
            <a:r>
              <a:rPr lang="en-US" sz="3200" b="0" i="0">
                <a:solidFill>
                  <a:srgbClr val="000000"/>
                </a:solidFill>
                <a:effectLst/>
                <a:latin typeface="Calibri"/>
                <a:ea typeface="Calibri"/>
                <a:cs typeface="Calibri"/>
              </a:rPr>
              <a:t>Recommendations are areas the program may want to utilize </a:t>
            </a:r>
            <a:r>
              <a:rPr lang="en-US" sz="3200">
                <a:solidFill>
                  <a:srgbClr val="000000"/>
                </a:solidFill>
                <a:latin typeface="Calibri"/>
                <a:ea typeface="Calibri"/>
                <a:cs typeface="Calibri"/>
              </a:rPr>
              <a:t>for improvement.</a:t>
            </a:r>
          </a:p>
          <a:p>
            <a:r>
              <a:rPr lang="en-US" sz="3200" b="0" i="0">
                <a:solidFill>
                  <a:srgbClr val="000000"/>
                </a:solidFill>
                <a:effectLst/>
                <a:latin typeface="Calibri"/>
                <a:ea typeface="Calibri"/>
                <a:cs typeface="Calibri"/>
              </a:rPr>
              <a:t>Recommendations do not rise to the level of areas of noncompliance.</a:t>
            </a:r>
          </a:p>
        </p:txBody>
      </p:sp>
    </p:spTree>
    <p:extLst>
      <p:ext uri="{BB962C8B-B14F-4D97-AF65-F5344CB8AC3E}">
        <p14:creationId xmlns:p14="http://schemas.microsoft.com/office/powerpoint/2010/main" val="15282387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9430F-0CE6-57A6-D4F7-5002A6180E7C}"/>
              </a:ext>
            </a:extLst>
          </p:cNvPr>
          <p:cNvSpPr>
            <a:spLocks noGrp="1"/>
          </p:cNvSpPr>
          <p:nvPr>
            <p:ph type="title"/>
          </p:nvPr>
        </p:nvSpPr>
        <p:spPr/>
        <p:txBody>
          <a:bodyPr/>
          <a:lstStyle/>
          <a:p>
            <a:r>
              <a:rPr lang="en-US" b="1">
                <a:solidFill>
                  <a:schemeClr val="tx1"/>
                </a:solidFill>
              </a:rPr>
              <a:t>Potential</a:t>
            </a:r>
            <a:r>
              <a:rPr lang="en-US">
                <a:solidFill>
                  <a:schemeClr val="tx1"/>
                </a:solidFill>
              </a:rPr>
              <a:t> </a:t>
            </a:r>
            <a:r>
              <a:rPr lang="en-US" b="1">
                <a:solidFill>
                  <a:schemeClr val="tx1"/>
                </a:solidFill>
              </a:rPr>
              <a:t>Areas of Noncompliance</a:t>
            </a:r>
          </a:p>
        </p:txBody>
      </p:sp>
      <p:sp>
        <p:nvSpPr>
          <p:cNvPr id="3" name="Content Placeholder 2">
            <a:extLst>
              <a:ext uri="{FF2B5EF4-FFF2-40B4-BE49-F238E27FC236}">
                <a16:creationId xmlns:a16="http://schemas.microsoft.com/office/drawing/2014/main" id="{8A3B4D41-9B84-F93F-BB67-B9A550941253}"/>
              </a:ext>
            </a:extLst>
          </p:cNvPr>
          <p:cNvSpPr>
            <a:spLocks noGrp="1"/>
          </p:cNvSpPr>
          <p:nvPr>
            <p:ph idx="1"/>
          </p:nvPr>
        </p:nvSpPr>
        <p:spPr/>
        <p:txBody>
          <a:bodyPr vert="horz" lIns="91440" tIns="45720" rIns="91440" bIns="45720" rtlCol="0" anchor="t">
            <a:normAutofit lnSpcReduction="10000"/>
          </a:bodyPr>
          <a:lstStyle/>
          <a:p>
            <a:r>
              <a:rPr lang="en-US" sz="3600" b="0" i="0">
                <a:solidFill>
                  <a:srgbClr val="000000"/>
                </a:solidFill>
                <a:effectLst/>
                <a:latin typeface="Calibri"/>
                <a:ea typeface="Calibri"/>
                <a:cs typeface="Calibri"/>
              </a:rPr>
              <a:t>Areas of noncompliance will need to be addressed by the program within a specified timeline provided by the Council.</a:t>
            </a:r>
          </a:p>
          <a:p>
            <a:r>
              <a:rPr lang="en-US" sz="3600">
                <a:solidFill>
                  <a:srgbClr val="000000"/>
                </a:solidFill>
                <a:latin typeface="Calibri"/>
                <a:ea typeface="Calibri"/>
                <a:cs typeface="Calibri"/>
              </a:rPr>
              <a:t>It is advised that staff members who are present during the summation review take notes and begin preparing for the program's response to the CPME.</a:t>
            </a:r>
            <a:endParaRPr lang="en-US" sz="3600">
              <a:latin typeface="Calibri"/>
              <a:ea typeface="Calibri"/>
              <a:cs typeface="Calibri"/>
            </a:endParaRPr>
          </a:p>
        </p:txBody>
      </p:sp>
    </p:spTree>
    <p:extLst>
      <p:ext uri="{BB962C8B-B14F-4D97-AF65-F5344CB8AC3E}">
        <p14:creationId xmlns:p14="http://schemas.microsoft.com/office/powerpoint/2010/main" val="33995508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E4667-E229-AE05-6464-1268B0FFB477}"/>
              </a:ext>
            </a:extLst>
          </p:cNvPr>
          <p:cNvSpPr>
            <a:spLocks noGrp="1"/>
          </p:cNvSpPr>
          <p:nvPr>
            <p:ph type="title"/>
          </p:nvPr>
        </p:nvSpPr>
        <p:spPr/>
        <p:txBody>
          <a:bodyPr/>
          <a:lstStyle/>
          <a:p>
            <a:r>
              <a:rPr lang="en-US" b="1">
                <a:solidFill>
                  <a:schemeClr val="tx1"/>
                </a:solidFill>
              </a:rPr>
              <a:t>After the Summation Review</a:t>
            </a:r>
          </a:p>
        </p:txBody>
      </p:sp>
      <p:sp>
        <p:nvSpPr>
          <p:cNvPr id="3" name="Content Placeholder 2">
            <a:extLst>
              <a:ext uri="{FF2B5EF4-FFF2-40B4-BE49-F238E27FC236}">
                <a16:creationId xmlns:a16="http://schemas.microsoft.com/office/drawing/2014/main" id="{46C6C89E-89BB-FC6E-E7E6-98C7710180AB}"/>
              </a:ext>
            </a:extLst>
          </p:cNvPr>
          <p:cNvSpPr>
            <a:spLocks noGrp="1"/>
          </p:cNvSpPr>
          <p:nvPr>
            <p:ph idx="1"/>
          </p:nvPr>
        </p:nvSpPr>
        <p:spPr/>
        <p:txBody>
          <a:bodyPr vert="horz" lIns="91440" tIns="45720" rIns="91440" bIns="45720" rtlCol="0" anchor="t">
            <a:normAutofit fontScale="92500" lnSpcReduction="10000"/>
          </a:bodyPr>
          <a:lstStyle/>
          <a:p>
            <a:r>
              <a:rPr lang="en-US" sz="2400">
                <a:solidFill>
                  <a:srgbClr val="000000"/>
                </a:solidFill>
                <a:latin typeface="Calibri"/>
                <a:ea typeface="Calibri"/>
                <a:cs typeface="Calibri"/>
              </a:rPr>
              <a:t>The institution and the on-site team have no contact.</a:t>
            </a:r>
          </a:p>
          <a:p>
            <a:r>
              <a:rPr lang="en-US" sz="2400" b="0" i="0">
                <a:solidFill>
                  <a:srgbClr val="000000"/>
                </a:solidFill>
                <a:effectLst/>
                <a:latin typeface="Calibri"/>
                <a:ea typeface="Calibri"/>
                <a:cs typeface="Calibri"/>
              </a:rPr>
              <a:t>After the </a:t>
            </a:r>
            <a:r>
              <a:rPr lang="en-US" sz="2400">
                <a:solidFill>
                  <a:srgbClr val="000000"/>
                </a:solidFill>
                <a:latin typeface="Calibri"/>
                <a:ea typeface="Calibri"/>
                <a:cs typeface="Calibri"/>
              </a:rPr>
              <a:t>on-site visit</a:t>
            </a:r>
            <a:r>
              <a:rPr lang="en-US" sz="2400" b="0" i="0">
                <a:solidFill>
                  <a:srgbClr val="000000"/>
                </a:solidFill>
                <a:effectLst/>
                <a:latin typeface="Calibri"/>
                <a:ea typeface="Calibri"/>
                <a:cs typeface="Calibri"/>
              </a:rPr>
              <a:t>, the draft report is finalized and sent to CPME </a:t>
            </a:r>
            <a:r>
              <a:rPr lang="en-US" sz="2400">
                <a:solidFill>
                  <a:srgbClr val="000000"/>
                </a:solidFill>
                <a:latin typeface="Calibri"/>
                <a:ea typeface="Calibri"/>
                <a:cs typeface="Calibri"/>
              </a:rPr>
              <a:t>staff for review and editing</a:t>
            </a:r>
            <a:r>
              <a:rPr lang="en-US" sz="2400" b="0" i="0">
                <a:solidFill>
                  <a:srgbClr val="000000"/>
                </a:solidFill>
                <a:effectLst/>
                <a:latin typeface="Calibri"/>
                <a:ea typeface="Calibri"/>
                <a:cs typeface="Calibri"/>
              </a:rPr>
              <a:t>. This draft will be sent to the p</a:t>
            </a:r>
            <a:r>
              <a:rPr lang="en-US" sz="2400">
                <a:solidFill>
                  <a:srgbClr val="000000"/>
                </a:solidFill>
                <a:latin typeface="Calibri"/>
                <a:ea typeface="Calibri"/>
                <a:cs typeface="Calibri"/>
              </a:rPr>
              <a:t>rogram director</a:t>
            </a:r>
            <a:r>
              <a:rPr lang="en-US" sz="2400" b="0" i="0">
                <a:solidFill>
                  <a:srgbClr val="000000"/>
                </a:solidFill>
                <a:effectLst/>
                <a:latin typeface="Calibri"/>
                <a:ea typeface="Calibri"/>
                <a:cs typeface="Calibri"/>
              </a:rPr>
              <a:t> for review and </a:t>
            </a:r>
            <a:r>
              <a:rPr lang="en-US" sz="2400">
                <a:solidFill>
                  <a:srgbClr val="000000"/>
                </a:solidFill>
                <a:latin typeface="Calibri"/>
                <a:ea typeface="Calibri"/>
                <a:cs typeface="Calibri"/>
              </a:rPr>
              <a:t>identification of </a:t>
            </a:r>
            <a:r>
              <a:rPr lang="en-US" sz="2400" b="0" i="0">
                <a:solidFill>
                  <a:srgbClr val="000000"/>
                </a:solidFill>
                <a:effectLst/>
                <a:latin typeface="Calibri"/>
                <a:ea typeface="Calibri"/>
                <a:cs typeface="Calibri"/>
              </a:rPr>
              <a:t>any factual errors. </a:t>
            </a:r>
            <a:r>
              <a:rPr lang="en-US" sz="2400">
                <a:solidFill>
                  <a:srgbClr val="000000"/>
                </a:solidFill>
                <a:latin typeface="Calibri"/>
                <a:ea typeface="Calibri"/>
                <a:cs typeface="Calibri"/>
              </a:rPr>
              <a:t>The program director </a:t>
            </a:r>
            <a:r>
              <a:rPr lang="en-US" sz="2400" b="0" i="0">
                <a:solidFill>
                  <a:srgbClr val="000000"/>
                </a:solidFill>
                <a:effectLst/>
                <a:latin typeface="Calibri"/>
                <a:ea typeface="Calibri"/>
                <a:cs typeface="Calibri"/>
              </a:rPr>
              <a:t>may share this draft with colleagues and then</a:t>
            </a:r>
            <a:r>
              <a:rPr lang="en-US" sz="2400">
                <a:solidFill>
                  <a:srgbClr val="000000"/>
                </a:solidFill>
                <a:latin typeface="Calibri"/>
                <a:ea typeface="Calibri"/>
                <a:cs typeface="Calibri"/>
              </a:rPr>
              <a:t> </a:t>
            </a:r>
            <a:r>
              <a:rPr lang="en-US" sz="2400" b="0" i="0">
                <a:solidFill>
                  <a:srgbClr val="000000"/>
                </a:solidFill>
                <a:effectLst/>
                <a:latin typeface="Calibri"/>
                <a:ea typeface="Calibri"/>
                <a:cs typeface="Calibri"/>
              </a:rPr>
              <a:t>supply CPME with corrections and clarifications, if any. </a:t>
            </a:r>
            <a:endParaRPr lang="en-US" sz="2400">
              <a:latin typeface="Calibri"/>
              <a:ea typeface="Calibri"/>
              <a:cs typeface="Calibri"/>
            </a:endParaRPr>
          </a:p>
          <a:p>
            <a:r>
              <a:rPr lang="en-US" sz="2400" b="0" i="0">
                <a:solidFill>
                  <a:srgbClr val="000000"/>
                </a:solidFill>
                <a:effectLst/>
                <a:latin typeface="Calibri"/>
                <a:ea typeface="Calibri"/>
                <a:cs typeface="Calibri"/>
              </a:rPr>
              <a:t>The corrected draft report will be submitted to the </a:t>
            </a:r>
            <a:r>
              <a:rPr lang="en-US" sz="2400">
                <a:solidFill>
                  <a:srgbClr val="000000"/>
                </a:solidFill>
                <a:latin typeface="Calibri"/>
                <a:ea typeface="Calibri"/>
                <a:cs typeface="Calibri"/>
              </a:rPr>
              <a:t>RRC</a:t>
            </a:r>
            <a:r>
              <a:rPr lang="en-US" sz="2400" b="0" i="0">
                <a:solidFill>
                  <a:srgbClr val="000000"/>
                </a:solidFill>
                <a:effectLst/>
                <a:latin typeface="Calibri"/>
                <a:ea typeface="Calibri"/>
                <a:cs typeface="Calibri"/>
              </a:rPr>
              <a:t> at its next meeting. </a:t>
            </a:r>
          </a:p>
          <a:p>
            <a:r>
              <a:rPr lang="en-US" sz="2400" b="0" i="0">
                <a:solidFill>
                  <a:srgbClr val="000000"/>
                </a:solidFill>
                <a:effectLst/>
                <a:latin typeface="Calibri"/>
                <a:ea typeface="Calibri"/>
                <a:cs typeface="Calibri"/>
              </a:rPr>
              <a:t>After the </a:t>
            </a:r>
            <a:r>
              <a:rPr lang="en-US" sz="2400">
                <a:solidFill>
                  <a:srgbClr val="000000"/>
                </a:solidFill>
                <a:latin typeface="Calibri"/>
                <a:ea typeface="Calibri"/>
                <a:cs typeface="Calibri"/>
              </a:rPr>
              <a:t>Committee’s</a:t>
            </a:r>
            <a:r>
              <a:rPr lang="en-US" sz="2400" b="0" i="0">
                <a:solidFill>
                  <a:srgbClr val="000000"/>
                </a:solidFill>
                <a:effectLst/>
                <a:latin typeface="Calibri"/>
                <a:ea typeface="Calibri"/>
                <a:cs typeface="Calibri"/>
              </a:rPr>
              <a:t> review, the report will be forwarded to the Council for </a:t>
            </a:r>
            <a:r>
              <a:rPr lang="en-US" sz="2400">
                <a:solidFill>
                  <a:srgbClr val="000000"/>
                </a:solidFill>
                <a:latin typeface="Calibri"/>
                <a:ea typeface="Calibri"/>
                <a:cs typeface="Calibri"/>
              </a:rPr>
              <a:t>an accreditation action at its next scheduled meeting</a:t>
            </a:r>
            <a:r>
              <a:rPr lang="en-US" sz="2400" b="0" i="0">
                <a:solidFill>
                  <a:srgbClr val="000000"/>
                </a:solidFill>
                <a:effectLst/>
                <a:latin typeface="Calibri"/>
                <a:ea typeface="Calibri"/>
                <a:cs typeface="Calibri"/>
              </a:rPr>
              <a:t>.</a:t>
            </a:r>
            <a:endParaRPr lang="en-US" sz="2400">
              <a:latin typeface="Calibri"/>
              <a:ea typeface="Calibri"/>
              <a:cs typeface="Calibri"/>
            </a:endParaRPr>
          </a:p>
        </p:txBody>
      </p:sp>
    </p:spTree>
    <p:extLst>
      <p:ext uri="{BB962C8B-B14F-4D97-AF65-F5344CB8AC3E}">
        <p14:creationId xmlns:p14="http://schemas.microsoft.com/office/powerpoint/2010/main" val="23016360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7915D-CC44-DB3E-C588-07559D0C7132}"/>
              </a:ext>
            </a:extLst>
          </p:cNvPr>
          <p:cNvSpPr>
            <a:spLocks noGrp="1"/>
          </p:cNvSpPr>
          <p:nvPr>
            <p:ph type="title"/>
          </p:nvPr>
        </p:nvSpPr>
        <p:spPr/>
        <p:txBody>
          <a:bodyPr/>
          <a:lstStyle/>
          <a:p>
            <a:r>
              <a:rPr lang="en-US" b="1">
                <a:solidFill>
                  <a:schemeClr val="tx1"/>
                </a:solidFill>
              </a:rPr>
              <a:t>RRC/CPME Changes to the CPME 370 Report</a:t>
            </a:r>
          </a:p>
        </p:txBody>
      </p:sp>
      <p:sp>
        <p:nvSpPr>
          <p:cNvPr id="3" name="Content Placeholder 2">
            <a:extLst>
              <a:ext uri="{FF2B5EF4-FFF2-40B4-BE49-F238E27FC236}">
                <a16:creationId xmlns:a16="http://schemas.microsoft.com/office/drawing/2014/main" id="{63A8E4D4-CB5F-9155-34FD-B84F111A71DD}"/>
              </a:ext>
            </a:extLst>
          </p:cNvPr>
          <p:cNvSpPr>
            <a:spLocks noGrp="1"/>
          </p:cNvSpPr>
          <p:nvPr>
            <p:ph idx="1"/>
          </p:nvPr>
        </p:nvSpPr>
        <p:spPr/>
        <p:txBody>
          <a:bodyPr vert="horz" lIns="91440" tIns="45720" rIns="91440" bIns="45720" rtlCol="0" anchor="t">
            <a:normAutofit fontScale="85000" lnSpcReduction="10000"/>
          </a:bodyPr>
          <a:lstStyle/>
          <a:p>
            <a:r>
              <a:rPr lang="en-US" sz="2800">
                <a:solidFill>
                  <a:srgbClr val="000000"/>
                </a:solidFill>
                <a:latin typeface="Calibri"/>
                <a:ea typeface="Calibri"/>
                <a:cs typeface="Calibri"/>
              </a:rPr>
              <a:t>The Residency</a:t>
            </a:r>
            <a:r>
              <a:rPr lang="en-US" sz="2800" b="0" i="0">
                <a:solidFill>
                  <a:srgbClr val="000000"/>
                </a:solidFill>
                <a:effectLst/>
                <a:latin typeface="Calibri"/>
                <a:ea typeface="Calibri"/>
                <a:cs typeface="Calibri"/>
              </a:rPr>
              <a:t> Review Committee and CPME have the prerogative to make changes in the commendations, recommendations, and potential areas of </a:t>
            </a:r>
            <a:r>
              <a:rPr lang="en-US" sz="2800">
                <a:solidFill>
                  <a:srgbClr val="000000"/>
                </a:solidFill>
                <a:latin typeface="Calibri"/>
                <a:ea typeface="Calibri"/>
                <a:cs typeface="Calibri"/>
              </a:rPr>
              <a:t>noncompliance</a:t>
            </a:r>
            <a:r>
              <a:rPr lang="en-US" sz="2800" b="0" i="0">
                <a:solidFill>
                  <a:srgbClr val="000000"/>
                </a:solidFill>
                <a:effectLst/>
                <a:latin typeface="Calibri"/>
                <a:ea typeface="Calibri"/>
                <a:cs typeface="Calibri"/>
              </a:rPr>
              <a:t>. </a:t>
            </a:r>
          </a:p>
          <a:p>
            <a:r>
              <a:rPr lang="en-US" sz="2800" b="0" i="0">
                <a:solidFill>
                  <a:srgbClr val="000000"/>
                </a:solidFill>
                <a:effectLst/>
                <a:latin typeface="Calibri"/>
                <a:ea typeface="Calibri"/>
                <a:cs typeface="Calibri"/>
              </a:rPr>
              <a:t>They may eliminate a commendation or recommendation, add a recommendation, eliminate an area of noncompliance, or convert a recommendation to an area of noncompliance after reading the </a:t>
            </a:r>
            <a:r>
              <a:rPr lang="en-US" sz="2800">
                <a:solidFill>
                  <a:srgbClr val="000000"/>
                </a:solidFill>
                <a:latin typeface="Calibri"/>
                <a:ea typeface="Calibri"/>
                <a:cs typeface="Calibri"/>
              </a:rPr>
              <a:t>narrative</a:t>
            </a:r>
            <a:r>
              <a:rPr lang="en-US" sz="2800" b="0" i="0">
                <a:solidFill>
                  <a:srgbClr val="000000"/>
                </a:solidFill>
                <a:effectLst/>
                <a:latin typeface="Calibri"/>
                <a:ea typeface="Calibri"/>
                <a:cs typeface="Calibri"/>
              </a:rPr>
              <a:t> summaries in the report relating to each of the </a:t>
            </a:r>
            <a:r>
              <a:rPr lang="en-US" sz="2800">
                <a:solidFill>
                  <a:srgbClr val="000000"/>
                </a:solidFill>
                <a:latin typeface="Calibri"/>
                <a:ea typeface="Calibri"/>
                <a:cs typeface="Calibri"/>
              </a:rPr>
              <a:t>seven standards</a:t>
            </a:r>
            <a:r>
              <a:rPr lang="en-US" sz="2800" b="0" i="0">
                <a:solidFill>
                  <a:srgbClr val="000000"/>
                </a:solidFill>
                <a:effectLst/>
                <a:latin typeface="Calibri"/>
                <a:ea typeface="Calibri"/>
                <a:cs typeface="Calibri"/>
              </a:rPr>
              <a:t>. </a:t>
            </a:r>
            <a:endParaRPr lang="en-US" sz="2800">
              <a:solidFill>
                <a:srgbClr val="404040"/>
              </a:solidFill>
              <a:latin typeface="Calibri"/>
              <a:ea typeface="Calibri"/>
              <a:cs typeface="Calibri"/>
            </a:endParaRPr>
          </a:p>
          <a:p>
            <a:r>
              <a:rPr lang="en-US" sz="2800" b="0" i="0">
                <a:solidFill>
                  <a:srgbClr val="000000"/>
                </a:solidFill>
                <a:effectLst/>
                <a:latin typeface="Calibri"/>
                <a:ea typeface="Calibri"/>
                <a:cs typeface="Calibri"/>
              </a:rPr>
              <a:t>The Council will issue the final report to </a:t>
            </a:r>
            <a:r>
              <a:rPr lang="en-US" sz="2800">
                <a:solidFill>
                  <a:srgbClr val="000000"/>
                </a:solidFill>
                <a:latin typeface="Calibri"/>
                <a:ea typeface="Calibri"/>
                <a:cs typeface="Calibri"/>
              </a:rPr>
              <a:t>the program shortly</a:t>
            </a:r>
            <a:r>
              <a:rPr lang="en-US" sz="2800" b="0" i="0">
                <a:solidFill>
                  <a:srgbClr val="000000"/>
                </a:solidFill>
                <a:effectLst/>
                <a:latin typeface="Calibri"/>
                <a:ea typeface="Calibri"/>
                <a:cs typeface="Calibri"/>
              </a:rPr>
              <a:t> after </a:t>
            </a:r>
            <a:r>
              <a:rPr lang="en-US" sz="2800">
                <a:solidFill>
                  <a:srgbClr val="000000"/>
                </a:solidFill>
                <a:latin typeface="Calibri"/>
                <a:ea typeface="Calibri"/>
                <a:cs typeface="Calibri"/>
              </a:rPr>
              <a:t>its next scheduled meeting following the on-site evaluation</a:t>
            </a:r>
            <a:r>
              <a:rPr lang="en-US" sz="2800" b="0" i="0">
                <a:solidFill>
                  <a:srgbClr val="000000"/>
                </a:solidFill>
                <a:effectLst/>
                <a:latin typeface="Calibri"/>
                <a:ea typeface="Calibri"/>
                <a:cs typeface="Calibri"/>
              </a:rPr>
              <a:t>.</a:t>
            </a:r>
            <a:endParaRPr lang="en-US" sz="2800">
              <a:latin typeface="Calibri"/>
              <a:ea typeface="Calibri"/>
              <a:cs typeface="Calibri"/>
            </a:endParaRPr>
          </a:p>
        </p:txBody>
      </p:sp>
    </p:spTree>
    <p:extLst>
      <p:ext uri="{BB962C8B-B14F-4D97-AF65-F5344CB8AC3E}">
        <p14:creationId xmlns:p14="http://schemas.microsoft.com/office/powerpoint/2010/main" val="40793434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EF138-D246-4504-7E22-A0B4BEEE77AC}"/>
              </a:ext>
            </a:extLst>
          </p:cNvPr>
          <p:cNvSpPr>
            <a:spLocks noGrp="1"/>
          </p:cNvSpPr>
          <p:nvPr>
            <p:ph type="title"/>
          </p:nvPr>
        </p:nvSpPr>
        <p:spPr>
          <a:xfrm>
            <a:off x="2887831" y="624110"/>
            <a:ext cx="8616781" cy="799576"/>
          </a:xfrm>
        </p:spPr>
        <p:txBody>
          <a:bodyPr>
            <a:normAutofit/>
          </a:bodyPr>
          <a:lstStyle/>
          <a:p>
            <a:r>
              <a:rPr lang="en-US" sz="2800" b="1">
                <a:solidFill>
                  <a:schemeClr val="tx1"/>
                </a:solidFill>
              </a:rPr>
              <a:t>Accreditation timeline</a:t>
            </a:r>
          </a:p>
        </p:txBody>
      </p:sp>
      <p:pic>
        <p:nvPicPr>
          <p:cNvPr id="4" name="Content Placeholder 3">
            <a:extLst>
              <a:ext uri="{FF2B5EF4-FFF2-40B4-BE49-F238E27FC236}">
                <a16:creationId xmlns:a16="http://schemas.microsoft.com/office/drawing/2014/main" id="{F23B76B5-AA0F-3F49-D77F-F1AE841AE87C}"/>
              </a:ext>
            </a:extLst>
          </p:cNvPr>
          <p:cNvPicPr>
            <a:picLocks noGrp="1" noChangeAspect="1"/>
          </p:cNvPicPr>
          <p:nvPr>
            <p:ph idx="1"/>
          </p:nvPr>
        </p:nvPicPr>
        <p:blipFill>
          <a:blip r:embed="rId2"/>
          <a:srcRect l="24999" t="26554" r="23818" b="3388"/>
          <a:stretch>
            <a:fillRect/>
          </a:stretch>
        </p:blipFill>
        <p:spPr>
          <a:xfrm>
            <a:off x="2887831" y="1280161"/>
            <a:ext cx="6876373" cy="5294375"/>
          </a:xfrm>
          <a:prstGeom prst="rect">
            <a:avLst/>
          </a:prstGeom>
        </p:spPr>
      </p:pic>
    </p:spTree>
    <p:extLst>
      <p:ext uri="{BB962C8B-B14F-4D97-AF65-F5344CB8AC3E}">
        <p14:creationId xmlns:p14="http://schemas.microsoft.com/office/powerpoint/2010/main" val="34949488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F27737A0-D7E0-4415-8E90-FD4F69E76C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1" name="Freeform 11">
              <a:extLst>
                <a:ext uri="{FF2B5EF4-FFF2-40B4-BE49-F238E27FC236}">
                  <a16:creationId xmlns:a16="http://schemas.microsoft.com/office/drawing/2014/main" id="{506CE375-B39D-4C51-A858-F4A383311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2" name="Freeform 12">
              <a:extLst>
                <a:ext uri="{FF2B5EF4-FFF2-40B4-BE49-F238E27FC236}">
                  <a16:creationId xmlns:a16="http://schemas.microsoft.com/office/drawing/2014/main" id="{64EA8B46-395C-41F6-BE09-548B108098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3" name="Freeform 13">
              <a:extLst>
                <a:ext uri="{FF2B5EF4-FFF2-40B4-BE49-F238E27FC236}">
                  <a16:creationId xmlns:a16="http://schemas.microsoft.com/office/drawing/2014/main" id="{BC7EDC6D-8B00-48D9-B8FD-9B5285FB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4" name="Freeform 14">
              <a:extLst>
                <a:ext uri="{FF2B5EF4-FFF2-40B4-BE49-F238E27FC236}">
                  <a16:creationId xmlns:a16="http://schemas.microsoft.com/office/drawing/2014/main" id="{DE4BD3C3-5C1B-4305-BFA1-9054820B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Freeform 15">
              <a:extLst>
                <a:ext uri="{FF2B5EF4-FFF2-40B4-BE49-F238E27FC236}">
                  <a16:creationId xmlns:a16="http://schemas.microsoft.com/office/drawing/2014/main" id="{4635ED79-E821-4CFD-9F97-D6137E5DCA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6" name="Freeform 16">
              <a:extLst>
                <a:ext uri="{FF2B5EF4-FFF2-40B4-BE49-F238E27FC236}">
                  <a16:creationId xmlns:a16="http://schemas.microsoft.com/office/drawing/2014/main" id="{92FD5F9A-0D1B-4304-AC95-EA6A4E70E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7" name="Freeform 17">
              <a:extLst>
                <a:ext uri="{FF2B5EF4-FFF2-40B4-BE49-F238E27FC236}">
                  <a16:creationId xmlns:a16="http://schemas.microsoft.com/office/drawing/2014/main" id="{E9BB96F9-6F99-413C-909E-6FCF017C1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8" name="Freeform 18">
              <a:extLst>
                <a:ext uri="{FF2B5EF4-FFF2-40B4-BE49-F238E27FC236}">
                  <a16:creationId xmlns:a16="http://schemas.microsoft.com/office/drawing/2014/main" id="{1CCAEE3F-DFD6-4F56-91DF-94C715261B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9" name="Freeform 19">
              <a:extLst>
                <a:ext uri="{FF2B5EF4-FFF2-40B4-BE49-F238E27FC236}">
                  <a16:creationId xmlns:a16="http://schemas.microsoft.com/office/drawing/2014/main" id="{A9965128-6557-433B-B75B-BDF307311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 name="Freeform 20">
              <a:extLst>
                <a:ext uri="{FF2B5EF4-FFF2-40B4-BE49-F238E27FC236}">
                  <a16:creationId xmlns:a16="http://schemas.microsoft.com/office/drawing/2014/main" id="{6ACA7D22-11B5-4768-B195-51BF6E7C16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reeform 21">
              <a:extLst>
                <a:ext uri="{FF2B5EF4-FFF2-40B4-BE49-F238E27FC236}">
                  <a16:creationId xmlns:a16="http://schemas.microsoft.com/office/drawing/2014/main" id="{A10AD997-8BE7-4F95-8B7C-4E59DA1AC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2" name="Freeform 22">
              <a:extLst>
                <a:ext uri="{FF2B5EF4-FFF2-40B4-BE49-F238E27FC236}">
                  <a16:creationId xmlns:a16="http://schemas.microsoft.com/office/drawing/2014/main" id="{DE270B5A-1647-4C9C-BA5F-6BC559F869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grpSp>
        <p:nvGrpSpPr>
          <p:cNvPr id="24" name="Group 23">
            <a:extLst>
              <a:ext uri="{FF2B5EF4-FFF2-40B4-BE49-F238E27FC236}">
                <a16:creationId xmlns:a16="http://schemas.microsoft.com/office/drawing/2014/main" id="{57D8AB18-1DD7-4D60-B9FA-190B47BB26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25" name="Freeform 27">
              <a:extLst>
                <a:ext uri="{FF2B5EF4-FFF2-40B4-BE49-F238E27FC236}">
                  <a16:creationId xmlns:a16="http://schemas.microsoft.com/office/drawing/2014/main" id="{AE3C8994-22F6-4B7D-B50B-80ECD1E2A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6" name="Freeform 28">
              <a:extLst>
                <a:ext uri="{FF2B5EF4-FFF2-40B4-BE49-F238E27FC236}">
                  <a16:creationId xmlns:a16="http://schemas.microsoft.com/office/drawing/2014/main" id="{DDCDE2FF-5BFC-4807-AB1E-D6928F8F4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7" name="Freeform 29">
              <a:extLst>
                <a:ext uri="{FF2B5EF4-FFF2-40B4-BE49-F238E27FC236}">
                  <a16:creationId xmlns:a16="http://schemas.microsoft.com/office/drawing/2014/main" id="{63EF93F1-6EAF-4409-A623-76533740E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8" name="Freeform 30">
              <a:extLst>
                <a:ext uri="{FF2B5EF4-FFF2-40B4-BE49-F238E27FC236}">
                  <a16:creationId xmlns:a16="http://schemas.microsoft.com/office/drawing/2014/main" id="{ED3B5256-3F5C-4FDE-8A9A-5A124E92B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9" name="Freeform 31">
              <a:extLst>
                <a:ext uri="{FF2B5EF4-FFF2-40B4-BE49-F238E27FC236}">
                  <a16:creationId xmlns:a16="http://schemas.microsoft.com/office/drawing/2014/main" id="{ED5D4282-BFB9-4BFC-A20D-18E1C4EEA6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0" name="Freeform 32">
              <a:extLst>
                <a:ext uri="{FF2B5EF4-FFF2-40B4-BE49-F238E27FC236}">
                  <a16:creationId xmlns:a16="http://schemas.microsoft.com/office/drawing/2014/main" id="{3E6394EB-0752-433A-BA70-AF42B45F17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1" name="Freeform 33">
              <a:extLst>
                <a:ext uri="{FF2B5EF4-FFF2-40B4-BE49-F238E27FC236}">
                  <a16:creationId xmlns:a16="http://schemas.microsoft.com/office/drawing/2014/main" id="{DF27BE5F-DA8D-4260-9D0D-69E9CE146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2" name="Freeform 34">
              <a:extLst>
                <a:ext uri="{FF2B5EF4-FFF2-40B4-BE49-F238E27FC236}">
                  <a16:creationId xmlns:a16="http://schemas.microsoft.com/office/drawing/2014/main" id="{9A6E5CBE-AE54-40B7-9A00-E3975FEACB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3" name="Freeform 35">
              <a:extLst>
                <a:ext uri="{FF2B5EF4-FFF2-40B4-BE49-F238E27FC236}">
                  <a16:creationId xmlns:a16="http://schemas.microsoft.com/office/drawing/2014/main" id="{6C307890-5461-4D51-ADA6-A3DA6D35B8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4" name="Freeform 36">
              <a:extLst>
                <a:ext uri="{FF2B5EF4-FFF2-40B4-BE49-F238E27FC236}">
                  <a16:creationId xmlns:a16="http://schemas.microsoft.com/office/drawing/2014/main" id="{3F9B7E4B-6412-4B97-AD48-30B1F61F3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5" name="Freeform 37">
              <a:extLst>
                <a:ext uri="{FF2B5EF4-FFF2-40B4-BE49-F238E27FC236}">
                  <a16:creationId xmlns:a16="http://schemas.microsoft.com/office/drawing/2014/main" id="{D345D359-869B-4305-B7D7-0B5C4FDEC1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6" name="Freeform 38">
              <a:extLst>
                <a:ext uri="{FF2B5EF4-FFF2-40B4-BE49-F238E27FC236}">
                  <a16:creationId xmlns:a16="http://schemas.microsoft.com/office/drawing/2014/main" id="{2F688B27-AEB8-45BD-9597-78A97EE0DD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grpSp>
      <p:sp>
        <p:nvSpPr>
          <p:cNvPr id="38" name="Rectangle 37">
            <a:extLst>
              <a:ext uri="{FF2B5EF4-FFF2-40B4-BE49-F238E27FC236}">
                <a16:creationId xmlns:a16="http://schemas.microsoft.com/office/drawing/2014/main" id="{4EB21FA6-8B6A-4699-8408-91E699800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40" name="Freeform 6">
            <a:extLst>
              <a:ext uri="{FF2B5EF4-FFF2-40B4-BE49-F238E27FC236}">
                <a16:creationId xmlns:a16="http://schemas.microsoft.com/office/drawing/2014/main" id="{BA1AABB7-0FD0-4445-8B8B-7A0C680C5C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pic>
        <p:nvPicPr>
          <p:cNvPr id="4" name="Picture 3" descr="A question mark with a question mark  AI-generated content may be incorrect.">
            <a:extLst>
              <a:ext uri="{FF2B5EF4-FFF2-40B4-BE49-F238E27FC236}">
                <a16:creationId xmlns:a16="http://schemas.microsoft.com/office/drawing/2014/main" id="{57FFAB44-4DF5-4511-B3B9-A71C0D74929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6666"/>
          <a:stretch/>
        </p:blipFill>
        <p:spPr>
          <a:xfrm>
            <a:off x="20" y="10"/>
            <a:ext cx="12191980" cy="6857990"/>
          </a:xfrm>
          <a:prstGeom prst="rect">
            <a:avLst/>
          </a:prstGeom>
        </p:spPr>
      </p:pic>
      <p:sp>
        <p:nvSpPr>
          <p:cNvPr id="42" name="Freeform 5">
            <a:extLst>
              <a:ext uri="{FF2B5EF4-FFF2-40B4-BE49-F238E27FC236}">
                <a16:creationId xmlns:a16="http://schemas.microsoft.com/office/drawing/2014/main" id="{2F2D0089-EE06-49C0-9C5F-56B94DF2D3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3632297"/>
            <a:ext cx="10602096" cy="2170389"/>
          </a:xfrm>
          <a:custGeom>
            <a:avLst/>
            <a:gdLst>
              <a:gd name="T0" fmla="*/ 2253 w 2259"/>
              <a:gd name="T1" fmla="*/ 195 h 413"/>
              <a:gd name="T2" fmla="*/ 2064 w 2259"/>
              <a:gd name="T3" fmla="*/ 7 h 413"/>
              <a:gd name="T4" fmla="*/ 2062 w 2259"/>
              <a:gd name="T5" fmla="*/ 5 h 413"/>
              <a:gd name="T6" fmla="*/ 2048 w 2259"/>
              <a:gd name="T7" fmla="*/ 0 h 413"/>
              <a:gd name="T8" fmla="*/ 891 w 2259"/>
              <a:gd name="T9" fmla="*/ 0 h 413"/>
              <a:gd name="T10" fmla="*/ 851 w 2259"/>
              <a:gd name="T11" fmla="*/ 0 h 413"/>
              <a:gd name="T12" fmla="*/ 541 w 2259"/>
              <a:gd name="T13" fmla="*/ 0 h 413"/>
              <a:gd name="T14" fmla="*/ 54 w 2259"/>
              <a:gd name="T15" fmla="*/ 0 h 413"/>
              <a:gd name="T16" fmla="*/ 0 w 2259"/>
              <a:gd name="T17" fmla="*/ 0 h 413"/>
              <a:gd name="T18" fmla="*/ 0 w 2259"/>
              <a:gd name="T19" fmla="*/ 413 h 413"/>
              <a:gd name="T20" fmla="*/ 54 w 2259"/>
              <a:gd name="T21" fmla="*/ 413 h 413"/>
              <a:gd name="T22" fmla="*/ 541 w 2259"/>
              <a:gd name="T23" fmla="*/ 413 h 413"/>
              <a:gd name="T24" fmla="*/ 851 w 2259"/>
              <a:gd name="T25" fmla="*/ 413 h 413"/>
              <a:gd name="T26" fmla="*/ 891 w 2259"/>
              <a:gd name="T27" fmla="*/ 413 h 413"/>
              <a:gd name="T28" fmla="*/ 2048 w 2259"/>
              <a:gd name="T29" fmla="*/ 413 h 413"/>
              <a:gd name="T30" fmla="*/ 2062 w 2259"/>
              <a:gd name="T31" fmla="*/ 408 h 413"/>
              <a:gd name="T32" fmla="*/ 2064 w 2259"/>
              <a:gd name="T33" fmla="*/ 406 h 413"/>
              <a:gd name="T34" fmla="*/ 2253 w 2259"/>
              <a:gd name="T35" fmla="*/ 217 h 413"/>
              <a:gd name="T36" fmla="*/ 2253 w 2259"/>
              <a:gd name="T37" fmla="*/ 1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59" h="413">
                <a:moveTo>
                  <a:pt x="2253" y="195"/>
                </a:moveTo>
                <a:cubicBezTo>
                  <a:pt x="2064" y="7"/>
                  <a:pt x="2064" y="7"/>
                  <a:pt x="2064" y="7"/>
                </a:cubicBezTo>
                <a:cubicBezTo>
                  <a:pt x="2064" y="6"/>
                  <a:pt x="2063" y="5"/>
                  <a:pt x="2062" y="5"/>
                </a:cubicBezTo>
                <a:cubicBezTo>
                  <a:pt x="2058" y="2"/>
                  <a:pt x="2053" y="0"/>
                  <a:pt x="2048" y="0"/>
                </a:cubicBezTo>
                <a:cubicBezTo>
                  <a:pt x="891" y="0"/>
                  <a:pt x="891" y="0"/>
                  <a:pt x="891" y="0"/>
                </a:cubicBezTo>
                <a:cubicBezTo>
                  <a:pt x="851" y="0"/>
                  <a:pt x="851" y="0"/>
                  <a:pt x="851" y="0"/>
                </a:cubicBezTo>
                <a:cubicBezTo>
                  <a:pt x="541" y="0"/>
                  <a:pt x="541" y="0"/>
                  <a:pt x="541" y="0"/>
                </a:cubicBezTo>
                <a:cubicBezTo>
                  <a:pt x="54" y="0"/>
                  <a:pt x="54" y="0"/>
                  <a:pt x="54" y="0"/>
                </a:cubicBezTo>
                <a:cubicBezTo>
                  <a:pt x="0" y="0"/>
                  <a:pt x="0" y="0"/>
                  <a:pt x="0" y="0"/>
                </a:cubicBezTo>
                <a:cubicBezTo>
                  <a:pt x="0" y="413"/>
                  <a:pt x="0" y="413"/>
                  <a:pt x="0" y="413"/>
                </a:cubicBezTo>
                <a:cubicBezTo>
                  <a:pt x="54" y="413"/>
                  <a:pt x="54" y="413"/>
                  <a:pt x="54" y="413"/>
                </a:cubicBezTo>
                <a:cubicBezTo>
                  <a:pt x="541" y="413"/>
                  <a:pt x="541" y="413"/>
                  <a:pt x="541" y="413"/>
                </a:cubicBezTo>
                <a:cubicBezTo>
                  <a:pt x="851" y="413"/>
                  <a:pt x="851" y="413"/>
                  <a:pt x="851" y="413"/>
                </a:cubicBezTo>
                <a:cubicBezTo>
                  <a:pt x="891" y="413"/>
                  <a:pt x="891" y="413"/>
                  <a:pt x="891" y="413"/>
                </a:cubicBezTo>
                <a:cubicBezTo>
                  <a:pt x="2048" y="413"/>
                  <a:pt x="2048" y="413"/>
                  <a:pt x="2048" y="413"/>
                </a:cubicBezTo>
                <a:cubicBezTo>
                  <a:pt x="2053" y="413"/>
                  <a:pt x="2058" y="411"/>
                  <a:pt x="2062" y="408"/>
                </a:cubicBezTo>
                <a:cubicBezTo>
                  <a:pt x="2063" y="407"/>
                  <a:pt x="2064" y="406"/>
                  <a:pt x="2064" y="406"/>
                </a:cubicBezTo>
                <a:cubicBezTo>
                  <a:pt x="2253" y="217"/>
                  <a:pt x="2253" y="217"/>
                  <a:pt x="2253" y="217"/>
                </a:cubicBezTo>
                <a:cubicBezTo>
                  <a:pt x="2259" y="211"/>
                  <a:pt x="2259" y="201"/>
                  <a:pt x="2253" y="195"/>
                </a:cubicBezTo>
                <a:close/>
              </a:path>
            </a:pathLst>
          </a:custGeom>
          <a:solidFill>
            <a:schemeClr val="tx1">
              <a:alpha val="92000"/>
            </a:schemeClr>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07671F1E-918C-95BB-65A5-CADA22FEA558}"/>
              </a:ext>
            </a:extLst>
          </p:cNvPr>
          <p:cNvSpPr>
            <a:spLocks noGrp="1"/>
          </p:cNvSpPr>
          <p:nvPr>
            <p:ph type="title"/>
          </p:nvPr>
        </p:nvSpPr>
        <p:spPr>
          <a:xfrm>
            <a:off x="1083733" y="4693920"/>
            <a:ext cx="8458200" cy="958911"/>
          </a:xfrm>
        </p:spPr>
        <p:txBody>
          <a:bodyPr vert="horz" lIns="91440" tIns="45720" rIns="91440" bIns="45720" rtlCol="0" anchor="b">
            <a:normAutofit fontScale="90000"/>
          </a:bodyPr>
          <a:lstStyle/>
          <a:p>
            <a:pPr>
              <a:lnSpc>
                <a:spcPct val="90000"/>
              </a:lnSpc>
            </a:pPr>
            <a:r>
              <a:rPr lang="en-US" sz="3100">
                <a:solidFill>
                  <a:srgbClr val="FEFFFF"/>
                </a:solidFill>
              </a:rPr>
              <a:t>A post-evaluation questionnaire allows the program to assess how well the evaluation team did. The completed questionnaire is reviewed by the Collaborative Residency Evaluator/Education Committee.</a:t>
            </a:r>
          </a:p>
        </p:txBody>
      </p:sp>
      <p:sp>
        <p:nvSpPr>
          <p:cNvPr id="5" name="TextBox 4">
            <a:extLst>
              <a:ext uri="{FF2B5EF4-FFF2-40B4-BE49-F238E27FC236}">
                <a16:creationId xmlns:a16="http://schemas.microsoft.com/office/drawing/2014/main" id="{B1A59118-24D7-A410-D949-0AA2466632B8}"/>
              </a:ext>
            </a:extLst>
          </p:cNvPr>
          <p:cNvSpPr txBox="1"/>
          <p:nvPr/>
        </p:nvSpPr>
        <p:spPr>
          <a:xfrm>
            <a:off x="9341541" y="6657945"/>
            <a:ext cx="2850459" cy="200055"/>
          </a:xfrm>
          <a:prstGeom prst="rect">
            <a:avLst/>
          </a:prstGeom>
          <a:solidFill>
            <a:srgbClr val="000000"/>
          </a:solidFill>
        </p:spPr>
        <p:txBody>
          <a:bodyPr wrap="none" rtlCol="0">
            <a:sp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r>
              <a:rPr kumimoji="0" lang="en-US" sz="700" b="0" i="0" u="none" strike="noStrike" kern="1200" cap="none" spc="0" normalizeH="0" baseline="0" noProof="0">
                <a:ln>
                  <a:noFill/>
                </a:ln>
                <a:solidFill>
                  <a:srgbClr val="FFFFFF"/>
                </a:solidFill>
                <a:effectLst/>
                <a:uLnTx/>
                <a:uFillTx/>
                <a:latin typeface="Century Gothic" panose="020B0502020202020204"/>
                <a:ea typeface="+mn-ea"/>
                <a:cs typeface="+mn-cs"/>
                <a:hlinkClick r:id="rId3" tooltip="https://mariapcclass.blogspot.com/2016/09/questionnaire-on-learning-english.html">
                  <a:extLst>
                    <a:ext uri="{A12FA001-AC4F-418D-AE19-62706E023703}">
                      <ahyp:hlinkClr xmlns:ahyp="http://schemas.microsoft.com/office/drawing/2018/hyperlinkcolor" val="tx"/>
                    </a:ext>
                  </a:extLst>
                </a:hlinkClick>
              </a:rPr>
              <a:t>This Photo</a:t>
            </a:r>
            <a:r>
              <a:rPr kumimoji="0" lang="en-US" sz="700" b="0" i="0" u="none" strike="noStrike" kern="1200" cap="none" spc="0" normalizeH="0" baseline="0" noProof="0">
                <a:ln>
                  <a:noFill/>
                </a:ln>
                <a:solidFill>
                  <a:srgbClr val="FFFFFF"/>
                </a:solidFill>
                <a:effectLst/>
                <a:uLnTx/>
                <a:uFillTx/>
                <a:latin typeface="Century Gothic" panose="020B0502020202020204"/>
                <a:ea typeface="+mn-ea"/>
                <a:cs typeface="+mn-cs"/>
              </a:rPr>
              <a:t> by Unknown Author is licensed under </a:t>
            </a:r>
            <a:r>
              <a:rPr kumimoji="0" lang="en-US" sz="700" b="0" i="0" u="none" strike="noStrike" kern="1200" cap="none" spc="0" normalizeH="0" baseline="0" noProof="0">
                <a:ln>
                  <a:noFill/>
                </a:ln>
                <a:solidFill>
                  <a:srgbClr val="FFFFFF"/>
                </a:solidFill>
                <a:effectLst/>
                <a:uLnTx/>
                <a:uFillTx/>
                <a:latin typeface="Century Gothic" panose="020B0502020202020204"/>
                <a:ea typeface="+mn-ea"/>
                <a:cs typeface="+mn-cs"/>
                <a:hlinkClick r:id="rId4" tooltip="https://creativecommons.org/licenses/by-nc-sa/3.0/">
                  <a:extLst>
                    <a:ext uri="{A12FA001-AC4F-418D-AE19-62706E023703}">
                      <ahyp:hlinkClr xmlns:ahyp="http://schemas.microsoft.com/office/drawing/2018/hyperlinkcolor" val="tx"/>
                    </a:ext>
                  </a:extLst>
                </a:hlinkClick>
              </a:rPr>
              <a:t>CC BY-SA-NC</a:t>
            </a:r>
            <a:endParaRPr kumimoji="0" lang="en-US" sz="7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98427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21d4c215-7d80-40c8-95cb-1022683f4e5d">
      <UserInfo>
        <DisplayName/>
        <AccountId xsi:nil="true"/>
        <AccountType/>
      </UserInfo>
    </SharedWithUsers>
    <lcf76f155ced4ddcb4097134ff3c332f xmlns="fcd50eeb-4b82-4317-be54-1fe3687ad23d">
      <Terms xmlns="http://schemas.microsoft.com/office/infopath/2007/PartnerControls"/>
    </lcf76f155ced4ddcb4097134ff3c332f>
    <TaxCatchAll xmlns="21d4c215-7d80-40c8-95cb-1022683f4e5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D679A9C45649340BC7077713D2094F0" ma:contentTypeVersion="19" ma:contentTypeDescription="Create a new document." ma:contentTypeScope="" ma:versionID="3051f97fd229b1959d8e8f704119235e">
  <xsd:schema xmlns:xsd="http://www.w3.org/2001/XMLSchema" xmlns:xs="http://www.w3.org/2001/XMLSchema" xmlns:p="http://schemas.microsoft.com/office/2006/metadata/properties" xmlns:ns2="fcd50eeb-4b82-4317-be54-1fe3687ad23d" xmlns:ns3="21d4c215-7d80-40c8-95cb-1022683f4e5d" targetNamespace="http://schemas.microsoft.com/office/2006/metadata/properties" ma:root="true" ma:fieldsID="4e65001b7654dcc2636992c95bf7b733" ns2:_="" ns3:_="">
    <xsd:import namespace="fcd50eeb-4b82-4317-be54-1fe3687ad23d"/>
    <xsd:import namespace="21d4c215-7d80-40c8-95cb-1022683f4e5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d50eeb-4b82-4317-be54-1fe3687ad2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7375ec6-d0ce-414e-bc2d-1f160d9ff07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1d4c215-7d80-40c8-95cb-1022683f4e5d"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b0c0bfb-3a42-4f7b-98ac-5c5363924f27}" ma:internalName="TaxCatchAll" ma:showField="CatchAllData" ma:web="21d4c215-7d80-40c8-95cb-1022683f4e5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928149A-2A2D-48BB-AC79-35CB50A12B98}">
  <ds:schemaRefs>
    <ds:schemaRef ds:uri="http://schemas.microsoft.com/sharepoint/v3/contenttype/forms"/>
  </ds:schemaRefs>
</ds:datastoreItem>
</file>

<file path=customXml/itemProps2.xml><?xml version="1.0" encoding="utf-8"?>
<ds:datastoreItem xmlns:ds="http://schemas.openxmlformats.org/officeDocument/2006/customXml" ds:itemID="{CC0ED6DE-CC46-441A-9D84-077322BD32E6}">
  <ds:schemaRefs>
    <ds:schemaRef ds:uri="21d4c215-7d80-40c8-95cb-1022683f4e5d"/>
    <ds:schemaRef ds:uri="fcd50eeb-4b82-4317-be54-1fe3687ad23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FEBB720-FFF9-474A-8B9F-9798504F8A97}">
  <ds:schemaRefs>
    <ds:schemaRef ds:uri="21d4c215-7d80-40c8-95cb-1022683f4e5d"/>
    <ds:schemaRef ds:uri="fcd50eeb-4b82-4317-be54-1fe3687ad23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12</TotalTime>
  <Words>3115</Words>
  <Application>Microsoft Office PowerPoint</Application>
  <PresentationFormat>Widescreen</PresentationFormat>
  <Paragraphs>333</Paragraphs>
  <Slides>54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54</vt:i4>
      </vt:variant>
    </vt:vector>
  </HeadingPairs>
  <TitlesOfParts>
    <vt:vector size="62" baseType="lpstr">
      <vt:lpstr>Aptos</vt:lpstr>
      <vt:lpstr>Arial</vt:lpstr>
      <vt:lpstr>Calibri</vt:lpstr>
      <vt:lpstr>Century Gothic</vt:lpstr>
      <vt:lpstr>Myanmar Text</vt:lpstr>
      <vt:lpstr>Times New Roman</vt:lpstr>
      <vt:lpstr>Wingdings 3</vt:lpstr>
      <vt:lpstr>Wisp</vt:lpstr>
      <vt:lpstr>On-site Evaluation Process Overview</vt:lpstr>
      <vt:lpstr>PowerPoint Presentation</vt:lpstr>
      <vt:lpstr>PowerPoint Presentation</vt:lpstr>
      <vt:lpstr>PowerPoint Presentation</vt:lpstr>
      <vt:lpstr>PowerPoint Presentation</vt:lpstr>
      <vt:lpstr>PowerPoint Presentation</vt:lpstr>
      <vt:lpstr>PowerPoint Presentation</vt:lpstr>
      <vt:lpstr>On-site Team</vt:lpstr>
      <vt:lpstr>Goal of  On-site Evaluation </vt:lpstr>
      <vt:lpstr>Team Expectations - Volunteers</vt:lpstr>
      <vt:lpstr>Programs submit report and materials in an orderly and organized fashion. </vt:lpstr>
      <vt:lpstr>Date Set and Materials Received </vt:lpstr>
      <vt:lpstr>Sending Charts</vt:lpstr>
      <vt:lpstr>Chart Review by Team</vt:lpstr>
      <vt:lpstr>Review of Resident Logs </vt:lpstr>
      <vt:lpstr>Log Review May Prompt Questions</vt:lpstr>
      <vt:lpstr>Agenda – CPME 311 – 4 Weeks Before Visit Guide on CPME.org – required – interview lengths suggested </vt:lpstr>
      <vt:lpstr>PowerPoint Presentation</vt:lpstr>
      <vt:lpstr>Resident Anonymous Survey</vt:lpstr>
      <vt:lpstr>Resident Survey Questions   Available on CPME.org</vt:lpstr>
      <vt:lpstr>Resident Survey Questions – continued</vt:lpstr>
      <vt:lpstr>Final Communications Prior to On-site</vt:lpstr>
      <vt:lpstr>Logistics for the Day of the Site Visit </vt:lpstr>
      <vt:lpstr>PowerPoint Presentation</vt:lpstr>
      <vt:lpstr>Day of the On-site</vt:lpstr>
      <vt:lpstr>The evaluation team begins filling out the CPME 370 prior to the on-site according to findings in the submitted materials and completes the form after interviews from the day of the on-site. The CPME 370 is available on CPME.org.   Open Book Exam! </vt:lpstr>
      <vt:lpstr>The 370 follows the 320. The Program director is highly advised to review the 370 prior to the on-site. It provides checklists covering required components.   </vt:lpstr>
      <vt:lpstr>Interviews</vt:lpstr>
      <vt:lpstr>Program Director Interview</vt:lpstr>
      <vt:lpstr>Program Director Interview, continued</vt:lpstr>
      <vt:lpstr>Leadership/Administration Interview</vt:lpstr>
      <vt:lpstr>GME Director Interview</vt:lpstr>
      <vt:lpstr>During the on-site, a tour of the facility is conducted to confirm resources exist. The team may visit the ER, designated resident space, dining area, wards, library, OR, and clinic. </vt:lpstr>
      <vt:lpstr>Core Medicine Rotation Interviews</vt:lpstr>
      <vt:lpstr>Core Surgery Rotations</vt:lpstr>
      <vt:lpstr>Orthopedic Rotation Interview</vt:lpstr>
      <vt:lpstr>Anesthesiology and Emergency Medicine Interviews</vt:lpstr>
      <vt:lpstr>Lunch is typically a working lunch and sometimes includes the DPMs involved in the program.</vt:lpstr>
      <vt:lpstr>DPM Interviews</vt:lpstr>
      <vt:lpstr>DPM Interviews, continued</vt:lpstr>
      <vt:lpstr>DPM Interviews Supplement the Summary of Findings in the CPME 370</vt:lpstr>
      <vt:lpstr>Operating Room/Clinic Supervisors</vt:lpstr>
      <vt:lpstr>Resident Interviews</vt:lpstr>
      <vt:lpstr>Resident Interviews, continued</vt:lpstr>
      <vt:lpstr>Core rotation/key staff not available?  Determine why, if possible, document it, and move on.  Lack of key participants can jeopardize the visit or program and can lead to cancellation or rescheduling of on-site evaluation.   </vt:lpstr>
      <vt:lpstr>Executive Session Near the End of the Day </vt:lpstr>
      <vt:lpstr>Summation Review </vt:lpstr>
      <vt:lpstr>Commendations</vt:lpstr>
      <vt:lpstr>Recommendations </vt:lpstr>
      <vt:lpstr>Potential Areas of Noncompliance</vt:lpstr>
      <vt:lpstr>After the Summation Review</vt:lpstr>
      <vt:lpstr>RRC/CPME Changes to the CPME 370 Report</vt:lpstr>
      <vt:lpstr>Accreditation timeline</vt:lpstr>
      <vt:lpstr>A post-evaluation questionnaire allows the program to assess how well the evaluation team did. The completed questionnaire is reviewed by the Collaborative Residency Evaluator/Education Committee.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Nancy L. Chouinard</dc:creator>
  <cp:lastModifiedBy>Briana Santos</cp:lastModifiedBy>
  <cp:revision>1</cp:revision>
  <dcterms:created xsi:type="dcterms:W3CDTF">2013-07-15T20:26:40Z</dcterms:created>
  <dcterms:modified xsi:type="dcterms:W3CDTF">2026-09-15T17:26:45Z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0x010100AD679A9C45649340BC7077713D2094F0</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